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72" r:id="rId3"/>
    <p:sldId id="273" r:id="rId4"/>
    <p:sldId id="274" r:id="rId5"/>
    <p:sldId id="275" r:id="rId6"/>
    <p:sldId id="276" r:id="rId7"/>
    <p:sldId id="277" r:id="rId8"/>
    <p:sldId id="278" r:id="rId9"/>
    <p:sldId id="270" r:id="rId10"/>
    <p:sldId id="271" r:id="rId11"/>
    <p:sldId id="279" r:id="rId12"/>
    <p:sldId id="280" r:id="rId13"/>
    <p:sldId id="257" r:id="rId14"/>
    <p:sldId id="258" r:id="rId15"/>
    <p:sldId id="259" r:id="rId16"/>
    <p:sldId id="260" r:id="rId17"/>
    <p:sldId id="268" r:id="rId18"/>
    <p:sldId id="291" r:id="rId19"/>
    <p:sldId id="261" r:id="rId20"/>
    <p:sldId id="269" r:id="rId21"/>
    <p:sldId id="292" r:id="rId22"/>
    <p:sldId id="262" r:id="rId23"/>
    <p:sldId id="263" r:id="rId24"/>
    <p:sldId id="293" r:id="rId25"/>
    <p:sldId id="264" r:id="rId26"/>
    <p:sldId id="265" r:id="rId27"/>
    <p:sldId id="266" r:id="rId28"/>
    <p:sldId id="267" r:id="rId29"/>
    <p:sldId id="282" r:id="rId30"/>
    <p:sldId id="294" r:id="rId31"/>
    <p:sldId id="281" r:id="rId32"/>
    <p:sldId id="283" r:id="rId33"/>
    <p:sldId id="284" r:id="rId34"/>
    <p:sldId id="285" r:id="rId35"/>
    <p:sldId id="286" r:id="rId36"/>
    <p:sldId id="287" r:id="rId37"/>
    <p:sldId id="288" r:id="rId38"/>
    <p:sldId id="289"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AE5F4-62B4-4872-9631-1FE297D089E5}" type="datetimeFigureOut">
              <a:rPr lang="en-US" smtClean="0"/>
              <a:pPr/>
              <a:t>7/18/2021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0A9E-17BF-468B-AA71-F95C9DFB551F}" type="slidenum">
              <a:rPr lang="en-US" smtClean="0"/>
              <a:pPr/>
              <a:t>‹#›</a:t>
            </a:fld>
            <a:endParaRPr lang="en-US"/>
          </a:p>
        </p:txBody>
      </p:sp>
    </p:spTree>
    <p:extLst>
      <p:ext uri="{BB962C8B-B14F-4D97-AF65-F5344CB8AC3E}">
        <p14:creationId xmlns="" xmlns:p14="http://schemas.microsoft.com/office/powerpoint/2010/main" val="428859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41AF829-3475-496E-ABB5-378D68FBFC25}" type="datetimeFigureOut">
              <a:rPr lang="en-US" smtClean="0"/>
              <a:pPr/>
              <a:t>7/18/2021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9EC47DC-6F20-46CF-A380-C0B0C15782EE}"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EC47DC-6F20-46CF-A380-C0B0C15782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EC47DC-6F20-46CF-A380-C0B0C15782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EC47DC-6F20-46CF-A380-C0B0C15782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41AF829-3475-496E-ABB5-378D68FBFC25}" type="datetimeFigureOut">
              <a:rPr lang="en-US" smtClean="0"/>
              <a:pPr/>
              <a:t>7/18/2021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9EC47DC-6F20-46CF-A380-C0B0C15782EE}"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9EC47DC-6F20-46CF-A380-C0B0C15782EE}"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9EC47DC-6F20-46CF-A380-C0B0C15782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9EC47DC-6F20-46CF-A380-C0B0C15782EE}"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41AF829-3475-496E-ABB5-378D68FBFC25}" type="datetimeFigureOut">
              <a:rPr lang="en-US" smtClean="0"/>
              <a:pPr/>
              <a:t>7/18/2021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9EC47DC-6F20-46CF-A380-C0B0C15782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41AF829-3475-496E-ABB5-378D68FBFC25}" type="datetimeFigureOut">
              <a:rPr lang="en-US" smtClean="0"/>
              <a:pPr/>
              <a:t>7/18/2021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9EC47DC-6F20-46CF-A380-C0B0C15782EE}"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41AF829-3475-496E-ABB5-378D68FBFC25}" type="datetimeFigureOut">
              <a:rPr lang="en-US" smtClean="0"/>
              <a:pPr/>
              <a:t>7/18/2021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9EC47DC-6F20-46CF-A380-C0B0C15782EE}"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41AF829-3475-496E-ABB5-378D68FBFC25}" type="datetimeFigureOut">
              <a:rPr lang="en-US" smtClean="0"/>
              <a:pPr/>
              <a:t>7/18/2021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9EC47DC-6F20-46CF-A380-C0B0C15782EE}"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Syed</a:t>
            </a:r>
            <a:r>
              <a:rPr lang="en-US" dirty="0" smtClean="0"/>
              <a:t> </a:t>
            </a:r>
            <a:r>
              <a:rPr lang="en-US" dirty="0" err="1" smtClean="0"/>
              <a:t>Taimoor</a:t>
            </a:r>
            <a:r>
              <a:rPr lang="en-US" dirty="0" smtClean="0"/>
              <a:t> Shah</a:t>
            </a:r>
            <a:endParaRPr lang="en-US" dirty="0"/>
          </a:p>
        </p:txBody>
      </p:sp>
      <p:sp>
        <p:nvSpPr>
          <p:cNvPr id="3" name="Subtitle 2"/>
          <p:cNvSpPr>
            <a:spLocks noGrp="1"/>
          </p:cNvSpPr>
          <p:nvPr>
            <p:ph type="subTitle" idx="1"/>
          </p:nvPr>
        </p:nvSpPr>
        <p:spPr/>
        <p:txBody>
          <a:bodyPr/>
          <a:lstStyle/>
          <a:p>
            <a:r>
              <a:rPr lang="en-US" dirty="0" smtClean="0"/>
              <a:t>Week 6</a:t>
            </a:r>
          </a:p>
          <a:p>
            <a:r>
              <a:rPr lang="en-US" smtClean="0"/>
              <a:t>JavaScript</a:t>
            </a:r>
            <a:endParaRPr lang="en-US" dirty="0" smtClean="0"/>
          </a:p>
          <a:p>
            <a:endParaRPr lang="en-US" dirty="0"/>
          </a:p>
        </p:txBody>
      </p:sp>
    </p:spTree>
    <p:extLst>
      <p:ext uri="{BB962C8B-B14F-4D97-AF65-F5344CB8AC3E}">
        <p14:creationId xmlns="" xmlns:p14="http://schemas.microsoft.com/office/powerpoint/2010/main" val="3631509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endParaRPr lang="en-US" dirty="0"/>
          </a:p>
        </p:txBody>
      </p:sp>
      <p:sp>
        <p:nvSpPr>
          <p:cNvPr id="3" name="Content Placeholder 2"/>
          <p:cNvSpPr>
            <a:spLocks noGrp="1"/>
          </p:cNvSpPr>
          <p:nvPr>
            <p:ph idx="1"/>
          </p:nvPr>
        </p:nvSpPr>
        <p:spPr/>
        <p:txBody>
          <a:bodyPr/>
          <a:lstStyle/>
          <a:p>
            <a:r>
              <a:rPr lang="en-US" dirty="0" err="1" smtClean="0"/>
              <a:t>var</a:t>
            </a:r>
            <a:r>
              <a:rPr lang="en-US" dirty="0" smtClean="0"/>
              <a:t> a;</a:t>
            </a:r>
          </a:p>
          <a:p>
            <a:endParaRPr lang="en-US" dirty="0" smtClean="0"/>
          </a:p>
          <a:p>
            <a:r>
              <a:rPr lang="en-US" dirty="0" smtClean="0"/>
              <a:t>JavaScript uses reserved keyword </a:t>
            </a:r>
            <a:r>
              <a:rPr lang="en-US" dirty="0" err="1" smtClean="0"/>
              <a:t>var</a:t>
            </a:r>
            <a:r>
              <a:rPr lang="en-US" dirty="0" smtClean="0"/>
              <a:t> </a:t>
            </a:r>
            <a:r>
              <a:rPr lang="en-US" b="1" dirty="0" smtClean="0"/>
              <a:t>to declare a variable</a:t>
            </a:r>
            <a:r>
              <a:rPr lang="en-US" dirty="0" smtClean="0"/>
              <a:t>. A variable must have a unique name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3" name="Content Placeholder 2"/>
          <p:cNvSpPr>
            <a:spLocks noGrp="1"/>
          </p:cNvSpPr>
          <p:nvPr>
            <p:ph idx="1"/>
          </p:nvPr>
        </p:nvSpPr>
        <p:spPr/>
        <p:txBody>
          <a:bodyPr/>
          <a:lstStyle/>
          <a:p>
            <a:r>
              <a:rPr lang="en-US" dirty="0" smtClean="0"/>
              <a:t>Let a;</a:t>
            </a:r>
          </a:p>
          <a:p>
            <a:endParaRPr lang="en-US" dirty="0" smtClean="0"/>
          </a:p>
          <a:p>
            <a:r>
              <a:rPr lang="en-US" dirty="0" smtClean="0"/>
              <a:t>let </a:t>
            </a:r>
            <a:r>
              <a:rPr lang="en-US" b="1" dirty="0" smtClean="0"/>
              <a:t>allows you to declare variables that are limited to the scope of a block statement</a:t>
            </a:r>
            <a:r>
              <a:rPr lang="en-US" dirty="0" smtClean="0"/>
              <a:t>, or expression on which it is used, unlike the </a:t>
            </a:r>
            <a:r>
              <a:rPr lang="en-US" dirty="0" err="1" smtClean="0"/>
              <a:t>var</a:t>
            </a:r>
            <a:r>
              <a:rPr lang="en-US" dirty="0" smtClean="0"/>
              <a:t> keyword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pPr lvl="1">
              <a:buNone/>
            </a:pPr>
            <a:r>
              <a:rPr lang="en-US" dirty="0" smtClean="0"/>
              <a:t>Const a;</a:t>
            </a:r>
          </a:p>
          <a:p>
            <a:endParaRPr lang="en-US" dirty="0" smtClean="0"/>
          </a:p>
          <a:p>
            <a:r>
              <a:rPr lang="en-US" dirty="0" smtClean="0"/>
              <a:t>Once a constant is initialized, we cannot change its value. Simply, a constant is a type of variable </a:t>
            </a:r>
            <a:r>
              <a:rPr lang="en-US" b="1" dirty="0" smtClean="0"/>
              <a:t>whose value cannot be changed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Onclick</a:t>
            </a:r>
            <a:r>
              <a:rPr lang="en-US" dirty="0" smtClean="0"/>
              <a:t>()</a:t>
            </a:r>
            <a:endParaRPr lang="en-US" dirty="0"/>
          </a:p>
        </p:txBody>
      </p:sp>
      <p:sp>
        <p:nvSpPr>
          <p:cNvPr id="3" name="Content Placeholder 2"/>
          <p:cNvSpPr>
            <a:spLocks noGrp="1"/>
          </p:cNvSpPr>
          <p:nvPr>
            <p:ph idx="1"/>
          </p:nvPr>
        </p:nvSpPr>
        <p:spPr/>
        <p:txBody>
          <a:bodyPr/>
          <a:lstStyle/>
          <a:p>
            <a:r>
              <a:rPr lang="en-US" dirty="0" err="1" smtClean="0"/>
              <a:t>onclick</a:t>
            </a:r>
            <a:r>
              <a:rPr lang="en-US" dirty="0" smtClean="0"/>
              <a:t>='</a:t>
            </a:r>
            <a:r>
              <a:rPr lang="en-US" dirty="0" err="1" smtClean="0"/>
              <a:t>document.getElementById</a:t>
            </a:r>
            <a:r>
              <a:rPr lang="en-US" dirty="0" smtClean="0"/>
              <a:t>("d").</a:t>
            </a:r>
            <a:r>
              <a:rPr lang="en-US" dirty="0" err="1" smtClean="0"/>
              <a:t>innerHTML</a:t>
            </a:r>
            <a:r>
              <a:rPr lang="en-US" dirty="0" smtClean="0"/>
              <a:t>= "Good Morning"‘</a:t>
            </a:r>
          </a:p>
          <a:p>
            <a:endParaRPr lang="en-US" dirty="0" smtClean="0"/>
          </a:p>
          <a:p>
            <a:r>
              <a:rPr lang="en-US" dirty="0" smtClean="0"/>
              <a:t>Using </a:t>
            </a:r>
            <a:r>
              <a:rPr lang="en-US" dirty="0" err="1" smtClean="0"/>
              <a:t>onclick</a:t>
            </a:r>
            <a:r>
              <a:rPr lang="en-US" dirty="0" smtClean="0"/>
              <a:t> in this specific code changes the text of that particular tag with id=“d” to “Good Morning.</a:t>
            </a:r>
          </a:p>
          <a:p>
            <a:endParaRPr lang="en-US" dirty="0" smtClean="0"/>
          </a:p>
          <a:p>
            <a:r>
              <a:rPr lang="en-US" dirty="0" smtClean="0"/>
              <a:t>The text will change only when the tag with id=“d’ is clicked.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innerHTML</a:t>
            </a:r>
            <a:endParaRPr lang="en-US" dirty="0"/>
          </a:p>
        </p:txBody>
      </p:sp>
      <p:sp>
        <p:nvSpPr>
          <p:cNvPr id="3" name="Content Placeholder 2"/>
          <p:cNvSpPr>
            <a:spLocks noGrp="1"/>
          </p:cNvSpPr>
          <p:nvPr>
            <p:ph idx="1"/>
          </p:nvPr>
        </p:nvSpPr>
        <p:spPr/>
        <p:txBody>
          <a:bodyPr>
            <a:normAutofit lnSpcReduction="10000"/>
          </a:bodyPr>
          <a:lstStyle/>
          <a:p>
            <a:r>
              <a:rPr lang="en-US" dirty="0" err="1" smtClean="0"/>
              <a:t>document.getElementById</a:t>
            </a:r>
            <a:r>
              <a:rPr lang="en-US" dirty="0" smtClean="0"/>
              <a:t>("d").</a:t>
            </a:r>
            <a:r>
              <a:rPr lang="en-US" dirty="0" err="1" smtClean="0"/>
              <a:t>innerHTML</a:t>
            </a:r>
            <a:r>
              <a:rPr lang="en-US" dirty="0" smtClean="0"/>
              <a:t>= "Good Morning"</a:t>
            </a:r>
          </a:p>
          <a:p>
            <a:endParaRPr lang="en-US" b="1" dirty="0" smtClean="0"/>
          </a:p>
          <a:p>
            <a:endParaRPr lang="en-US" dirty="0" smtClean="0"/>
          </a:p>
          <a:p>
            <a:r>
              <a:rPr lang="en-US" dirty="0" smtClean="0"/>
              <a:t>The </a:t>
            </a:r>
            <a:r>
              <a:rPr lang="en-US" dirty="0" err="1" smtClean="0"/>
              <a:t>innerHTML</a:t>
            </a:r>
            <a:r>
              <a:rPr lang="en-US" dirty="0" smtClean="0"/>
              <a:t> property is </a:t>
            </a:r>
            <a:r>
              <a:rPr lang="en-US" b="1" dirty="0" smtClean="0"/>
              <a:t>used to get or set the HTML content of an element node</a:t>
            </a:r>
            <a:r>
              <a:rPr lang="en-US" dirty="0" smtClean="0"/>
              <a:t>. The </a:t>
            </a:r>
            <a:r>
              <a:rPr lang="en-US" dirty="0" err="1" smtClean="0"/>
              <a:t>innerHTML</a:t>
            </a:r>
            <a:r>
              <a:rPr lang="en-US" dirty="0" smtClean="0"/>
              <a:t> property is part of the Document Object Model (DOM) that allows </a:t>
            </a:r>
            <a:r>
              <a:rPr lang="en-US" dirty="0" err="1" smtClean="0"/>
              <a:t>Javascript</a:t>
            </a:r>
            <a:r>
              <a:rPr lang="en-US" dirty="0" smtClean="0"/>
              <a:t> code to manipulate a website being displayed.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getElementByID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document.getElementById</a:t>
            </a:r>
            <a:r>
              <a:rPr lang="en-US" dirty="0" smtClean="0"/>
              <a:t>("d").</a:t>
            </a:r>
            <a:r>
              <a:rPr lang="en-US" dirty="0" err="1" smtClean="0"/>
              <a:t>innerHTML</a:t>
            </a:r>
            <a:r>
              <a:rPr lang="en-US" dirty="0" smtClean="0"/>
              <a:t>= "Good Morning"</a:t>
            </a:r>
          </a:p>
          <a:p>
            <a:endParaRPr lang="en-US" dirty="0" smtClean="0"/>
          </a:p>
          <a:p>
            <a:r>
              <a:rPr lang="en-US" dirty="0" smtClean="0"/>
              <a:t>The Document method </a:t>
            </a:r>
            <a:r>
              <a:rPr lang="en-US" dirty="0" err="1" smtClean="0"/>
              <a:t>getElementById</a:t>
            </a:r>
            <a:r>
              <a:rPr lang="en-US" dirty="0" smtClean="0"/>
              <a:t>()  </a:t>
            </a:r>
            <a:r>
              <a:rPr lang="en-US" b="1" dirty="0" smtClean="0"/>
              <a:t>returns an Element object representing the element</a:t>
            </a:r>
            <a:r>
              <a:rPr lang="en-US" dirty="0" smtClean="0"/>
              <a:t> whose id property matches the specified string.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 if (</a:t>
            </a:r>
            <a:r>
              <a:rPr lang="en-US" i="1" dirty="0" smtClean="0"/>
              <a:t>condition</a:t>
            </a:r>
            <a:r>
              <a:rPr lang="en-US" dirty="0" smtClean="0"/>
              <a:t>) {</a:t>
            </a:r>
            <a:br>
              <a:rPr lang="en-US" dirty="0" smtClean="0"/>
            </a:br>
            <a:r>
              <a:rPr lang="en-US" dirty="0" smtClean="0"/>
              <a:t>  //</a:t>
            </a:r>
            <a:r>
              <a:rPr lang="en-US" i="1" dirty="0" smtClean="0"/>
              <a:t>  block of code to be executed if the condition is true</a:t>
            </a:r>
            <a:br>
              <a:rPr lang="en-US" i="1" dirty="0" smtClean="0"/>
            </a:br>
            <a:r>
              <a:rPr lang="en-US" dirty="0" smtClean="0"/>
              <a:t>}</a:t>
            </a:r>
          </a:p>
          <a:p>
            <a:endParaRPr lang="en-US" dirty="0" smtClean="0"/>
          </a:p>
          <a:p>
            <a:r>
              <a:rPr lang="en-US" dirty="0" smtClean="0"/>
              <a:t>Use the if statement to specify a block of JavaScript code to be executed if a condition is true.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condition</a:t>
            </a:r>
            <a:endParaRPr lang="en-US" dirty="0"/>
          </a:p>
        </p:txBody>
      </p:sp>
      <p:sp>
        <p:nvSpPr>
          <p:cNvPr id="3" name="Content Placeholder 2"/>
          <p:cNvSpPr>
            <a:spLocks noGrp="1"/>
          </p:cNvSpPr>
          <p:nvPr>
            <p:ph idx="1"/>
          </p:nvPr>
        </p:nvSpPr>
        <p:spPr/>
        <p:txBody>
          <a:bodyPr/>
          <a:lstStyle/>
          <a:p>
            <a:pPr>
              <a:buNone/>
            </a:pPr>
            <a:r>
              <a:rPr lang="en-US" dirty="0" smtClean="0"/>
              <a:t>if(5&lt;8) {</a:t>
            </a:r>
          </a:p>
          <a:p>
            <a:pPr>
              <a:buNone/>
            </a:pPr>
            <a:r>
              <a:rPr lang="en-US" dirty="0" smtClean="0"/>
              <a:t>          </a:t>
            </a:r>
            <a:r>
              <a:rPr lang="en-US" dirty="0" err="1" smtClean="0"/>
              <a:t>document.getElementById</a:t>
            </a:r>
            <a:r>
              <a:rPr lang="en-US" dirty="0" smtClean="0"/>
              <a:t>("one").</a:t>
            </a:r>
            <a:r>
              <a:rPr lang="en-US" dirty="0" err="1" smtClean="0"/>
              <a:t>innerHTML</a:t>
            </a:r>
            <a:r>
              <a:rPr lang="en-US" dirty="0" smtClean="0"/>
              <a:t>="Good Morning";</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 flow chart</a:t>
            </a:r>
            <a:endParaRPr lang="en-US" dirty="0"/>
          </a:p>
        </p:txBody>
      </p:sp>
      <p:pic>
        <p:nvPicPr>
          <p:cNvPr id="4" name="Content Placeholder 3" descr="if_0.png"/>
          <p:cNvPicPr>
            <a:picLocks noGrp="1" noChangeAspect="1"/>
          </p:cNvPicPr>
          <p:nvPr>
            <p:ph idx="1"/>
          </p:nvPr>
        </p:nvPicPr>
        <p:blipFill>
          <a:blip r:embed="rId2"/>
          <a:stretch>
            <a:fillRect/>
          </a:stretch>
        </p:blipFill>
        <p:spPr>
          <a:xfrm>
            <a:off x="1828800" y="1981200"/>
            <a:ext cx="4544340" cy="3733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i="1" dirty="0" smtClean="0"/>
              <a:t>condition</a:t>
            </a:r>
            <a:r>
              <a:rPr lang="en-US" dirty="0" smtClean="0"/>
              <a:t>) {</a:t>
            </a:r>
            <a:br>
              <a:rPr lang="en-US" dirty="0" smtClean="0"/>
            </a:br>
            <a:r>
              <a:rPr lang="en-US" dirty="0" smtClean="0"/>
              <a:t>  //</a:t>
            </a:r>
            <a:r>
              <a:rPr lang="en-US" i="1" dirty="0" smtClean="0"/>
              <a:t>  block of code to be executed if the condition is true</a:t>
            </a:r>
            <a:br>
              <a:rPr lang="en-US" i="1" dirty="0" smtClean="0"/>
            </a:br>
            <a:r>
              <a:rPr lang="en-US" dirty="0" smtClean="0"/>
              <a:t>} else {</a:t>
            </a:r>
            <a:br>
              <a:rPr lang="en-US" dirty="0" smtClean="0"/>
            </a:br>
            <a:r>
              <a:rPr lang="en-US" dirty="0" smtClean="0"/>
              <a:t>  //</a:t>
            </a:r>
            <a:r>
              <a:rPr lang="en-US" i="1" dirty="0" smtClean="0"/>
              <a:t>  block of code to be executed if the condition is false</a:t>
            </a:r>
            <a:br>
              <a:rPr lang="en-US" i="1" dirty="0" smtClean="0"/>
            </a:br>
            <a:r>
              <a:rPr lang="en-US" dirty="0" smtClean="0"/>
              <a:t>}</a:t>
            </a:r>
          </a:p>
          <a:p>
            <a:endParaRPr lang="en-US" dirty="0" smtClean="0"/>
          </a:p>
          <a:p>
            <a:r>
              <a:rPr lang="en-US" dirty="0" smtClean="0"/>
              <a:t>Use the else statement to specify a block of code to be executed if the condition is false.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A data type is </a:t>
            </a:r>
            <a:r>
              <a:rPr lang="en-US" b="1" dirty="0" smtClean="0"/>
              <a:t>a classification of data which tells the compiler or interpreter how the programmer intends to use the data</a:t>
            </a:r>
            <a:r>
              <a:rPr lang="en-US" dirty="0" smtClean="0"/>
              <a:t>. Most programming languages support various types of data, including integer, real/float, double, character or string, and Boolean.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else condition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var</a:t>
            </a:r>
            <a:r>
              <a:rPr lang="en-US" dirty="0" smtClean="0"/>
              <a:t> a=40;</a:t>
            </a:r>
          </a:p>
          <a:p>
            <a:r>
              <a:rPr lang="en-US" dirty="0" smtClean="0"/>
              <a:t>      </a:t>
            </a:r>
            <a:r>
              <a:rPr lang="en-US" dirty="0" err="1" smtClean="0"/>
              <a:t>var</a:t>
            </a:r>
            <a:r>
              <a:rPr lang="en-US" dirty="0" smtClean="0"/>
              <a:t> b=10;</a:t>
            </a:r>
          </a:p>
          <a:p>
            <a:r>
              <a:rPr lang="en-US" dirty="0" smtClean="0"/>
              <a:t>      </a:t>
            </a:r>
            <a:r>
              <a:rPr lang="en-US" dirty="0" err="1" smtClean="0"/>
              <a:t>var</a:t>
            </a:r>
            <a:r>
              <a:rPr lang="en-US" dirty="0" smtClean="0"/>
              <a:t> answer= a/b;</a:t>
            </a:r>
          </a:p>
          <a:p>
            <a:endParaRPr lang="en-US" dirty="0" smtClean="0"/>
          </a:p>
          <a:p>
            <a:endParaRPr lang="en-US" dirty="0" smtClean="0"/>
          </a:p>
          <a:p>
            <a:r>
              <a:rPr lang="en-US" dirty="0" smtClean="0"/>
              <a:t>      if(answer&gt;b) {</a:t>
            </a:r>
          </a:p>
          <a:p>
            <a:r>
              <a:rPr lang="en-US" dirty="0" smtClean="0"/>
              <a:t>          </a:t>
            </a:r>
            <a:r>
              <a:rPr lang="en-US" dirty="0" err="1" smtClean="0"/>
              <a:t>document.getElementById</a:t>
            </a:r>
            <a:r>
              <a:rPr lang="en-US" dirty="0" smtClean="0"/>
              <a:t>("one").</a:t>
            </a:r>
            <a:r>
              <a:rPr lang="en-US" dirty="0" err="1" smtClean="0"/>
              <a:t>innerHTML</a:t>
            </a:r>
            <a:r>
              <a:rPr lang="en-US" dirty="0" smtClean="0"/>
              <a:t>="Good ";</a:t>
            </a:r>
          </a:p>
          <a:p>
            <a:r>
              <a:rPr lang="en-US" dirty="0" smtClean="0"/>
              <a:t>      }</a:t>
            </a:r>
          </a:p>
          <a:p>
            <a:endParaRPr lang="en-US" dirty="0" smtClean="0"/>
          </a:p>
          <a:p>
            <a:endParaRPr lang="en-US" dirty="0" smtClean="0"/>
          </a:p>
          <a:p>
            <a:r>
              <a:rPr lang="en-US" dirty="0" smtClean="0"/>
              <a:t>      else {</a:t>
            </a:r>
          </a:p>
          <a:p>
            <a:r>
              <a:rPr lang="en-US" dirty="0" smtClean="0"/>
              <a:t>          </a:t>
            </a:r>
            <a:r>
              <a:rPr lang="en-US" dirty="0" err="1" smtClean="0"/>
              <a:t>document.getElementById</a:t>
            </a:r>
            <a:r>
              <a:rPr lang="en-US" dirty="0" smtClean="0"/>
              <a:t>("one").</a:t>
            </a:r>
            <a:r>
              <a:rPr lang="en-US" dirty="0" err="1" smtClean="0"/>
              <a:t>innerHTML</a:t>
            </a:r>
            <a:r>
              <a:rPr lang="en-US" dirty="0" smtClean="0"/>
              <a:t>="Good Bye";</a:t>
            </a:r>
          </a:p>
          <a:p>
            <a:r>
              <a:rPr lang="en-US" dirty="0" smtClean="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a:t>
            </a:r>
            <a:r>
              <a:rPr lang="en-US" dirty="0" smtClean="0"/>
              <a:t>condition flow chart</a:t>
            </a:r>
            <a:endParaRPr lang="en-US" dirty="0"/>
          </a:p>
        </p:txBody>
      </p:sp>
      <p:pic>
        <p:nvPicPr>
          <p:cNvPr id="4" name="Content Placeholder 3" descr="if2.png"/>
          <p:cNvPicPr>
            <a:picLocks noGrp="1" noChangeAspect="1"/>
          </p:cNvPicPr>
          <p:nvPr>
            <p:ph idx="1"/>
          </p:nvPr>
        </p:nvPicPr>
        <p:blipFill>
          <a:blip r:embed="rId2"/>
          <a:stretch>
            <a:fillRect/>
          </a:stretch>
        </p:blipFill>
        <p:spPr>
          <a:xfrm>
            <a:off x="2684674" y="1646238"/>
            <a:ext cx="3774652" cy="452596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 if</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a:t>
            </a:r>
            <a:r>
              <a:rPr lang="en-US" i="1" dirty="0" smtClean="0"/>
              <a:t>condition1</a:t>
            </a:r>
            <a:r>
              <a:rPr lang="en-US" dirty="0" smtClean="0"/>
              <a:t>) {</a:t>
            </a:r>
            <a:br>
              <a:rPr lang="en-US" dirty="0" smtClean="0"/>
            </a:br>
            <a:r>
              <a:rPr lang="en-US" dirty="0" smtClean="0"/>
              <a:t>  //</a:t>
            </a:r>
            <a:r>
              <a:rPr lang="en-US" i="1" dirty="0" smtClean="0"/>
              <a:t>  block of code to be executed if condition1 is true</a:t>
            </a:r>
            <a:br>
              <a:rPr lang="en-US" i="1" dirty="0" smtClean="0"/>
            </a:br>
            <a:r>
              <a:rPr lang="en-US" dirty="0" smtClean="0"/>
              <a:t>} else if (</a:t>
            </a:r>
            <a:r>
              <a:rPr lang="en-US" i="1" dirty="0" smtClean="0"/>
              <a:t>condition2</a:t>
            </a:r>
            <a:r>
              <a:rPr lang="en-US" dirty="0" smtClean="0"/>
              <a:t>) {</a:t>
            </a:r>
            <a:br>
              <a:rPr lang="en-US" dirty="0" smtClean="0"/>
            </a:br>
            <a:r>
              <a:rPr lang="en-US" dirty="0" smtClean="0"/>
              <a:t>  //</a:t>
            </a:r>
            <a:r>
              <a:rPr lang="en-US" i="1" dirty="0" smtClean="0"/>
              <a:t>  block of code to be executed if the condition1 is false and condition2 is true</a:t>
            </a:r>
            <a:r>
              <a:rPr lang="en-US" dirty="0" smtClean="0"/>
              <a:t/>
            </a:r>
            <a:br>
              <a:rPr lang="en-US" dirty="0" smtClean="0"/>
            </a:br>
            <a:r>
              <a:rPr lang="en-US" dirty="0" smtClean="0"/>
              <a:t>} else {</a:t>
            </a:r>
            <a:br>
              <a:rPr lang="en-US" dirty="0" smtClean="0"/>
            </a:br>
            <a:r>
              <a:rPr lang="en-US" dirty="0" smtClean="0"/>
              <a:t>  //</a:t>
            </a:r>
            <a:r>
              <a:rPr lang="en-US" i="1" dirty="0" smtClean="0"/>
              <a:t>  block of code to be executed if the condition1 is false and condition2 is false</a:t>
            </a:r>
            <a:br>
              <a:rPr lang="en-US" i="1" dirty="0" smtClean="0"/>
            </a:br>
            <a:r>
              <a:rPr lang="en-US" dirty="0" smtClean="0"/>
              <a:t>}</a:t>
            </a:r>
          </a:p>
          <a:p>
            <a:endParaRPr lang="en-US" dirty="0" smtClean="0"/>
          </a:p>
          <a:p>
            <a:endParaRPr lang="en-US" dirty="0" smtClean="0"/>
          </a:p>
          <a:p>
            <a:r>
              <a:rPr lang="en-US" dirty="0" smtClean="0"/>
              <a:t>Use the else if statement to specify a new condition if the first condition is false.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 else-if</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dirty="0" err="1" smtClean="0"/>
              <a:t>var</a:t>
            </a:r>
            <a:r>
              <a:rPr lang="en-US" dirty="0" smtClean="0"/>
              <a:t> b=10;</a:t>
            </a:r>
          </a:p>
          <a:p>
            <a:r>
              <a:rPr lang="en-US" dirty="0" smtClean="0"/>
              <a:t>      </a:t>
            </a:r>
            <a:r>
              <a:rPr lang="en-US" dirty="0" err="1" smtClean="0"/>
              <a:t>var</a:t>
            </a:r>
            <a:r>
              <a:rPr lang="en-US" dirty="0" smtClean="0"/>
              <a:t> f=9;</a:t>
            </a:r>
          </a:p>
          <a:p>
            <a:r>
              <a:rPr lang="en-US" dirty="0" err="1" smtClean="0"/>
              <a:t>var</a:t>
            </a:r>
            <a:r>
              <a:rPr lang="en-US" dirty="0" smtClean="0"/>
              <a:t> c=</a:t>
            </a:r>
            <a:r>
              <a:rPr lang="en-US" dirty="0" err="1" smtClean="0"/>
              <a:t>b+f</a:t>
            </a:r>
            <a:endParaRPr lang="en-US" dirty="0" smtClean="0"/>
          </a:p>
          <a:p>
            <a:r>
              <a:rPr lang="en-US" dirty="0" smtClean="0"/>
              <a:t>      console.log(c);</a:t>
            </a:r>
          </a:p>
          <a:p>
            <a:r>
              <a:rPr lang="en-US" dirty="0" smtClean="0"/>
              <a:t>      </a:t>
            </a:r>
            <a:r>
              <a:rPr lang="en-US" dirty="0" err="1" smtClean="0"/>
              <a:t>document.getElementById</a:t>
            </a:r>
            <a:r>
              <a:rPr lang="en-US" dirty="0" smtClean="0"/>
              <a:t>("a").</a:t>
            </a:r>
            <a:r>
              <a:rPr lang="en-US" dirty="0" err="1" smtClean="0"/>
              <a:t>innerHTML</a:t>
            </a:r>
            <a:r>
              <a:rPr lang="en-US" dirty="0" smtClean="0"/>
              <a:t>=c;</a:t>
            </a:r>
          </a:p>
          <a:p>
            <a:pPr>
              <a:buNone/>
            </a:pPr>
            <a:endParaRPr lang="en-US" dirty="0" smtClean="0"/>
          </a:p>
          <a:p>
            <a:endParaRPr lang="en-US" dirty="0" smtClean="0"/>
          </a:p>
          <a:p>
            <a:r>
              <a:rPr lang="en-US" dirty="0" smtClean="0"/>
              <a:t>      if(c&gt;f) {</a:t>
            </a:r>
          </a:p>
          <a:p>
            <a:r>
              <a:rPr lang="en-US" dirty="0" smtClean="0"/>
              <a:t>          </a:t>
            </a:r>
            <a:r>
              <a:rPr lang="en-US" dirty="0" err="1" smtClean="0"/>
              <a:t>document.getElementById</a:t>
            </a:r>
            <a:r>
              <a:rPr lang="en-US" dirty="0" smtClean="0"/>
              <a:t>("one").</a:t>
            </a:r>
            <a:r>
              <a:rPr lang="en-US" dirty="0" err="1" smtClean="0"/>
              <a:t>innerHTML</a:t>
            </a:r>
            <a:r>
              <a:rPr lang="en-US" dirty="0" smtClean="0"/>
              <a:t>="C is greater than f ";</a:t>
            </a:r>
          </a:p>
          <a:p>
            <a:r>
              <a:rPr lang="en-US" dirty="0" smtClean="0"/>
              <a:t>      }</a:t>
            </a:r>
          </a:p>
          <a:p>
            <a:endParaRPr lang="en-US" dirty="0" smtClean="0"/>
          </a:p>
          <a:p>
            <a:r>
              <a:rPr lang="en-US" dirty="0" smtClean="0"/>
              <a:t>      else if(c&lt;f) {</a:t>
            </a:r>
          </a:p>
          <a:p>
            <a:r>
              <a:rPr lang="en-US" dirty="0" smtClean="0"/>
              <a:t>          </a:t>
            </a:r>
            <a:r>
              <a:rPr lang="en-US" dirty="0" err="1" smtClean="0"/>
              <a:t>document.getElementById</a:t>
            </a:r>
            <a:r>
              <a:rPr lang="en-US" dirty="0" smtClean="0"/>
              <a:t>("one").</a:t>
            </a:r>
            <a:r>
              <a:rPr lang="en-US" dirty="0" err="1" smtClean="0"/>
              <a:t>innerHTML</a:t>
            </a:r>
            <a:r>
              <a:rPr lang="en-US" dirty="0" smtClean="0"/>
              <a:t>="C is smaller than f";</a:t>
            </a:r>
          </a:p>
          <a:p>
            <a:r>
              <a:rPr lang="en-US" dirty="0" smtClean="0"/>
              <a:t>      }</a:t>
            </a:r>
          </a:p>
          <a:p>
            <a:r>
              <a:rPr lang="en-US" dirty="0" smtClean="0"/>
              <a:t>      else if(c==f) {</a:t>
            </a:r>
          </a:p>
          <a:p>
            <a:r>
              <a:rPr lang="en-US" dirty="0" smtClean="0"/>
              <a:t>          </a:t>
            </a:r>
            <a:r>
              <a:rPr lang="en-US" dirty="0" err="1" smtClean="0"/>
              <a:t>document.getElementById</a:t>
            </a:r>
            <a:r>
              <a:rPr lang="en-US" dirty="0" smtClean="0"/>
              <a:t>("one").</a:t>
            </a:r>
            <a:r>
              <a:rPr lang="en-US" dirty="0" err="1" smtClean="0"/>
              <a:t>innerHTML</a:t>
            </a:r>
            <a:r>
              <a:rPr lang="en-US" dirty="0" smtClean="0"/>
              <a:t>="C is equal to F";</a:t>
            </a:r>
          </a:p>
          <a:p>
            <a:r>
              <a:rPr lang="en-US" dirty="0" smtClean="0"/>
              <a:t>      }</a:t>
            </a:r>
          </a:p>
          <a:p>
            <a:endParaRPr lang="en-US" dirty="0" smtClean="0"/>
          </a:p>
          <a:p>
            <a:r>
              <a:rPr lang="en-US" dirty="0" smtClean="0"/>
              <a:t>      else {</a:t>
            </a:r>
          </a:p>
          <a:p>
            <a:r>
              <a:rPr lang="en-US" dirty="0" smtClean="0"/>
              <a:t>          </a:t>
            </a:r>
            <a:r>
              <a:rPr lang="en-US" dirty="0" err="1" smtClean="0"/>
              <a:t>document.getElementById</a:t>
            </a:r>
            <a:r>
              <a:rPr lang="en-US" dirty="0" smtClean="0"/>
              <a:t>("one").</a:t>
            </a:r>
            <a:r>
              <a:rPr lang="en-US" dirty="0" err="1" smtClean="0"/>
              <a:t>innerHTML</a:t>
            </a:r>
            <a:r>
              <a:rPr lang="en-US" dirty="0" smtClean="0"/>
              <a:t>="Good Bye";</a:t>
            </a:r>
          </a:p>
          <a:p>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else-if </a:t>
            </a:r>
            <a:r>
              <a:rPr lang="en-US" dirty="0" smtClean="0"/>
              <a:t>condition flow chart</a:t>
            </a:r>
            <a:endParaRPr lang="en-US" dirty="0"/>
          </a:p>
        </p:txBody>
      </p:sp>
      <p:pic>
        <p:nvPicPr>
          <p:cNvPr id="4" name="Content Placeholder 3" descr="decision-making-c-4.png"/>
          <p:cNvPicPr>
            <a:picLocks noGrp="1" noChangeAspect="1"/>
          </p:cNvPicPr>
          <p:nvPr>
            <p:ph idx="1"/>
          </p:nvPr>
        </p:nvPicPr>
        <p:blipFill>
          <a:blip r:embed="rId2">
            <a:lum/>
          </a:blip>
          <a:stretch>
            <a:fillRect/>
          </a:stretch>
        </p:blipFill>
        <p:spPr>
          <a:xfrm>
            <a:off x="2804943" y="1646238"/>
            <a:ext cx="3534113" cy="452596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switch(</a:t>
            </a:r>
            <a:r>
              <a:rPr lang="en-US" i="1" dirty="0" smtClean="0"/>
              <a:t>expression</a:t>
            </a:r>
            <a:r>
              <a:rPr lang="en-US" dirty="0" smtClean="0"/>
              <a:t>) {</a:t>
            </a:r>
            <a:br>
              <a:rPr lang="en-US" dirty="0" smtClean="0"/>
            </a:br>
            <a:r>
              <a:rPr lang="en-US" dirty="0" smtClean="0"/>
              <a:t>  case </a:t>
            </a:r>
            <a:r>
              <a:rPr lang="en-US" i="1" dirty="0" smtClean="0"/>
              <a:t>x</a:t>
            </a:r>
            <a:r>
              <a:rPr lang="en-US" dirty="0" smtClean="0"/>
              <a:t>:</a:t>
            </a:r>
            <a:br>
              <a:rPr lang="en-US" dirty="0" smtClean="0"/>
            </a:br>
            <a:r>
              <a:rPr lang="en-US" i="1" dirty="0" smtClean="0"/>
              <a:t>    // code block</a:t>
            </a:r>
            <a:br>
              <a:rPr lang="en-US" i="1" dirty="0" smtClean="0"/>
            </a:br>
            <a:r>
              <a:rPr lang="en-US" dirty="0" smtClean="0"/>
              <a:t>    break;</a:t>
            </a:r>
            <a:br>
              <a:rPr lang="en-US" dirty="0" smtClean="0"/>
            </a:br>
            <a:r>
              <a:rPr lang="en-US" dirty="0" smtClean="0"/>
              <a:t>  case </a:t>
            </a:r>
            <a:r>
              <a:rPr lang="en-US" i="1" dirty="0" smtClean="0"/>
              <a:t>y</a:t>
            </a:r>
            <a:r>
              <a:rPr lang="en-US" dirty="0" smtClean="0"/>
              <a:t>:</a:t>
            </a:r>
            <a:br>
              <a:rPr lang="en-US" dirty="0" smtClean="0"/>
            </a:br>
            <a:r>
              <a:rPr lang="en-US" i="1" dirty="0" smtClean="0"/>
              <a:t>    // code block</a:t>
            </a:r>
            <a:br>
              <a:rPr lang="en-US" i="1" dirty="0" smtClean="0"/>
            </a:br>
            <a:r>
              <a:rPr lang="en-US" dirty="0" smtClean="0"/>
              <a:t>    break;</a:t>
            </a:r>
            <a:br>
              <a:rPr lang="en-US" dirty="0" smtClean="0"/>
            </a:br>
            <a:r>
              <a:rPr lang="en-US" dirty="0" smtClean="0"/>
              <a:t>  default:</a:t>
            </a:r>
            <a:br>
              <a:rPr lang="en-US" dirty="0" smtClean="0"/>
            </a:br>
            <a:r>
              <a:rPr lang="en-US" dirty="0" smtClean="0"/>
              <a:t>    // </a:t>
            </a:r>
            <a:r>
              <a:rPr lang="en-US" i="1" dirty="0" smtClean="0"/>
              <a:t>code block</a:t>
            </a:r>
            <a:r>
              <a:rPr lang="en-US" dirty="0" smtClean="0"/>
              <a:t/>
            </a:r>
            <a:br>
              <a:rPr lang="en-US" dirty="0" smtClean="0"/>
            </a:br>
            <a:r>
              <a:rPr lang="en-US" dirty="0" smtClean="0"/>
              <a:t>}</a:t>
            </a:r>
          </a:p>
          <a:p>
            <a:endParaRPr lang="en-US" dirty="0" smtClean="0"/>
          </a:p>
          <a:p>
            <a:r>
              <a:rPr lang="en-US" dirty="0" smtClean="0"/>
              <a:t>Use the switch statement to select one of many code blocks to be executed.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Switch</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how it works:</a:t>
            </a:r>
          </a:p>
          <a:p>
            <a:pPr lvl="1"/>
            <a:r>
              <a:rPr lang="en-US" dirty="0" smtClean="0"/>
              <a:t>The switch expression is evaluated once.</a:t>
            </a:r>
          </a:p>
          <a:p>
            <a:pPr lvl="1"/>
            <a:r>
              <a:rPr lang="en-US" dirty="0" smtClean="0"/>
              <a:t>The value of the expression is compared with the values of each case.</a:t>
            </a:r>
          </a:p>
          <a:p>
            <a:pPr lvl="1"/>
            <a:r>
              <a:rPr lang="en-US" dirty="0" smtClean="0"/>
              <a:t>If there is a match, the associated block of code is executed.</a:t>
            </a:r>
          </a:p>
          <a:p>
            <a:pPr lvl="1"/>
            <a:r>
              <a:rPr lang="en-US" dirty="0" smtClean="0"/>
              <a:t>If there is no match, the default code block is executed.</a:t>
            </a:r>
          </a:p>
          <a:p>
            <a:r>
              <a:rPr lang="en-US" dirty="0" smtClean="0"/>
              <a:t>The default keyword specifies the code to run if there is no case match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JavaScript reaches a break keyword, it breaks out of the switch block.</a:t>
            </a:r>
          </a:p>
          <a:p>
            <a:r>
              <a:rPr lang="en-US" dirty="0" smtClean="0"/>
              <a:t>This will stop the execution inside the switch block.</a:t>
            </a:r>
          </a:p>
          <a:p>
            <a:r>
              <a:rPr lang="en-US" dirty="0" smtClean="0"/>
              <a:t>It is not necessary to break the last case in a switch block. The block breaks (ends) there anyway.</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fontScale="85000" lnSpcReduction="20000"/>
          </a:bodyPr>
          <a:lstStyle/>
          <a:p>
            <a:pPr>
              <a:spcBef>
                <a:spcPct val="0"/>
              </a:spcBef>
              <a:buFont typeface="Wingdings" panose="05000000000000000000" pitchFamily="2" charset="2"/>
              <a:buNone/>
            </a:pPr>
            <a:r>
              <a:rPr lang="en-US" altLang="en-US" b="1" dirty="0" smtClean="0">
                <a:latin typeface="Courier New" panose="02070309020205020404" pitchFamily="49" charset="0"/>
              </a:rPr>
              <a:t>for</a:t>
            </a:r>
            <a:r>
              <a:rPr lang="en-US" altLang="en-US" b="1" dirty="0" smtClean="0"/>
              <a:t> ( </a:t>
            </a:r>
            <a:r>
              <a:rPr lang="en-US" altLang="en-US" b="1" i="1" dirty="0" smtClean="0"/>
              <a:t>initialization condition </a:t>
            </a:r>
            <a:r>
              <a:rPr lang="en-US" altLang="en-US" b="1" dirty="0" smtClean="0"/>
              <a:t>; </a:t>
            </a:r>
            <a:r>
              <a:rPr lang="en-US" altLang="en-US" b="1" i="1" dirty="0" smtClean="0"/>
              <a:t>termination condition </a:t>
            </a:r>
            <a:r>
              <a:rPr lang="en-US" altLang="en-US" b="1" dirty="0" smtClean="0"/>
              <a:t>; </a:t>
            </a:r>
            <a:r>
              <a:rPr lang="en-US" altLang="en-US" b="1" i="1" dirty="0" smtClean="0"/>
              <a:t>increment condition</a:t>
            </a:r>
            <a:r>
              <a:rPr lang="en-US" altLang="en-US" b="1" dirty="0" smtClean="0"/>
              <a:t> ) </a:t>
            </a:r>
          </a:p>
          <a:p>
            <a:pPr>
              <a:spcBef>
                <a:spcPct val="0"/>
              </a:spcBef>
              <a:buFont typeface="Wingdings" panose="05000000000000000000" pitchFamily="2" charset="2"/>
              <a:buNone/>
            </a:pPr>
            <a:r>
              <a:rPr lang="en-US" altLang="en-US" b="1" dirty="0" smtClean="0"/>
              <a:t>{   </a:t>
            </a:r>
          </a:p>
          <a:p>
            <a:pPr>
              <a:spcBef>
                <a:spcPct val="0"/>
              </a:spcBef>
              <a:buFont typeface="Wingdings" panose="05000000000000000000" pitchFamily="2" charset="2"/>
              <a:buNone/>
            </a:pPr>
            <a:r>
              <a:rPr lang="en-US" altLang="en-US" b="1" dirty="0" smtClean="0"/>
              <a:t>	</a:t>
            </a:r>
            <a:r>
              <a:rPr lang="en-US" altLang="en-US" b="1" i="1" dirty="0" smtClean="0"/>
              <a:t>statement ( s ) ;</a:t>
            </a:r>
          </a:p>
          <a:p>
            <a:pPr>
              <a:spcBef>
                <a:spcPct val="0"/>
              </a:spcBef>
              <a:buFont typeface="Wingdings" panose="05000000000000000000" pitchFamily="2" charset="2"/>
              <a:buNone/>
            </a:pPr>
            <a:r>
              <a:rPr lang="en-US" altLang="en-US" b="1" dirty="0" smtClean="0"/>
              <a:t>}</a:t>
            </a:r>
          </a:p>
          <a:p>
            <a:endParaRPr lang="en-US" dirty="0" smtClean="0"/>
          </a:p>
          <a:p>
            <a:endParaRPr lang="en-US" dirty="0" smtClean="0"/>
          </a:p>
          <a:p>
            <a:endParaRPr lang="en-US" dirty="0" smtClean="0"/>
          </a:p>
          <a:p>
            <a:r>
              <a:rPr lang="en-US" dirty="0" smtClean="0"/>
              <a:t>For loops are </a:t>
            </a:r>
            <a:r>
              <a:rPr lang="en-US" b="1" dirty="0" smtClean="0"/>
              <a:t>commonly used to count a certain number of iterations to repeat a statement</a:t>
            </a:r>
            <a:r>
              <a:rPr lang="en-US" dirty="0" smtClean="0"/>
              <a:t>. Use a break statement to exit the loop before the condition expression evaluates to false.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cont…</a:t>
            </a:r>
            <a:endParaRPr lang="en-US" dirty="0"/>
          </a:p>
        </p:txBody>
      </p:sp>
      <p:sp>
        <p:nvSpPr>
          <p:cNvPr id="3" name="Content Placeholder 2"/>
          <p:cNvSpPr>
            <a:spLocks noGrp="1"/>
          </p:cNvSpPr>
          <p:nvPr>
            <p:ph idx="1"/>
          </p:nvPr>
        </p:nvSpPr>
        <p:spPr/>
        <p:txBody>
          <a:bodyPr>
            <a:normAutofit lnSpcReduction="10000"/>
          </a:bodyPr>
          <a:lstStyle/>
          <a:p>
            <a:r>
              <a:rPr lang="en-GB" dirty="0" smtClean="0"/>
              <a:t>We see that a '</a:t>
            </a:r>
            <a:r>
              <a:rPr lang="en-GB" i="1" dirty="0" smtClean="0"/>
              <a:t>for statement' </a:t>
            </a:r>
            <a:r>
              <a:rPr lang="en-GB" dirty="0" smtClean="0"/>
              <a:t>consists of three parts. </a:t>
            </a:r>
          </a:p>
          <a:p>
            <a:r>
              <a:rPr lang="en-GB" dirty="0" smtClean="0"/>
              <a:t>In initialization condition, we initialize some variable while in continuation condition, </a:t>
            </a:r>
          </a:p>
          <a:p>
            <a:r>
              <a:rPr lang="en-GB" dirty="0" smtClean="0"/>
              <a:t>we set a condition for the continuation of the loop. </a:t>
            </a:r>
          </a:p>
          <a:p>
            <a:r>
              <a:rPr lang="en-GB" dirty="0" smtClean="0"/>
              <a:t>In third part, we increment the value of the variable for which the termination condition is set.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or Integer</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a=1;</a:t>
            </a:r>
          </a:p>
          <a:p>
            <a:endParaRPr lang="en-US" dirty="0" smtClean="0"/>
          </a:p>
          <a:p>
            <a:endParaRPr lang="en-US" dirty="0" smtClean="0"/>
          </a:p>
          <a:p>
            <a:r>
              <a:rPr lang="en-US" dirty="0" err="1" smtClean="0"/>
              <a:t>Int</a:t>
            </a:r>
            <a:r>
              <a:rPr lang="en-US" dirty="0" smtClean="0"/>
              <a:t>, short for "integer," is </a:t>
            </a:r>
            <a:r>
              <a:rPr lang="en-US" b="1" dirty="0" smtClean="0"/>
              <a:t>a fundamental variable type built into the compiler and used to define numeric variables holding whole numbers</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java-for-loop.png"/>
          <p:cNvPicPr>
            <a:picLocks noGrp="1" noChangeAspect="1"/>
          </p:cNvPicPr>
          <p:nvPr>
            <p:ph idx="1"/>
          </p:nvPr>
        </p:nvPicPr>
        <p:blipFill>
          <a:blip r:embed="rId2"/>
          <a:stretch>
            <a:fillRect/>
          </a:stretch>
        </p:blipFill>
        <p:spPr>
          <a:xfrm>
            <a:off x="2333941" y="457200"/>
            <a:ext cx="4149852" cy="64008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dirty="0" smtClean="0"/>
              <a:t>	while (condition)</a:t>
            </a:r>
          </a:p>
          <a:p>
            <a:pPr>
              <a:buFont typeface="Wingdings" panose="05000000000000000000" pitchFamily="2" charset="2"/>
              <a:buNone/>
            </a:pPr>
            <a:r>
              <a:rPr lang="en-US" altLang="en-US" dirty="0" smtClean="0"/>
              <a:t>		{</a:t>
            </a:r>
          </a:p>
          <a:p>
            <a:pPr>
              <a:buFont typeface="Wingdings" panose="05000000000000000000" pitchFamily="2" charset="2"/>
              <a:buNone/>
            </a:pPr>
            <a:r>
              <a:rPr lang="en-US" altLang="en-US" dirty="0" smtClean="0"/>
              <a:t>			statements;						</a:t>
            </a:r>
          </a:p>
          <a:p>
            <a:pPr>
              <a:buFont typeface="Wingdings" panose="05000000000000000000" pitchFamily="2" charset="2"/>
              <a:buNone/>
            </a:pPr>
            <a:r>
              <a:rPr lang="en-US" altLang="en-US" dirty="0" smtClean="0"/>
              <a:t>		}</a:t>
            </a:r>
          </a:p>
          <a:p>
            <a:endParaRPr lang="en-US" altLang="en-US" dirty="0" smtClean="0"/>
          </a:p>
          <a:p>
            <a:r>
              <a:rPr lang="en-GB" dirty="0" smtClean="0"/>
              <a:t> In </a:t>
            </a:r>
            <a:r>
              <a:rPr lang="en-GB" i="1" dirty="0" smtClean="0"/>
              <a:t>while </a:t>
            </a:r>
            <a:r>
              <a:rPr lang="en-GB" dirty="0" smtClean="0"/>
              <a:t>loop, the condition is tested first and the statements in the body are executed only when this condition is true. If the condition is false, then the control goes directly to the statement after the closed brace of the </a:t>
            </a:r>
            <a:r>
              <a:rPr lang="en-GB" i="1" dirty="0" smtClean="0"/>
              <a:t>while loop</a:t>
            </a:r>
            <a:r>
              <a:rPr lang="en-GB" dirty="0" smtClean="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loop</a:t>
            </a:r>
            <a:endParaRPr lang="en-US" dirty="0"/>
          </a:p>
        </p:txBody>
      </p:sp>
      <p:sp>
        <p:nvSpPr>
          <p:cNvPr id="3" name="Content Placeholder 2"/>
          <p:cNvSpPr>
            <a:spLocks noGrp="1"/>
          </p:cNvSpPr>
          <p:nvPr>
            <p:ph idx="1"/>
          </p:nvPr>
        </p:nvSpPr>
        <p:spPr/>
        <p:txBody>
          <a:bodyPr/>
          <a:lstStyle/>
          <a:p>
            <a:pPr>
              <a:lnSpc>
                <a:spcPct val="90000"/>
              </a:lnSpc>
              <a:buFont typeface="Wingdings" panose="05000000000000000000" pitchFamily="2" charset="2"/>
              <a:buNone/>
            </a:pPr>
            <a:r>
              <a:rPr lang="en-US" altLang="en-US" dirty="0" smtClean="0"/>
              <a:t>do</a:t>
            </a:r>
          </a:p>
          <a:p>
            <a:pPr>
              <a:lnSpc>
                <a:spcPct val="90000"/>
              </a:lnSpc>
              <a:buFont typeface="Wingdings" panose="05000000000000000000" pitchFamily="2" charset="2"/>
              <a:buNone/>
            </a:pPr>
            <a:r>
              <a:rPr lang="en-US" altLang="en-US" dirty="0" smtClean="0"/>
              <a:t>	{</a:t>
            </a:r>
          </a:p>
          <a:p>
            <a:pPr>
              <a:lnSpc>
                <a:spcPct val="90000"/>
              </a:lnSpc>
              <a:buFont typeface="Wingdings" panose="05000000000000000000" pitchFamily="2" charset="2"/>
              <a:buNone/>
            </a:pPr>
            <a:r>
              <a:rPr lang="en-US" altLang="en-US" dirty="0" smtClean="0"/>
              <a:t>		statements ;</a:t>
            </a:r>
          </a:p>
          <a:p>
            <a:pPr>
              <a:lnSpc>
                <a:spcPct val="90000"/>
              </a:lnSpc>
              <a:buFont typeface="Wingdings" panose="05000000000000000000" pitchFamily="2" charset="2"/>
              <a:buNone/>
            </a:pPr>
            <a:endParaRPr lang="en-US" altLang="en-US" dirty="0" smtClean="0"/>
          </a:p>
          <a:p>
            <a:pPr>
              <a:lnSpc>
                <a:spcPct val="90000"/>
              </a:lnSpc>
              <a:buFont typeface="Wingdings" panose="05000000000000000000" pitchFamily="2" charset="2"/>
              <a:buNone/>
            </a:pPr>
            <a:r>
              <a:rPr lang="en-US" altLang="en-US" dirty="0" smtClean="0"/>
              <a:t>	}</a:t>
            </a:r>
          </a:p>
          <a:p>
            <a:pPr>
              <a:lnSpc>
                <a:spcPct val="90000"/>
              </a:lnSpc>
              <a:buFont typeface="Wingdings" panose="05000000000000000000" pitchFamily="2" charset="2"/>
              <a:buNone/>
            </a:pPr>
            <a:r>
              <a:rPr lang="en-US" altLang="en-US" dirty="0" smtClean="0"/>
              <a:t>while ( condition ) ;</a:t>
            </a:r>
          </a:p>
          <a:p>
            <a:pPr>
              <a:lnSpc>
                <a:spcPct val="90000"/>
              </a:lnSpc>
              <a:buFont typeface="Wingdings" panose="05000000000000000000" pitchFamily="2" charset="2"/>
              <a:buNone/>
            </a:pPr>
            <a:endParaRPr lang="en-US" altLang="en-US" dirty="0" smtClean="0"/>
          </a:p>
          <a:p>
            <a:pPr>
              <a:lnSpc>
                <a:spcPct val="90000"/>
              </a:lnSpc>
              <a:buFont typeface="Wingdings" panose="05000000000000000000" pitchFamily="2" charset="2"/>
              <a:buNone/>
            </a:pPr>
            <a:r>
              <a:rPr lang="en-US" dirty="0" smtClean="0"/>
              <a:t>The do-while loop statement </a:t>
            </a:r>
            <a:r>
              <a:rPr lang="en-US" b="1" dirty="0" smtClean="0"/>
              <a:t>creates a loop that executes a block of code until a test condition evaluates to false</a:t>
            </a:r>
            <a:r>
              <a:rPr lang="en-US" dirty="0" smtClean="0"/>
              <a:t> </a:t>
            </a:r>
            <a:r>
              <a:rPr lang="en-US" altLang="en-US" dirty="0" smtClean="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smtClean="0"/>
              <a:t>Increment operator</a:t>
            </a:r>
            <a:endParaRPr lang="en-US" dirty="0"/>
          </a:p>
        </p:txBody>
      </p:sp>
      <p:sp>
        <p:nvSpPr>
          <p:cNvPr id="3" name="Content Placeholder 2"/>
          <p:cNvSpPr>
            <a:spLocks noGrp="1"/>
          </p:cNvSpPr>
          <p:nvPr>
            <p:ph idx="1"/>
          </p:nvPr>
        </p:nvSpPr>
        <p:spPr/>
        <p:txBody>
          <a:bodyPr/>
          <a:lstStyle/>
          <a:p>
            <a:r>
              <a:rPr lang="en-US" altLang="en-US" b="1" dirty="0" smtClean="0"/>
              <a:t>counter ++ ; </a:t>
            </a:r>
            <a:r>
              <a:rPr lang="en-US" altLang="en-US" b="1" dirty="0" smtClean="0">
                <a:sym typeface="Wingdings" panose="05000000000000000000" pitchFamily="2" charset="2"/>
              </a:rPr>
              <a:t> 		</a:t>
            </a:r>
          </a:p>
          <a:p>
            <a:pPr>
              <a:buFont typeface="Wingdings" panose="05000000000000000000" pitchFamily="2" charset="2"/>
              <a:buNone/>
            </a:pPr>
            <a:r>
              <a:rPr lang="en-US" altLang="en-US" b="1" dirty="0" smtClean="0">
                <a:sym typeface="Wingdings" panose="05000000000000000000" pitchFamily="2" charset="2"/>
              </a:rPr>
              <a:t>			same as  </a:t>
            </a:r>
            <a:r>
              <a:rPr lang="en-US" altLang="en-US" b="1" dirty="0" smtClean="0"/>
              <a:t> </a:t>
            </a:r>
          </a:p>
          <a:p>
            <a:r>
              <a:rPr lang="en-US" altLang="en-US" b="1" dirty="0" smtClean="0"/>
              <a:t>counter = counter + 1;</a:t>
            </a:r>
          </a:p>
          <a:p>
            <a:endParaRPr lang="en-US" altLang="en-US" b="1" dirty="0" smtClean="0"/>
          </a:p>
          <a:p>
            <a:endParaRPr lang="en-US" altLang="en-US" b="1"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800" dirty="0" smtClean="0"/>
              <a:t>Decrement operator</a:t>
            </a:r>
            <a:endParaRPr lang="en-US" dirty="0"/>
          </a:p>
        </p:txBody>
      </p:sp>
      <p:sp>
        <p:nvSpPr>
          <p:cNvPr id="3" name="Content Placeholder 2"/>
          <p:cNvSpPr>
            <a:spLocks noGrp="1"/>
          </p:cNvSpPr>
          <p:nvPr>
            <p:ph idx="1"/>
          </p:nvPr>
        </p:nvSpPr>
        <p:spPr/>
        <p:txBody>
          <a:bodyPr/>
          <a:lstStyle/>
          <a:p>
            <a:r>
              <a:rPr lang="en-US" altLang="en-US" b="1" dirty="0" smtClean="0"/>
              <a:t>counter -- ;	</a:t>
            </a:r>
          </a:p>
          <a:p>
            <a:pPr algn="ctr">
              <a:buFont typeface="Wingdings" panose="05000000000000000000" pitchFamily="2" charset="2"/>
              <a:buNone/>
            </a:pPr>
            <a:r>
              <a:rPr lang="en-US" altLang="en-US" b="1" dirty="0" smtClean="0"/>
              <a:t>same as</a:t>
            </a:r>
          </a:p>
          <a:p>
            <a:r>
              <a:rPr lang="en-US" altLang="en-US" b="1" dirty="0" smtClean="0"/>
              <a:t>counter = counter - 1</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Font typeface="Wingdings" panose="05000000000000000000" pitchFamily="2" charset="2"/>
              <a:buNone/>
            </a:pPr>
            <a:r>
              <a:rPr lang="en-US" altLang="en-US" sz="9600" b="1" dirty="0" smtClean="0"/>
              <a:t>+=</a:t>
            </a:r>
          </a:p>
          <a:p>
            <a:r>
              <a:rPr lang="en-US" altLang="en-US" b="1" dirty="0" smtClean="0"/>
              <a:t>counter += 3 ;          </a:t>
            </a:r>
          </a:p>
          <a:p>
            <a:pPr algn="ctr">
              <a:buFont typeface="Wingdings" panose="05000000000000000000" pitchFamily="2" charset="2"/>
              <a:buNone/>
            </a:pPr>
            <a:r>
              <a:rPr lang="en-US" altLang="en-US" b="1" dirty="0" smtClean="0"/>
              <a:t>same as</a:t>
            </a:r>
          </a:p>
          <a:p>
            <a:r>
              <a:rPr lang="en-US" altLang="en-US" b="1" dirty="0" smtClean="0"/>
              <a:t>counter = counter + 3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None/>
            </a:pPr>
            <a:r>
              <a:rPr lang="en-US" altLang="en-US" b="1" dirty="0" smtClean="0"/>
              <a:t>				</a:t>
            </a:r>
            <a:r>
              <a:rPr lang="en-US" altLang="en-US" sz="10600" b="1" dirty="0" smtClean="0"/>
              <a:t>-=</a:t>
            </a:r>
          </a:p>
          <a:p>
            <a:r>
              <a:rPr lang="en-US" altLang="en-US" b="1" dirty="0" smtClean="0"/>
              <a:t>counter -= 5 ;              </a:t>
            </a:r>
          </a:p>
          <a:p>
            <a:pPr lvl="1">
              <a:buNone/>
            </a:pPr>
            <a:r>
              <a:rPr lang="en-US" altLang="en-US" b="1" dirty="0" smtClean="0"/>
              <a:t>			same as</a:t>
            </a:r>
          </a:p>
          <a:p>
            <a:r>
              <a:rPr lang="en-US" altLang="en-US" b="1" dirty="0" smtClean="0"/>
              <a:t>counter = counter – 5 ;</a:t>
            </a:r>
          </a:p>
          <a:p>
            <a:endParaRPr lang="en-US" altLang="en-US" b="1"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Font typeface="Wingdings" panose="05000000000000000000" pitchFamily="2" charset="2"/>
              <a:buNone/>
            </a:pPr>
            <a:r>
              <a:rPr lang="en-US" altLang="en-US" sz="9600" b="1" dirty="0" smtClean="0"/>
              <a:t>*=</a:t>
            </a:r>
          </a:p>
          <a:p>
            <a:pPr algn="ctr">
              <a:buFont typeface="Wingdings" panose="05000000000000000000" pitchFamily="2" charset="2"/>
              <a:buNone/>
            </a:pPr>
            <a:r>
              <a:rPr lang="en-US" altLang="en-US" b="1" dirty="0" smtClean="0"/>
              <a:t>x*=2</a:t>
            </a:r>
          </a:p>
          <a:p>
            <a:pPr algn="ctr">
              <a:buFont typeface="Wingdings" panose="05000000000000000000" pitchFamily="2" charset="2"/>
              <a:buNone/>
            </a:pPr>
            <a:r>
              <a:rPr lang="en-US" altLang="en-US" b="1" dirty="0" smtClean="0"/>
              <a:t>x = x * 2</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lnSpc>
                <a:spcPct val="90000"/>
              </a:lnSpc>
              <a:buFont typeface="Wingdings" panose="05000000000000000000" pitchFamily="2" charset="2"/>
              <a:buNone/>
            </a:pPr>
            <a:r>
              <a:rPr lang="en-US" altLang="en-US" sz="6600" b="1" dirty="0" smtClean="0"/>
              <a:t>/=</a:t>
            </a:r>
          </a:p>
          <a:p>
            <a:pPr>
              <a:lnSpc>
                <a:spcPct val="90000"/>
              </a:lnSpc>
              <a:buFont typeface="Wingdings" panose="05000000000000000000" pitchFamily="2" charset="2"/>
              <a:buNone/>
            </a:pPr>
            <a:r>
              <a:rPr lang="en-US" altLang="en-US" b="1" dirty="0" smtClean="0"/>
              <a:t>					</a:t>
            </a:r>
          </a:p>
          <a:p>
            <a:pPr>
              <a:lnSpc>
                <a:spcPct val="90000"/>
              </a:lnSpc>
              <a:buFont typeface="Wingdings" panose="05000000000000000000" pitchFamily="2" charset="2"/>
              <a:buNone/>
            </a:pPr>
            <a:r>
              <a:rPr lang="en-US" altLang="en-US" b="1" dirty="0" smtClean="0"/>
              <a:t>				x /= 2</a:t>
            </a:r>
          </a:p>
          <a:p>
            <a:pPr>
              <a:lnSpc>
                <a:spcPct val="90000"/>
              </a:lnSpc>
              <a:buFont typeface="Wingdings" panose="05000000000000000000" pitchFamily="2" charset="2"/>
              <a:buNone/>
            </a:pPr>
            <a:endParaRPr lang="en-US" altLang="en-US" b="1" dirty="0" smtClean="0"/>
          </a:p>
          <a:p>
            <a:pPr>
              <a:lnSpc>
                <a:spcPct val="90000"/>
              </a:lnSpc>
              <a:buFont typeface="Wingdings" panose="05000000000000000000" pitchFamily="2" charset="2"/>
              <a:buNone/>
            </a:pPr>
            <a:r>
              <a:rPr lang="en-US" altLang="en-US" b="1" dirty="0" smtClean="0"/>
              <a:t>				x = x / 2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09600" indent="-609600" algn="ctr">
              <a:buNone/>
            </a:pPr>
            <a:r>
              <a:rPr lang="en-US" altLang="en-US" sz="9600" b="1" dirty="0" smtClean="0"/>
              <a:t>%=</a:t>
            </a:r>
          </a:p>
          <a:p>
            <a:pPr marL="609600" indent="-609600"/>
            <a:r>
              <a:rPr lang="en-US" altLang="en-US" b="1" dirty="0" smtClean="0"/>
              <a:t>x %= 2 ;      </a:t>
            </a:r>
          </a:p>
          <a:p>
            <a:pPr marL="609600" indent="-609600">
              <a:buNone/>
            </a:pPr>
            <a:r>
              <a:rPr lang="en-US" altLang="en-US" b="1" dirty="0" smtClean="0"/>
              <a:t>			same as </a:t>
            </a:r>
          </a:p>
          <a:p>
            <a:pPr marL="609600" indent="-609600"/>
            <a:r>
              <a:rPr lang="en-US" altLang="en-US" b="1" dirty="0" smtClean="0"/>
              <a:t>x = x % 2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A float is </a:t>
            </a:r>
            <a:r>
              <a:rPr lang="en-US" b="1" dirty="0" smtClean="0"/>
              <a:t>a data type composed of a number that is not an integer</a:t>
            </a:r>
            <a:r>
              <a:rPr lang="en-US" dirty="0" smtClean="0"/>
              <a:t>, because it includes a fraction represented in decimal format.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a:t>
            </a:r>
            <a:endParaRPr lang="en-US" dirty="0"/>
          </a:p>
        </p:txBody>
      </p:sp>
      <p:sp>
        <p:nvSpPr>
          <p:cNvPr id="3" name="Content Placeholder 2"/>
          <p:cNvSpPr>
            <a:spLocks noGrp="1"/>
          </p:cNvSpPr>
          <p:nvPr>
            <p:ph idx="1"/>
          </p:nvPr>
        </p:nvSpPr>
        <p:spPr/>
        <p:txBody>
          <a:bodyPr/>
          <a:lstStyle/>
          <a:p>
            <a:r>
              <a:rPr lang="en-US" dirty="0" smtClean="0"/>
              <a:t>The double is </a:t>
            </a:r>
            <a:r>
              <a:rPr lang="en-US" b="1" dirty="0" smtClean="0"/>
              <a:t>a fundamental data type built into the compiler</a:t>
            </a:r>
            <a:r>
              <a:rPr lang="en-US" dirty="0" smtClean="0"/>
              <a:t> and used to define numeric variables holding numbers with decimal points. </a:t>
            </a:r>
          </a:p>
          <a:p>
            <a:endParaRPr lang="en-US" dirty="0" smtClean="0"/>
          </a:p>
          <a:p>
            <a:r>
              <a:rPr lang="en-US" dirty="0" smtClean="0"/>
              <a:t>Typically it is used for large numbers </a:t>
            </a:r>
            <a:r>
              <a:rPr lang="en-US" dirty="0" err="1" smtClean="0"/>
              <a:t>upto</a:t>
            </a:r>
            <a:r>
              <a:rPr lang="en-US" dirty="0" smtClean="0"/>
              <a:t> 15 digits.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a:t>
            </a:r>
            <a:endParaRPr lang="en-US" dirty="0"/>
          </a:p>
        </p:txBody>
      </p:sp>
      <p:sp>
        <p:nvSpPr>
          <p:cNvPr id="3" name="Content Placeholder 2"/>
          <p:cNvSpPr>
            <a:spLocks noGrp="1"/>
          </p:cNvSpPr>
          <p:nvPr>
            <p:ph idx="1"/>
          </p:nvPr>
        </p:nvSpPr>
        <p:spPr/>
        <p:txBody>
          <a:bodyPr/>
          <a:lstStyle/>
          <a:p>
            <a:r>
              <a:rPr lang="en-US" dirty="0" smtClean="0"/>
              <a:t> A character is </a:t>
            </a:r>
            <a:r>
              <a:rPr lang="en-US" b="1" dirty="0" smtClean="0"/>
              <a:t>a display unit of information equivalent to one alphabetic letter or symbol</a:t>
            </a:r>
            <a:r>
              <a:rPr lang="en-US" dirty="0" smtClean="0"/>
              <a:t>. This relies on the general definition of a character as a single unit of written speech. Character can also be abbreviated as "</a:t>
            </a:r>
            <a:r>
              <a:rPr lang="en-US" dirty="0" err="1" smtClean="0"/>
              <a:t>chr</a:t>
            </a:r>
            <a:r>
              <a:rPr lang="en-US" dirty="0" smtClean="0"/>
              <a:t>" or "char."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is </a:t>
            </a:r>
            <a:r>
              <a:rPr lang="en-US" b="1" dirty="0" smtClean="0"/>
              <a:t>traditionally a sequence of characters</a:t>
            </a:r>
            <a:r>
              <a:rPr lang="en-US" dirty="0" smtClean="0"/>
              <a:t>, either as a literal constant or as some kind of variable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boolean</a:t>
            </a:r>
            <a:r>
              <a:rPr lang="en-US" dirty="0" smtClean="0"/>
              <a:t> or </a:t>
            </a:r>
            <a:r>
              <a:rPr lang="en-US" dirty="0" err="1" smtClean="0"/>
              <a:t>bool</a:t>
            </a:r>
            <a:r>
              <a:rPr lang="en-US" dirty="0" smtClean="0"/>
              <a:t> is </a:t>
            </a:r>
            <a:r>
              <a:rPr lang="en-US" b="1" dirty="0" smtClean="0"/>
              <a:t>a data type with two possible values: true or false</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3 ways to declare a JavaScript variable:</a:t>
            </a:r>
          </a:p>
          <a:p>
            <a:pPr lvl="1"/>
            <a:r>
              <a:rPr lang="en-US" dirty="0" smtClean="0"/>
              <a:t> </a:t>
            </a:r>
            <a:r>
              <a:rPr lang="en-US" dirty="0" err="1" smtClean="0"/>
              <a:t>var</a:t>
            </a:r>
            <a:endParaRPr lang="en-US" dirty="0" smtClean="0"/>
          </a:p>
          <a:p>
            <a:pPr lvl="1"/>
            <a:r>
              <a:rPr lang="en-US" dirty="0" smtClean="0"/>
              <a:t> let</a:t>
            </a:r>
          </a:p>
          <a:p>
            <a:pPr lvl="1"/>
            <a:r>
              <a:rPr lang="en-US" dirty="0" smtClean="0"/>
              <a:t>Const</a:t>
            </a:r>
          </a:p>
          <a:p>
            <a:pPr lvl="1">
              <a:buNone/>
            </a:pPr>
            <a:endParaRPr lang="en-US" dirty="0" smtClean="0"/>
          </a:p>
          <a:p>
            <a:r>
              <a:rPr lang="en-US" dirty="0" smtClean="0"/>
              <a:t>In programming, just like in algebra, we use variables (like price1) to hold values.</a:t>
            </a:r>
          </a:p>
          <a:p>
            <a:r>
              <a:rPr lang="en-US" dirty="0" smtClean="0"/>
              <a:t>In programming, just like in algebra, we use variables in expressions (total = price1 + price2).</a:t>
            </a:r>
          </a:p>
          <a:p>
            <a:pPr lvl="1"/>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997</TotalTime>
  <Words>557</Words>
  <Application>Microsoft Office PowerPoint</Application>
  <PresentationFormat>On-screen Show (4:3)</PresentationFormat>
  <Paragraphs>187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Foundry</vt:lpstr>
      <vt:lpstr>Syed Taimoor Shah</vt:lpstr>
      <vt:lpstr>Data Types</vt:lpstr>
      <vt:lpstr>Int or Integer</vt:lpstr>
      <vt:lpstr>Float</vt:lpstr>
      <vt:lpstr>Double</vt:lpstr>
      <vt:lpstr>Character</vt:lpstr>
      <vt:lpstr>String</vt:lpstr>
      <vt:lpstr>Boolean</vt:lpstr>
      <vt:lpstr>Variables</vt:lpstr>
      <vt:lpstr>var</vt:lpstr>
      <vt:lpstr>Let</vt:lpstr>
      <vt:lpstr>Constant</vt:lpstr>
      <vt:lpstr>Onclick()</vt:lpstr>
      <vt:lpstr>innerHTML</vt:lpstr>
      <vt:lpstr>getElementByID()</vt:lpstr>
      <vt:lpstr>If Statement</vt:lpstr>
      <vt:lpstr>Example of if condition</vt:lpstr>
      <vt:lpstr>If condition flow chart</vt:lpstr>
      <vt:lpstr>If else statement</vt:lpstr>
      <vt:lpstr>Example of if else condition</vt:lpstr>
      <vt:lpstr>If else condition flow chart</vt:lpstr>
      <vt:lpstr>If else if</vt:lpstr>
      <vt:lpstr>Example of if else-if</vt:lpstr>
      <vt:lpstr>If else-if condition flow chart</vt:lpstr>
      <vt:lpstr>Switch Statement</vt:lpstr>
      <vt:lpstr>Working of Switch</vt:lpstr>
      <vt:lpstr>Break</vt:lpstr>
      <vt:lpstr>For loop</vt:lpstr>
      <vt:lpstr>For loop cont…</vt:lpstr>
      <vt:lpstr>Slide 30</vt:lpstr>
      <vt:lpstr>While loop</vt:lpstr>
      <vt:lpstr>Do-while loop</vt:lpstr>
      <vt:lpstr>Increment operator</vt:lpstr>
      <vt:lpstr>Decrement operator</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Taimoor</dc:title>
  <dc:creator>User</dc:creator>
  <cp:lastModifiedBy>taimoorshah00777@gmail.com</cp:lastModifiedBy>
  <cp:revision>37</cp:revision>
  <dcterms:created xsi:type="dcterms:W3CDTF">2021-06-10T05:35:23Z</dcterms:created>
  <dcterms:modified xsi:type="dcterms:W3CDTF">2021-07-18T17:59:09Z</dcterms:modified>
</cp:coreProperties>
</file>