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handoutMasterIdLst>
    <p:handoutMasterId r:id="rId29"/>
  </p:handoutMasterIdLst>
  <p:sldIdLst>
    <p:sldId id="256" r:id="rId2"/>
    <p:sldId id="261" r:id="rId3"/>
    <p:sldId id="259" r:id="rId4"/>
    <p:sldId id="258" r:id="rId5"/>
    <p:sldId id="262"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80" r:id="rId21"/>
    <p:sldId id="278" r:id="rId22"/>
    <p:sldId id="279" r:id="rId23"/>
    <p:sldId id="281" r:id="rId24"/>
    <p:sldId id="282" r:id="rId25"/>
    <p:sldId id="283" r:id="rId26"/>
    <p:sldId id="284"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CC00CC"/>
    <a:srgbClr val="990099"/>
    <a:srgbClr val="5D6CFF"/>
    <a:srgbClr val="CC0099"/>
    <a:srgbClr val="FE9202"/>
    <a:srgbClr val="007033"/>
    <a:srgbClr val="6C1A00"/>
    <a:srgbClr val="00AACC"/>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306"/>
      </p:cViewPr>
      <p:guideLst>
        <p:guide orient="horz" pos="1620"/>
        <p:guide pos="2880"/>
      </p:guideLst>
    </p:cSldViewPr>
  </p:slideViewPr>
  <p:notesTextViewPr>
    <p:cViewPr>
      <p:scale>
        <a:sx n="1" d="1"/>
        <a:sy n="1" d="1"/>
      </p:scale>
      <p:origin x="0" y="0"/>
    </p:cViewPr>
  </p:notesTextViewPr>
  <p:notesViewPr>
    <p:cSldViewPr>
      <p:cViewPr varScale="1">
        <p:scale>
          <a:sx n="63" d="100"/>
          <a:sy n="63" d="100"/>
        </p:scale>
        <p:origin x="3134" y="67"/>
      </p:cViewPr>
      <p:guideLst/>
    </p:cSldViewPr>
  </p:notes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86C1D20-8519-4295-AF86-7BC059D77F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89B9B7-D400-4789-9F53-032D3F781C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1590F5-6537-481E-8712-276C10114D41}" type="datetimeFigureOut">
              <a:rPr lang="en-US" smtClean="0"/>
              <a:t>5/16/2019</a:t>
            </a:fld>
            <a:endParaRPr lang="en-US"/>
          </a:p>
        </p:txBody>
      </p:sp>
      <p:sp>
        <p:nvSpPr>
          <p:cNvPr id="4" name="Footer Placeholder 3">
            <a:extLst>
              <a:ext uri="{FF2B5EF4-FFF2-40B4-BE49-F238E27FC236}">
                <a16:creationId xmlns:a16="http://schemas.microsoft.com/office/drawing/2014/main" id="{758FA4FB-EFD4-434E-8D65-44828F669C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2AC3359-E839-433C-9324-94D2250D1E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1748F-4F5C-42DD-ABAA-17383BB94FB1}" type="slidenum">
              <a:rPr lang="en-US" smtClean="0"/>
              <a:t>‹#›</a:t>
            </a:fld>
            <a:endParaRPr lang="en-US"/>
          </a:p>
        </p:txBody>
      </p:sp>
    </p:spTree>
    <p:extLst>
      <p:ext uri="{BB962C8B-B14F-4D97-AF65-F5344CB8AC3E}">
        <p14:creationId xmlns:p14="http://schemas.microsoft.com/office/powerpoint/2010/main" val="815071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A1870-860C-4027-959C-EF11C8E5F9E0}"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2FB4D-A11E-4CA1-974B-FC0FC222DBD7}" type="slidenum">
              <a:rPr lang="en-US" smtClean="0"/>
              <a:t>‹#›</a:t>
            </a:fld>
            <a:endParaRPr lang="en-US"/>
          </a:p>
        </p:txBody>
      </p:sp>
    </p:spTree>
    <p:extLst>
      <p:ext uri="{BB962C8B-B14F-4D97-AF65-F5344CB8AC3E}">
        <p14:creationId xmlns:p14="http://schemas.microsoft.com/office/powerpoint/2010/main" val="2745789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8022" y="577521"/>
            <a:ext cx="7787954" cy="1527050"/>
          </a:xfrm>
          <a:noFill/>
          <a:effectLst>
            <a:outerShdw blurRad="50800" dist="38100" dir="2700000" algn="tl" rotWithShape="0">
              <a:prstClr val="black">
                <a:alpha val="40000"/>
              </a:prstClr>
            </a:outerShdw>
          </a:effectLst>
        </p:spPr>
        <p:txBody>
          <a:bodyPr>
            <a:normAutofit/>
          </a:bodyPr>
          <a:lstStyle>
            <a:lvl1pPr algn="r">
              <a:defRPr sz="3600">
                <a:solidFill>
                  <a:srgbClr val="5D6CFF"/>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8022" y="2113635"/>
            <a:ext cx="7787955" cy="610820"/>
          </a:xfrm>
        </p:spPr>
        <p:txBody>
          <a:bodyPr>
            <a:normAutofit/>
          </a:bodyPr>
          <a:lstStyle>
            <a:lvl1pPr marL="0" indent="0" algn="r">
              <a:buNone/>
              <a:defRPr sz="2800" b="0" i="0">
                <a:solidFill>
                  <a:srgbClr val="CC00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7FA5F00A-F7F2-4D23-B959-A700F1951B4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1"/>
          </a:xfrm>
        </p:spPr>
        <p:txBody>
          <a:bodyPr>
            <a:normAutofit/>
          </a:bodyPr>
          <a:lstStyle>
            <a:lvl1pPr algn="r">
              <a:defRPr sz="3600" baseline="0">
                <a:solidFill>
                  <a:srgbClr val="CC00C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281174"/>
            <a:ext cx="6108200" cy="572644"/>
          </a:xfrm>
        </p:spPr>
        <p:txBody>
          <a:bodyPr>
            <a:normAutofit/>
          </a:bodyPr>
          <a:lstStyle>
            <a:lvl1pPr algn="l">
              <a:defRPr sz="3600">
                <a:solidFill>
                  <a:srgbClr val="CC00C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044700"/>
            <a:ext cx="6108200" cy="366376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59" cy="610820"/>
          </a:xfrm>
        </p:spPr>
        <p:txBody>
          <a:bodyPr>
            <a:normAutofit/>
          </a:bodyPr>
          <a:lstStyle>
            <a:lvl1pPr algn="r">
              <a:defRPr sz="3600" baseline="0">
                <a:solidFill>
                  <a:srgbClr val="CC00C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4123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5/16/2019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B3866062-9576-472E-9161-7C3B608C33DA}"/>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670" y="-24235"/>
            <a:ext cx="8398775" cy="1527050"/>
          </a:xfrm>
        </p:spPr>
        <p:txBody>
          <a:bodyPr>
            <a:normAutofit/>
          </a:bodyPr>
          <a:lstStyle/>
          <a:p>
            <a:r>
              <a:rPr lang="en-US" sz="5400" b="1" dirty="0" smtClean="0">
                <a:latin typeface="Times New Roman" panose="02020603050405020304" pitchFamily="18" charset="0"/>
                <a:cs typeface="Times New Roman" panose="02020603050405020304" pitchFamily="18" charset="0"/>
              </a:rPr>
              <a:t>Welcome To Our Session</a:t>
            </a:r>
            <a:endParaRPr lang="en-US" sz="5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59785" y="1350109"/>
            <a:ext cx="7940661" cy="1068936"/>
          </a:xfrm>
        </p:spPr>
        <p:txBody>
          <a:bodyPr>
            <a:noAutofit/>
          </a:bodyPr>
          <a:lstStyle/>
          <a:p>
            <a:r>
              <a:rPr lang="en-US" sz="3600" dirty="0">
                <a:latin typeface="Times New Roman" panose="02020603050405020304" pitchFamily="18" charset="0"/>
                <a:cs typeface="Times New Roman" panose="02020603050405020304" pitchFamily="18" charset="0"/>
              </a:rPr>
              <a:t>Implementation Of GSM Based Fire Alarm </a:t>
            </a:r>
            <a:r>
              <a:rPr lang="en-US" sz="3600" dirty="0" smtClean="0">
                <a:latin typeface="Times New Roman" panose="02020603050405020304" pitchFamily="18" charset="0"/>
                <a:cs typeface="Times New Roman" panose="02020603050405020304" pitchFamily="18" charset="0"/>
              </a:rPr>
              <a:t>and </a:t>
            </a:r>
            <a:r>
              <a:rPr lang="en-US" sz="3600" dirty="0">
                <a:latin typeface="Times New Roman" panose="02020603050405020304" pitchFamily="18" charset="0"/>
                <a:cs typeface="Times New Roman" panose="02020603050405020304" pitchFamily="18" charset="0"/>
              </a:rPr>
              <a:t>Protection </a:t>
            </a:r>
            <a:r>
              <a:rPr lang="en-US" sz="3600" dirty="0" smtClean="0">
                <a:latin typeface="Times New Roman" panose="02020603050405020304" pitchFamily="18" charset="0"/>
                <a:cs typeface="Times New Roman" panose="02020603050405020304" pitchFamily="18" charset="0"/>
              </a:rPr>
              <a:t>System</a:t>
            </a:r>
            <a:endParaRPr lang="ar-SA" sz="3600" dirty="0">
              <a:latin typeface="Times New Roman" panose="02020603050405020304" pitchFamily="18" charset="0"/>
            </a:endParaRPr>
          </a:p>
          <a:p>
            <a:endParaRPr lang="en-US" sz="3600" dirty="0"/>
          </a:p>
        </p:txBody>
      </p:sp>
      <p:sp>
        <p:nvSpPr>
          <p:cNvPr id="6" name="Subtitle 2"/>
          <p:cNvSpPr txBox="1">
            <a:spLocks/>
          </p:cNvSpPr>
          <p:nvPr/>
        </p:nvSpPr>
        <p:spPr>
          <a:xfrm>
            <a:off x="3961180" y="4098800"/>
            <a:ext cx="5038961" cy="763526"/>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2800" b="0" i="0" kern="1200">
                <a:solidFill>
                  <a:srgbClr val="CC00CC"/>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200" dirty="0" smtClean="0">
                <a:latin typeface="Times New Roman" panose="02020603050405020304" pitchFamily="18" charset="0"/>
                <a:cs typeface="Times New Roman" panose="02020603050405020304" pitchFamily="18" charset="0"/>
              </a:rPr>
              <a:t>Date: 23</a:t>
            </a:r>
            <a:r>
              <a:rPr lang="en-US" sz="3200" baseline="30000" dirty="0" smtClean="0">
                <a:latin typeface="Times New Roman" panose="02020603050405020304" pitchFamily="18" charset="0"/>
                <a:cs typeface="Times New Roman" panose="02020603050405020304" pitchFamily="18" charset="0"/>
              </a:rPr>
              <a:t>rd</a:t>
            </a:r>
            <a:r>
              <a:rPr lang="en-US" sz="3200" dirty="0" smtClean="0">
                <a:latin typeface="Times New Roman" panose="02020603050405020304" pitchFamily="18" charset="0"/>
                <a:cs typeface="Times New Roman" panose="02020603050405020304" pitchFamily="18" charset="0"/>
              </a:rPr>
              <a:t> April 2018</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1000"/>
                            </p:stCondLst>
                            <p:childTnLst>
                              <p:par>
                                <p:cTn id="14" presetID="6" presetClass="entr" presetSubtype="16"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Hardware Layout and Design</a:t>
            </a:r>
            <a:endParaRPr lang="en-US" b="1"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7080" y="1196975"/>
            <a:ext cx="7482545"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3719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Arduino </a:t>
            </a:r>
            <a:r>
              <a:rPr lang="en-US" b="1" dirty="0" smtClean="0">
                <a:latin typeface="Times New Roman" panose="02020603050405020304" pitchFamily="18" charset="0"/>
                <a:cs typeface="Times New Roman" panose="02020603050405020304" pitchFamily="18" charset="0"/>
              </a:rPr>
              <a:t>Nano</a:t>
            </a:r>
            <a:endParaRPr lang="en-US" b="1" dirty="0"/>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itchFamily="18" charset="0"/>
                <a:cs typeface="Times New Roman" pitchFamily="18" charset="0"/>
              </a:rPr>
              <a:t>The Arduino Nano is a small, complete, and breadboard-friendly board based on the ATmega328. It has 14 digital input/output pins (of which 6 can be used as PWM outputs), 6 analog inputs, a 16 MHz quartz crystal, a USB connection, a power jack, an ICSP(IN-Circuit Serial Programing) header and a reset button.</a:t>
            </a:r>
          </a:p>
          <a:p>
            <a:pPr marL="0" indent="0" algn="just">
              <a:buNone/>
            </a:pPr>
            <a:endParaRPr lang="en-US" sz="2000" dirty="0">
              <a:latin typeface="Times New Roman" pitchFamily="18" charset="0"/>
              <a:cs typeface="Times New Roman" pitchFamily="18" charset="0"/>
            </a:endParaRP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1425" y="2724454"/>
            <a:ext cx="4733855" cy="1985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92622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2500"/>
                            </p:stCondLst>
                            <p:childTnLst>
                              <p:par>
                                <p:cTn id="13" presetID="26"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80">
                                          <p:stCondLst>
                                            <p:cond delay="0"/>
                                          </p:stCondLst>
                                        </p:cTn>
                                        <p:tgtEl>
                                          <p:spTgt spid="4"/>
                                        </p:tgtEl>
                                      </p:cBhvr>
                                    </p:animEffect>
                                    <p:anim calcmode="lin" valueType="num">
                                      <p:cBhvr>
                                        <p:cTn id="1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1" dur="26">
                                          <p:stCondLst>
                                            <p:cond delay="650"/>
                                          </p:stCondLst>
                                        </p:cTn>
                                        <p:tgtEl>
                                          <p:spTgt spid="4"/>
                                        </p:tgtEl>
                                      </p:cBhvr>
                                      <p:to x="100000" y="60000"/>
                                    </p:animScale>
                                    <p:animScale>
                                      <p:cBhvr>
                                        <p:cTn id="22" dur="166" decel="50000">
                                          <p:stCondLst>
                                            <p:cond delay="676"/>
                                          </p:stCondLst>
                                        </p:cTn>
                                        <p:tgtEl>
                                          <p:spTgt spid="4"/>
                                        </p:tgtEl>
                                      </p:cBhvr>
                                      <p:to x="100000" y="100000"/>
                                    </p:animScale>
                                    <p:animScale>
                                      <p:cBhvr>
                                        <p:cTn id="23" dur="26">
                                          <p:stCondLst>
                                            <p:cond delay="1312"/>
                                          </p:stCondLst>
                                        </p:cTn>
                                        <p:tgtEl>
                                          <p:spTgt spid="4"/>
                                        </p:tgtEl>
                                      </p:cBhvr>
                                      <p:to x="100000" y="80000"/>
                                    </p:animScale>
                                    <p:animScale>
                                      <p:cBhvr>
                                        <p:cTn id="24" dur="166" decel="50000">
                                          <p:stCondLst>
                                            <p:cond delay="1338"/>
                                          </p:stCondLst>
                                        </p:cTn>
                                        <p:tgtEl>
                                          <p:spTgt spid="4"/>
                                        </p:tgtEl>
                                      </p:cBhvr>
                                      <p:to x="100000" y="100000"/>
                                    </p:animScale>
                                    <p:animScale>
                                      <p:cBhvr>
                                        <p:cTn id="25" dur="26">
                                          <p:stCondLst>
                                            <p:cond delay="1642"/>
                                          </p:stCondLst>
                                        </p:cTn>
                                        <p:tgtEl>
                                          <p:spTgt spid="4"/>
                                        </p:tgtEl>
                                      </p:cBhvr>
                                      <p:to x="100000" y="90000"/>
                                    </p:animScale>
                                    <p:animScale>
                                      <p:cBhvr>
                                        <p:cTn id="26" dur="166" decel="50000">
                                          <p:stCondLst>
                                            <p:cond delay="1668"/>
                                          </p:stCondLst>
                                        </p:cTn>
                                        <p:tgtEl>
                                          <p:spTgt spid="4"/>
                                        </p:tgtEl>
                                      </p:cBhvr>
                                      <p:to x="100000" y="100000"/>
                                    </p:animScale>
                                    <p:animScale>
                                      <p:cBhvr>
                                        <p:cTn id="27" dur="26">
                                          <p:stCondLst>
                                            <p:cond delay="1808"/>
                                          </p:stCondLst>
                                        </p:cTn>
                                        <p:tgtEl>
                                          <p:spTgt spid="4"/>
                                        </p:tgtEl>
                                      </p:cBhvr>
                                      <p:to x="100000" y="95000"/>
                                    </p:animScale>
                                    <p:animScale>
                                      <p:cBhvr>
                                        <p:cTn id="28"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GSM Module SIM 900A</a:t>
            </a:r>
            <a:endParaRPr lang="en-US" b="1" dirty="0"/>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itchFamily="18" charset="0"/>
                <a:ea typeface="Microsoft YaHei" pitchFamily="34" charset="-122"/>
                <a:cs typeface="Times New Roman" pitchFamily="18" charset="0"/>
              </a:rPr>
              <a:t>This is an ultra compact and reliable wireless module. The SIM900A is a complete Dual-band GSM/GPRS solution in a SMT module which can be embedded in the customer SIM900A can fit in almost all the space requirements in user applications, especially for slim and compact demand of design.</a:t>
            </a:r>
          </a:p>
          <a:p>
            <a:pPr marL="0" indent="0" algn="just">
              <a:buNone/>
            </a:pPr>
            <a:endParaRPr lang="en-US" sz="2000" dirty="0"/>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571750"/>
            <a:ext cx="4222750" cy="229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60539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heel(1)">
                                      <p:cBhvr>
                                        <p:cTn id="13" dur="2000"/>
                                        <p:tgtEl>
                                          <p:spTgt spid="3">
                                            <p:txEl>
                                              <p:pRg st="0" end="0"/>
                                            </p:txEl>
                                          </p:spTgt>
                                        </p:tgtEl>
                                      </p:cBhvr>
                                    </p:animEffect>
                                  </p:childTnLst>
                                </p:cTn>
                              </p:par>
                            </p:childTnLst>
                          </p:cTn>
                        </p:par>
                        <p:par>
                          <p:cTn id="14" fill="hold">
                            <p:stCondLst>
                              <p:cond delay="2500"/>
                            </p:stCondLst>
                            <p:childTnLst>
                              <p:par>
                                <p:cTn id="15" presetID="26"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80">
                                          <p:stCondLst>
                                            <p:cond delay="0"/>
                                          </p:stCondLst>
                                        </p:cTn>
                                        <p:tgtEl>
                                          <p:spTgt spid="4"/>
                                        </p:tgtEl>
                                      </p:cBhvr>
                                    </p:animEffect>
                                    <p:anim calcmode="lin" valueType="num">
                                      <p:cBhvr>
                                        <p:cTn id="1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3" dur="26">
                                          <p:stCondLst>
                                            <p:cond delay="650"/>
                                          </p:stCondLst>
                                        </p:cTn>
                                        <p:tgtEl>
                                          <p:spTgt spid="4"/>
                                        </p:tgtEl>
                                      </p:cBhvr>
                                      <p:to x="100000" y="60000"/>
                                    </p:animScale>
                                    <p:animScale>
                                      <p:cBhvr>
                                        <p:cTn id="24" dur="166" decel="50000">
                                          <p:stCondLst>
                                            <p:cond delay="676"/>
                                          </p:stCondLst>
                                        </p:cTn>
                                        <p:tgtEl>
                                          <p:spTgt spid="4"/>
                                        </p:tgtEl>
                                      </p:cBhvr>
                                      <p:to x="100000" y="100000"/>
                                    </p:animScale>
                                    <p:animScale>
                                      <p:cBhvr>
                                        <p:cTn id="25" dur="26">
                                          <p:stCondLst>
                                            <p:cond delay="1312"/>
                                          </p:stCondLst>
                                        </p:cTn>
                                        <p:tgtEl>
                                          <p:spTgt spid="4"/>
                                        </p:tgtEl>
                                      </p:cBhvr>
                                      <p:to x="100000" y="80000"/>
                                    </p:animScale>
                                    <p:animScale>
                                      <p:cBhvr>
                                        <p:cTn id="26" dur="166" decel="50000">
                                          <p:stCondLst>
                                            <p:cond delay="1338"/>
                                          </p:stCondLst>
                                        </p:cTn>
                                        <p:tgtEl>
                                          <p:spTgt spid="4"/>
                                        </p:tgtEl>
                                      </p:cBhvr>
                                      <p:to x="100000" y="100000"/>
                                    </p:animScale>
                                    <p:animScale>
                                      <p:cBhvr>
                                        <p:cTn id="27" dur="26">
                                          <p:stCondLst>
                                            <p:cond delay="1642"/>
                                          </p:stCondLst>
                                        </p:cTn>
                                        <p:tgtEl>
                                          <p:spTgt spid="4"/>
                                        </p:tgtEl>
                                      </p:cBhvr>
                                      <p:to x="100000" y="90000"/>
                                    </p:animScale>
                                    <p:animScale>
                                      <p:cBhvr>
                                        <p:cTn id="28" dur="166" decel="50000">
                                          <p:stCondLst>
                                            <p:cond delay="1668"/>
                                          </p:stCondLst>
                                        </p:cTn>
                                        <p:tgtEl>
                                          <p:spTgt spid="4"/>
                                        </p:tgtEl>
                                      </p:cBhvr>
                                      <p:to x="100000" y="100000"/>
                                    </p:animScale>
                                    <p:animScale>
                                      <p:cBhvr>
                                        <p:cTn id="29" dur="26">
                                          <p:stCondLst>
                                            <p:cond delay="1808"/>
                                          </p:stCondLst>
                                        </p:cTn>
                                        <p:tgtEl>
                                          <p:spTgt spid="4"/>
                                        </p:tgtEl>
                                      </p:cBhvr>
                                      <p:to x="100000" y="95000"/>
                                    </p:animScale>
                                    <p:animScale>
                                      <p:cBhvr>
                                        <p:cTn id="3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GSM Module SIM 900A</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Dual-Band 900/ 1800 MHz</a:t>
            </a:r>
          </a:p>
          <a:p>
            <a:pPr>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GPRS multi-slot class 10/8GPRS mobile station class B</a:t>
            </a:r>
          </a:p>
          <a:p>
            <a:pPr>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Compliant to GSM phase 2/2+Class 4 (2 W @850/ 900 MHz)</a:t>
            </a:r>
          </a:p>
          <a:p>
            <a:pPr>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Class 1 (1 W @ 1800/1900MHz)</a:t>
            </a:r>
          </a:p>
          <a:p>
            <a:pPr>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Control via AT commands (GSM 07.07 ,07.05 and SIMCOM enhanced AT Commands)</a:t>
            </a:r>
          </a:p>
          <a:p>
            <a:pPr>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Low power consumption: 1.5mA(sleep mode)'</a:t>
            </a:r>
          </a:p>
          <a:p>
            <a:pPr>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Operation temperature: -40°C to +85 °C</a:t>
            </a:r>
          </a:p>
          <a:p>
            <a:pPr algn="just">
              <a:defRPr/>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6513" y="3182570"/>
            <a:ext cx="2282825" cy="1679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260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par>
                          <p:cTn id="29" fill="hold">
                            <p:stCondLst>
                              <p:cond delay="3000"/>
                            </p:stCondLst>
                            <p:childTnLst>
                              <p:par>
                                <p:cTn id="30" presetID="16" presetClass="entr" presetSubtype="21"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par>
                          <p:cTn id="33" fill="hold">
                            <p:stCondLst>
                              <p:cond delay="3500"/>
                            </p:stCondLst>
                            <p:childTnLst>
                              <p:par>
                                <p:cTn id="34" presetID="16" presetClass="entr" presetSubtype="21"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arn(inVertical)">
                                      <p:cBhvr>
                                        <p:cTn id="36" dur="500"/>
                                        <p:tgtEl>
                                          <p:spTgt spid="3">
                                            <p:txEl>
                                              <p:pRg st="6" end="6"/>
                                            </p:txEl>
                                          </p:spTgt>
                                        </p:tgtEl>
                                      </p:cBhvr>
                                    </p:animEffect>
                                  </p:childTnLst>
                                </p:cTn>
                              </p:par>
                            </p:childTnLst>
                          </p:cTn>
                        </p:par>
                        <p:par>
                          <p:cTn id="37" fill="hold">
                            <p:stCondLst>
                              <p:cond delay="4000"/>
                            </p:stCondLst>
                            <p:childTnLst>
                              <p:par>
                                <p:cTn id="38" presetID="26"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80">
                                          <p:stCondLst>
                                            <p:cond delay="0"/>
                                          </p:stCondLst>
                                        </p:cTn>
                                        <p:tgtEl>
                                          <p:spTgt spid="4"/>
                                        </p:tgtEl>
                                      </p:cBhvr>
                                    </p:animEffect>
                                    <p:anim calcmode="lin" valueType="num">
                                      <p:cBhvr>
                                        <p:cTn id="4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6" dur="26">
                                          <p:stCondLst>
                                            <p:cond delay="650"/>
                                          </p:stCondLst>
                                        </p:cTn>
                                        <p:tgtEl>
                                          <p:spTgt spid="4"/>
                                        </p:tgtEl>
                                      </p:cBhvr>
                                      <p:to x="100000" y="60000"/>
                                    </p:animScale>
                                    <p:animScale>
                                      <p:cBhvr>
                                        <p:cTn id="47" dur="166" decel="50000">
                                          <p:stCondLst>
                                            <p:cond delay="676"/>
                                          </p:stCondLst>
                                        </p:cTn>
                                        <p:tgtEl>
                                          <p:spTgt spid="4"/>
                                        </p:tgtEl>
                                      </p:cBhvr>
                                      <p:to x="100000" y="100000"/>
                                    </p:animScale>
                                    <p:animScale>
                                      <p:cBhvr>
                                        <p:cTn id="48" dur="26">
                                          <p:stCondLst>
                                            <p:cond delay="1312"/>
                                          </p:stCondLst>
                                        </p:cTn>
                                        <p:tgtEl>
                                          <p:spTgt spid="4"/>
                                        </p:tgtEl>
                                      </p:cBhvr>
                                      <p:to x="100000" y="80000"/>
                                    </p:animScale>
                                    <p:animScale>
                                      <p:cBhvr>
                                        <p:cTn id="49" dur="166" decel="50000">
                                          <p:stCondLst>
                                            <p:cond delay="1338"/>
                                          </p:stCondLst>
                                        </p:cTn>
                                        <p:tgtEl>
                                          <p:spTgt spid="4"/>
                                        </p:tgtEl>
                                      </p:cBhvr>
                                      <p:to x="100000" y="100000"/>
                                    </p:animScale>
                                    <p:animScale>
                                      <p:cBhvr>
                                        <p:cTn id="50" dur="26">
                                          <p:stCondLst>
                                            <p:cond delay="1642"/>
                                          </p:stCondLst>
                                        </p:cTn>
                                        <p:tgtEl>
                                          <p:spTgt spid="4"/>
                                        </p:tgtEl>
                                      </p:cBhvr>
                                      <p:to x="100000" y="90000"/>
                                    </p:animScale>
                                    <p:animScale>
                                      <p:cBhvr>
                                        <p:cTn id="51" dur="166" decel="50000">
                                          <p:stCondLst>
                                            <p:cond delay="1668"/>
                                          </p:stCondLst>
                                        </p:cTn>
                                        <p:tgtEl>
                                          <p:spTgt spid="4"/>
                                        </p:tgtEl>
                                      </p:cBhvr>
                                      <p:to x="100000" y="100000"/>
                                    </p:animScale>
                                    <p:animScale>
                                      <p:cBhvr>
                                        <p:cTn id="52" dur="26">
                                          <p:stCondLst>
                                            <p:cond delay="1808"/>
                                          </p:stCondLst>
                                        </p:cTn>
                                        <p:tgtEl>
                                          <p:spTgt spid="4"/>
                                        </p:tgtEl>
                                      </p:cBhvr>
                                      <p:to x="100000" y="95000"/>
                                    </p:animScale>
                                    <p:animScale>
                                      <p:cBhvr>
                                        <p:cTn id="53"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GSM Module Interfacing With Arduino</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7080" y="1196975"/>
            <a:ext cx="732984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30243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6"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MQ 5 Smoke &amp; Gas Sensor</a:t>
            </a:r>
            <a:endParaRPr lang="en-US" b="1" dirty="0"/>
          </a:p>
        </p:txBody>
      </p:sp>
      <p:sp>
        <p:nvSpPr>
          <p:cNvPr id="3" name="Content Placeholder 2"/>
          <p:cNvSpPr>
            <a:spLocks noGrp="1"/>
          </p:cNvSpPr>
          <p:nvPr>
            <p:ph idx="1"/>
          </p:nvPr>
        </p:nvSpPr>
        <p:spPr/>
        <p:txBody>
          <a:bodyPr>
            <a:normAutofit/>
          </a:bodyPr>
          <a:lstStyle/>
          <a:p>
            <a:pPr marL="0" indent="0" algn="just">
              <a:buNone/>
            </a:pPr>
            <a:r>
              <a:rPr lang="en-US" altLang="en-US" sz="2000" dirty="0">
                <a:latin typeface="Times New Roman" panose="02020603050405020304" pitchFamily="18" charset="0"/>
                <a:cs typeface="Times New Roman" panose="02020603050405020304" pitchFamily="18" charset="0"/>
              </a:rPr>
              <a:t>This is pretty simple. Connect the D0 pin of MQ5 module to any digital pin of </a:t>
            </a:r>
            <a:r>
              <a:rPr lang="en-US" altLang="en-US" sz="2000" dirty="0" err="1">
                <a:latin typeface="Times New Roman" panose="02020603050405020304" pitchFamily="18" charset="0"/>
                <a:cs typeface="Times New Roman" panose="02020603050405020304" pitchFamily="18" charset="0"/>
              </a:rPr>
              <a:t>arduino</a:t>
            </a:r>
            <a:r>
              <a:rPr lang="en-US" altLang="en-US" sz="2000" dirty="0">
                <a:latin typeface="Times New Roman" panose="02020603050405020304" pitchFamily="18" charset="0"/>
                <a:cs typeface="Times New Roman" panose="02020603050405020304" pitchFamily="18" charset="0"/>
              </a:rPr>
              <a:t>. Lets connect D0 to pin 7 of </a:t>
            </a:r>
            <a:r>
              <a:rPr lang="en-US" altLang="en-US" sz="2000" dirty="0" err="1">
                <a:latin typeface="Times New Roman" panose="02020603050405020304" pitchFamily="18" charset="0"/>
                <a:cs typeface="Times New Roman" panose="02020603050405020304" pitchFamily="18" charset="0"/>
              </a:rPr>
              <a:t>arduino</a:t>
            </a:r>
            <a:r>
              <a:rPr lang="en-US" altLang="en-US" sz="2000" dirty="0">
                <a:latin typeface="Times New Roman" panose="02020603050405020304" pitchFamily="18" charset="0"/>
                <a:cs typeface="Times New Roman" panose="02020603050405020304" pitchFamily="18" charset="0"/>
              </a:rPr>
              <a:t>. Now we need to give power supply (</a:t>
            </a:r>
            <a:r>
              <a:rPr lang="en-US" altLang="en-US" sz="2000" dirty="0" err="1">
                <a:latin typeface="Times New Roman" panose="02020603050405020304" pitchFamily="18" charset="0"/>
                <a:cs typeface="Times New Roman" panose="02020603050405020304" pitchFamily="18" charset="0"/>
              </a:rPr>
              <a:t>Vcc</a:t>
            </a:r>
            <a:r>
              <a:rPr lang="en-US" altLang="en-US" sz="2000" dirty="0">
                <a:latin typeface="Times New Roman" panose="02020603050405020304" pitchFamily="18" charset="0"/>
                <a:cs typeface="Times New Roman" panose="02020603050405020304" pitchFamily="18" charset="0"/>
              </a:rPr>
              <a:t>) and complete the circuit by connecting to ground (</a:t>
            </a:r>
            <a:r>
              <a:rPr lang="en-US" altLang="en-US" sz="2000" dirty="0" err="1">
                <a:latin typeface="Times New Roman" panose="02020603050405020304" pitchFamily="18" charset="0"/>
                <a:cs typeface="Times New Roman" panose="02020603050405020304" pitchFamily="18" charset="0"/>
              </a:rPr>
              <a:t>Gnd</a:t>
            </a:r>
            <a:r>
              <a:rPr lang="en-US" altLang="en-US" sz="2000" dirty="0">
                <a:latin typeface="Times New Roman" panose="02020603050405020304" pitchFamily="18" charset="0"/>
                <a:cs typeface="Times New Roman" panose="02020603050405020304" pitchFamily="18" charset="0"/>
              </a:rPr>
              <a:t>). Refer the circuit diagram given below. Take a +5V connection from </a:t>
            </a:r>
            <a:r>
              <a:rPr lang="en-US" altLang="en-US" sz="2000" dirty="0" err="1">
                <a:latin typeface="Times New Roman" panose="02020603050405020304" pitchFamily="18" charset="0"/>
                <a:cs typeface="Times New Roman" panose="02020603050405020304" pitchFamily="18" charset="0"/>
              </a:rPr>
              <a:t>arduino</a:t>
            </a:r>
            <a:r>
              <a:rPr lang="en-US" altLang="en-US" sz="2000" dirty="0">
                <a:latin typeface="Times New Roman" panose="02020603050405020304" pitchFamily="18" charset="0"/>
                <a:cs typeface="Times New Roman" panose="02020603050405020304" pitchFamily="18" charset="0"/>
              </a:rPr>
              <a:t> and connect it to </a:t>
            </a:r>
            <a:r>
              <a:rPr lang="en-US" altLang="en-US" sz="2000" dirty="0" err="1">
                <a:latin typeface="Times New Roman" panose="02020603050405020304" pitchFamily="18" charset="0"/>
                <a:cs typeface="Times New Roman" panose="02020603050405020304" pitchFamily="18" charset="0"/>
              </a:rPr>
              <a:t>Vcc</a:t>
            </a:r>
            <a:r>
              <a:rPr lang="en-US" altLang="en-US" sz="2000" dirty="0">
                <a:latin typeface="Times New Roman" panose="02020603050405020304" pitchFamily="18" charset="0"/>
                <a:cs typeface="Times New Roman" panose="02020603050405020304" pitchFamily="18" charset="0"/>
              </a:rPr>
              <a:t> of MQ5 module. Finally connect the GND pin of MQ5 module to GND of </a:t>
            </a:r>
            <a:r>
              <a:rPr lang="en-US" altLang="en-US" sz="2000" dirty="0" err="1">
                <a:latin typeface="Times New Roman" panose="02020603050405020304" pitchFamily="18" charset="0"/>
                <a:cs typeface="Times New Roman" panose="02020603050405020304" pitchFamily="18" charset="0"/>
              </a:rPr>
              <a:t>arduino</a:t>
            </a:r>
            <a:r>
              <a:rPr lang="en-US" altLang="en-US" sz="2000" dirty="0">
                <a:latin typeface="Times New Roman" panose="02020603050405020304" pitchFamily="18" charset="0"/>
                <a:cs typeface="Times New Roman" panose="02020603050405020304" pitchFamily="18" charset="0"/>
              </a:rPr>
              <a:t>. That’s all and we have finished the circuit.</a:t>
            </a:r>
          </a:p>
          <a:p>
            <a:pPr marL="0" indent="0" algn="just">
              <a:buNone/>
            </a:pPr>
            <a:endParaRPr lang="en-US" sz="2000" dirty="0"/>
          </a:p>
        </p:txBody>
      </p:sp>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9540" y="3182570"/>
            <a:ext cx="2517775" cy="183246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1710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16"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par>
                          <p:cTn id="13" fill="hold">
                            <p:stCondLst>
                              <p:cond delay="2500"/>
                            </p:stCondLst>
                            <p:childTnLst>
                              <p:par>
                                <p:cTn id="14" presetID="26"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80">
                                          <p:stCondLst>
                                            <p:cond delay="0"/>
                                          </p:stCondLst>
                                        </p:cTn>
                                        <p:tgtEl>
                                          <p:spTgt spid="4"/>
                                        </p:tgtEl>
                                      </p:cBhvr>
                                    </p:animEffect>
                                    <p:anim calcmode="lin" valueType="num">
                                      <p:cBhvr>
                                        <p:cTn id="17"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2" dur="26">
                                          <p:stCondLst>
                                            <p:cond delay="650"/>
                                          </p:stCondLst>
                                        </p:cTn>
                                        <p:tgtEl>
                                          <p:spTgt spid="4"/>
                                        </p:tgtEl>
                                      </p:cBhvr>
                                      <p:to x="100000" y="60000"/>
                                    </p:animScale>
                                    <p:animScale>
                                      <p:cBhvr>
                                        <p:cTn id="23" dur="166" decel="50000">
                                          <p:stCondLst>
                                            <p:cond delay="676"/>
                                          </p:stCondLst>
                                        </p:cTn>
                                        <p:tgtEl>
                                          <p:spTgt spid="4"/>
                                        </p:tgtEl>
                                      </p:cBhvr>
                                      <p:to x="100000" y="100000"/>
                                    </p:animScale>
                                    <p:animScale>
                                      <p:cBhvr>
                                        <p:cTn id="24" dur="26">
                                          <p:stCondLst>
                                            <p:cond delay="1312"/>
                                          </p:stCondLst>
                                        </p:cTn>
                                        <p:tgtEl>
                                          <p:spTgt spid="4"/>
                                        </p:tgtEl>
                                      </p:cBhvr>
                                      <p:to x="100000" y="80000"/>
                                    </p:animScale>
                                    <p:animScale>
                                      <p:cBhvr>
                                        <p:cTn id="25" dur="166" decel="50000">
                                          <p:stCondLst>
                                            <p:cond delay="1338"/>
                                          </p:stCondLst>
                                        </p:cTn>
                                        <p:tgtEl>
                                          <p:spTgt spid="4"/>
                                        </p:tgtEl>
                                      </p:cBhvr>
                                      <p:to x="100000" y="100000"/>
                                    </p:animScale>
                                    <p:animScale>
                                      <p:cBhvr>
                                        <p:cTn id="26" dur="26">
                                          <p:stCondLst>
                                            <p:cond delay="1642"/>
                                          </p:stCondLst>
                                        </p:cTn>
                                        <p:tgtEl>
                                          <p:spTgt spid="4"/>
                                        </p:tgtEl>
                                      </p:cBhvr>
                                      <p:to x="100000" y="90000"/>
                                    </p:animScale>
                                    <p:animScale>
                                      <p:cBhvr>
                                        <p:cTn id="27" dur="166" decel="50000">
                                          <p:stCondLst>
                                            <p:cond delay="1668"/>
                                          </p:stCondLst>
                                        </p:cTn>
                                        <p:tgtEl>
                                          <p:spTgt spid="4"/>
                                        </p:tgtEl>
                                      </p:cBhvr>
                                      <p:to x="100000" y="100000"/>
                                    </p:animScale>
                                    <p:animScale>
                                      <p:cBhvr>
                                        <p:cTn id="28" dur="26">
                                          <p:stCondLst>
                                            <p:cond delay="1808"/>
                                          </p:stCondLst>
                                        </p:cTn>
                                        <p:tgtEl>
                                          <p:spTgt spid="4"/>
                                        </p:tgtEl>
                                      </p:cBhvr>
                                      <p:to x="100000" y="95000"/>
                                    </p:animScale>
                                    <p:animScale>
                                      <p:cBhvr>
                                        <p:cTn id="29"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Interfacing MQ 5 Sensor With Arduino</a:t>
            </a:r>
            <a:endParaRPr lang="en-US" b="1" dirty="0"/>
          </a:p>
        </p:txBody>
      </p:sp>
      <p:pic>
        <p:nvPicPr>
          <p:cNvPr id="4" name="Picture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7080" y="1196975"/>
            <a:ext cx="7177135"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742554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6"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80">
                                          <p:stCondLst>
                                            <p:cond delay="0"/>
                                          </p:stCondLst>
                                        </p:cTn>
                                        <p:tgtEl>
                                          <p:spTgt spid="4"/>
                                        </p:tgtEl>
                                      </p:cBhvr>
                                    </p:animEffect>
                                    <p:anim calcmode="lin" valueType="num">
                                      <p:cBhvr>
                                        <p:cTn id="1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gtEl>
                                      </p:cBhvr>
                                      <p:to x="100000" y="60000"/>
                                    </p:animScale>
                                    <p:animScale>
                                      <p:cBhvr>
                                        <p:cTn id="20" dur="166" decel="50000">
                                          <p:stCondLst>
                                            <p:cond delay="676"/>
                                          </p:stCondLst>
                                        </p:cTn>
                                        <p:tgtEl>
                                          <p:spTgt spid="4"/>
                                        </p:tgtEl>
                                      </p:cBhvr>
                                      <p:to x="100000" y="100000"/>
                                    </p:animScale>
                                    <p:animScale>
                                      <p:cBhvr>
                                        <p:cTn id="21" dur="26">
                                          <p:stCondLst>
                                            <p:cond delay="1312"/>
                                          </p:stCondLst>
                                        </p:cTn>
                                        <p:tgtEl>
                                          <p:spTgt spid="4"/>
                                        </p:tgtEl>
                                      </p:cBhvr>
                                      <p:to x="100000" y="80000"/>
                                    </p:animScale>
                                    <p:animScale>
                                      <p:cBhvr>
                                        <p:cTn id="22" dur="166" decel="50000">
                                          <p:stCondLst>
                                            <p:cond delay="1338"/>
                                          </p:stCondLst>
                                        </p:cTn>
                                        <p:tgtEl>
                                          <p:spTgt spid="4"/>
                                        </p:tgtEl>
                                      </p:cBhvr>
                                      <p:to x="100000" y="100000"/>
                                    </p:animScale>
                                    <p:animScale>
                                      <p:cBhvr>
                                        <p:cTn id="23" dur="26">
                                          <p:stCondLst>
                                            <p:cond delay="1642"/>
                                          </p:stCondLst>
                                        </p:cTn>
                                        <p:tgtEl>
                                          <p:spTgt spid="4"/>
                                        </p:tgtEl>
                                      </p:cBhvr>
                                      <p:to x="100000" y="90000"/>
                                    </p:animScale>
                                    <p:animScale>
                                      <p:cBhvr>
                                        <p:cTn id="24" dur="166" decel="50000">
                                          <p:stCondLst>
                                            <p:cond delay="1668"/>
                                          </p:stCondLst>
                                        </p:cTn>
                                        <p:tgtEl>
                                          <p:spTgt spid="4"/>
                                        </p:tgtEl>
                                      </p:cBhvr>
                                      <p:to x="100000" y="100000"/>
                                    </p:animScale>
                                    <p:animScale>
                                      <p:cBhvr>
                                        <p:cTn id="25" dur="26">
                                          <p:stCondLst>
                                            <p:cond delay="1808"/>
                                          </p:stCondLst>
                                        </p:cTn>
                                        <p:tgtEl>
                                          <p:spTgt spid="4"/>
                                        </p:tgtEl>
                                      </p:cBhvr>
                                      <p:to x="100000" y="95000"/>
                                    </p:animScale>
                                    <p:animScale>
                                      <p:cBhvr>
                                        <p:cTn id="2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16*2 LCD </a:t>
            </a:r>
            <a:r>
              <a:rPr lang="en-US" b="1" dirty="0" smtClean="0">
                <a:latin typeface="Times New Roman" panose="02020603050405020304" pitchFamily="18" charset="0"/>
                <a:cs typeface="Times New Roman" panose="02020603050405020304" pitchFamily="18" charset="0"/>
              </a:rPr>
              <a:t>Display</a:t>
            </a:r>
            <a:endParaRPr lang="en-US" b="1" dirty="0"/>
          </a:p>
        </p:txBody>
      </p:sp>
      <p:sp>
        <p:nvSpPr>
          <p:cNvPr id="3" name="Content Placeholder 2"/>
          <p:cNvSpPr>
            <a:spLocks noGrp="1"/>
          </p:cNvSpPr>
          <p:nvPr>
            <p:ph idx="1"/>
          </p:nvPr>
        </p:nvSpPr>
        <p:spPr/>
        <p:txBody>
          <a:bodyPr/>
          <a:lstStyle/>
          <a:p>
            <a:pPr marL="0" indent="0">
              <a:buNone/>
            </a:pPr>
            <a:r>
              <a:rPr lang="en-US" altLang="en-US" dirty="0">
                <a:latin typeface="Times New Roman" panose="02020603050405020304" pitchFamily="18" charset="0"/>
                <a:cs typeface="Times New Roman" panose="02020603050405020304" pitchFamily="18" charset="0"/>
              </a:rPr>
              <a:t>LCD: Liquid-crystal display </a:t>
            </a:r>
          </a:p>
          <a:p>
            <a:pPr marL="0" indent="0">
              <a:buNone/>
            </a:pPr>
            <a:endParaRPr lang="en-US" alt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655520"/>
            <a:ext cx="4392612"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199180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16"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par>
                          <p:cTn id="13" fill="hold">
                            <p:stCondLst>
                              <p:cond delay="2500"/>
                            </p:stCondLst>
                            <p:childTnLst>
                              <p:par>
                                <p:cTn id="14" presetID="26"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80">
                                          <p:stCondLst>
                                            <p:cond delay="0"/>
                                          </p:stCondLst>
                                        </p:cTn>
                                        <p:tgtEl>
                                          <p:spTgt spid="4"/>
                                        </p:tgtEl>
                                      </p:cBhvr>
                                    </p:animEffect>
                                    <p:anim calcmode="lin" valueType="num">
                                      <p:cBhvr>
                                        <p:cTn id="17"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2" dur="26">
                                          <p:stCondLst>
                                            <p:cond delay="650"/>
                                          </p:stCondLst>
                                        </p:cTn>
                                        <p:tgtEl>
                                          <p:spTgt spid="4"/>
                                        </p:tgtEl>
                                      </p:cBhvr>
                                      <p:to x="100000" y="60000"/>
                                    </p:animScale>
                                    <p:animScale>
                                      <p:cBhvr>
                                        <p:cTn id="23" dur="166" decel="50000">
                                          <p:stCondLst>
                                            <p:cond delay="676"/>
                                          </p:stCondLst>
                                        </p:cTn>
                                        <p:tgtEl>
                                          <p:spTgt spid="4"/>
                                        </p:tgtEl>
                                      </p:cBhvr>
                                      <p:to x="100000" y="100000"/>
                                    </p:animScale>
                                    <p:animScale>
                                      <p:cBhvr>
                                        <p:cTn id="24" dur="26">
                                          <p:stCondLst>
                                            <p:cond delay="1312"/>
                                          </p:stCondLst>
                                        </p:cTn>
                                        <p:tgtEl>
                                          <p:spTgt spid="4"/>
                                        </p:tgtEl>
                                      </p:cBhvr>
                                      <p:to x="100000" y="80000"/>
                                    </p:animScale>
                                    <p:animScale>
                                      <p:cBhvr>
                                        <p:cTn id="25" dur="166" decel="50000">
                                          <p:stCondLst>
                                            <p:cond delay="1338"/>
                                          </p:stCondLst>
                                        </p:cTn>
                                        <p:tgtEl>
                                          <p:spTgt spid="4"/>
                                        </p:tgtEl>
                                      </p:cBhvr>
                                      <p:to x="100000" y="100000"/>
                                    </p:animScale>
                                    <p:animScale>
                                      <p:cBhvr>
                                        <p:cTn id="26" dur="26">
                                          <p:stCondLst>
                                            <p:cond delay="1642"/>
                                          </p:stCondLst>
                                        </p:cTn>
                                        <p:tgtEl>
                                          <p:spTgt spid="4"/>
                                        </p:tgtEl>
                                      </p:cBhvr>
                                      <p:to x="100000" y="90000"/>
                                    </p:animScale>
                                    <p:animScale>
                                      <p:cBhvr>
                                        <p:cTn id="27" dur="166" decel="50000">
                                          <p:stCondLst>
                                            <p:cond delay="1668"/>
                                          </p:stCondLst>
                                        </p:cTn>
                                        <p:tgtEl>
                                          <p:spTgt spid="4"/>
                                        </p:tgtEl>
                                      </p:cBhvr>
                                      <p:to x="100000" y="100000"/>
                                    </p:animScale>
                                    <p:animScale>
                                      <p:cBhvr>
                                        <p:cTn id="28" dur="26">
                                          <p:stCondLst>
                                            <p:cond delay="1808"/>
                                          </p:stCondLst>
                                        </p:cTn>
                                        <p:tgtEl>
                                          <p:spTgt spid="4"/>
                                        </p:tgtEl>
                                      </p:cBhvr>
                                      <p:to x="100000" y="95000"/>
                                    </p:animScale>
                                    <p:animScale>
                                      <p:cBhvr>
                                        <p:cTn id="29"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LCD Display PIN </a:t>
            </a:r>
            <a:r>
              <a:rPr lang="en-US" b="1" dirty="0" smtClean="0">
                <a:latin typeface="Times New Roman" panose="02020603050405020304" pitchFamily="18" charset="0"/>
                <a:cs typeface="Times New Roman" panose="02020603050405020304" pitchFamily="18" charset="0"/>
              </a:rPr>
              <a:t>Description</a:t>
            </a:r>
            <a:endParaRPr lang="en-US" b="1" dirty="0"/>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4375" y="1196975"/>
            <a:ext cx="7787956"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400796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6"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Working Principal</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When the smoke sensor detects smoke then it pass the information to the Arduino </a:t>
            </a:r>
            <a:r>
              <a:rPr lang="en-US" dirty="0" err="1" smtClean="0">
                <a:latin typeface="Times New Roman" panose="02020603050405020304" pitchFamily="18" charset="0"/>
                <a:cs typeface="Times New Roman" panose="02020603050405020304" pitchFamily="18" charset="0"/>
              </a:rPr>
              <a:t>nano</a:t>
            </a:r>
            <a:r>
              <a:rPr lang="en-US" dirty="0" smtClean="0">
                <a:latin typeface="Times New Roman" panose="02020603050405020304" pitchFamily="18" charset="0"/>
                <a:cs typeface="Times New Roman" panose="02020603050405020304" pitchFamily="18" charset="0"/>
              </a:rPr>
              <a:t>. Arduino </a:t>
            </a:r>
            <a:r>
              <a:rPr lang="en-US" dirty="0" err="1" smtClean="0">
                <a:latin typeface="Times New Roman" panose="02020603050405020304" pitchFamily="18" charset="0"/>
                <a:cs typeface="Times New Roman" panose="02020603050405020304" pitchFamily="18" charset="0"/>
              </a:rPr>
              <a:t>nano</a:t>
            </a:r>
            <a:r>
              <a:rPr lang="en-US" dirty="0" smtClean="0">
                <a:latin typeface="Times New Roman" panose="02020603050405020304" pitchFamily="18" charset="0"/>
                <a:cs typeface="Times New Roman" panose="02020603050405020304" pitchFamily="18" charset="0"/>
              </a:rPr>
              <a:t> control all the system.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203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rgbClr val="FF00FF"/>
                </a:solidFill>
                <a:latin typeface="Times New Roman" panose="02020603050405020304" pitchFamily="18" charset="0"/>
                <a:cs typeface="Times New Roman" panose="02020603050405020304" pitchFamily="18" charset="0"/>
              </a:rPr>
              <a:t>Implementation Of GSM </a:t>
            </a:r>
            <a:r>
              <a:rPr lang="en-US" sz="2800" dirty="0" smtClean="0">
                <a:solidFill>
                  <a:srgbClr val="FF00FF"/>
                </a:solidFill>
                <a:latin typeface="Times New Roman" panose="02020603050405020304" pitchFamily="18" charset="0"/>
                <a:cs typeface="Times New Roman" panose="02020603050405020304" pitchFamily="18" charset="0"/>
              </a:rPr>
              <a:t>Based </a:t>
            </a:r>
            <a:r>
              <a:rPr lang="en-US" sz="2800" dirty="0">
                <a:solidFill>
                  <a:srgbClr val="FF00FF"/>
                </a:solidFill>
                <a:latin typeface="Times New Roman" panose="02020603050405020304" pitchFamily="18" charset="0"/>
                <a:cs typeface="Times New Roman" panose="02020603050405020304" pitchFamily="18" charset="0"/>
              </a:rPr>
              <a:t>Fire Alarm and Protection System</a:t>
            </a:r>
            <a:endParaRPr lang="en-US" sz="2800" dirty="0">
              <a:solidFill>
                <a:srgbClr val="FF00FF"/>
              </a:solidFill>
            </a:endParaRPr>
          </a:p>
        </p:txBody>
      </p:sp>
      <p:sp>
        <p:nvSpPr>
          <p:cNvPr id="6" name="Title 1"/>
          <p:cNvSpPr txBox="1">
            <a:spLocks/>
          </p:cNvSpPr>
          <p:nvPr/>
        </p:nvSpPr>
        <p:spPr>
          <a:xfrm>
            <a:off x="457200" y="1197405"/>
            <a:ext cx="1518816" cy="137434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dirty="0">
              <a:solidFill>
                <a:srgbClr val="FF00FF"/>
              </a:solidFill>
            </a:endParaRPr>
          </a:p>
        </p:txBody>
      </p:sp>
      <p:sp>
        <p:nvSpPr>
          <p:cNvPr id="8" name="Rectangle 7"/>
          <p:cNvSpPr/>
          <p:nvPr/>
        </p:nvSpPr>
        <p:spPr>
          <a:xfrm>
            <a:off x="3044950" y="2400514"/>
            <a:ext cx="3359510" cy="2461811"/>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p:cNvSpPr txBox="1">
            <a:spLocks/>
          </p:cNvSpPr>
          <p:nvPr/>
        </p:nvSpPr>
        <p:spPr>
          <a:xfrm>
            <a:off x="1823310" y="1197405"/>
            <a:ext cx="6719020" cy="106893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dirty="0">
              <a:solidFill>
                <a:srgbClr val="FF00FF"/>
              </a:solidFill>
            </a:endParaRPr>
          </a:p>
        </p:txBody>
      </p:sp>
      <p:sp>
        <p:nvSpPr>
          <p:cNvPr id="14" name="Title 1"/>
          <p:cNvSpPr txBox="1">
            <a:spLocks/>
          </p:cNvSpPr>
          <p:nvPr/>
        </p:nvSpPr>
        <p:spPr>
          <a:xfrm>
            <a:off x="1212490" y="1197404"/>
            <a:ext cx="7015890" cy="106893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tx2">
                    <a:lumMod val="60000"/>
                    <a:lumOff val="40000"/>
                  </a:schemeClr>
                </a:solidFill>
                <a:latin typeface="Times New Roman" panose="02020603050405020304" pitchFamily="18" charset="0"/>
                <a:cs typeface="Times New Roman" panose="02020603050405020304" pitchFamily="18" charset="0"/>
              </a:rPr>
              <a:t>Bangladesh University of Business and Technology</a:t>
            </a:r>
            <a:endParaRPr lang="en-US" sz="28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298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par>
                          <p:cTn id="13" fill="hold">
                            <p:stCondLst>
                              <p:cond delay="1000"/>
                            </p:stCondLst>
                            <p:childTnLst>
                              <p:par>
                                <p:cTn id="14" presetID="26"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80">
                                          <p:stCondLst>
                                            <p:cond delay="0"/>
                                          </p:stCondLst>
                                        </p:cTn>
                                        <p:tgtEl>
                                          <p:spTgt spid="8"/>
                                        </p:tgtEl>
                                      </p:cBhvr>
                                    </p:animEffect>
                                    <p:anim calcmode="lin" valueType="num">
                                      <p:cBhvr>
                                        <p:cTn id="1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2" dur="26">
                                          <p:stCondLst>
                                            <p:cond delay="650"/>
                                          </p:stCondLst>
                                        </p:cTn>
                                        <p:tgtEl>
                                          <p:spTgt spid="8"/>
                                        </p:tgtEl>
                                      </p:cBhvr>
                                      <p:to x="100000" y="60000"/>
                                    </p:animScale>
                                    <p:animScale>
                                      <p:cBhvr>
                                        <p:cTn id="23" dur="166" decel="50000">
                                          <p:stCondLst>
                                            <p:cond delay="676"/>
                                          </p:stCondLst>
                                        </p:cTn>
                                        <p:tgtEl>
                                          <p:spTgt spid="8"/>
                                        </p:tgtEl>
                                      </p:cBhvr>
                                      <p:to x="100000" y="100000"/>
                                    </p:animScale>
                                    <p:animScale>
                                      <p:cBhvr>
                                        <p:cTn id="24" dur="26">
                                          <p:stCondLst>
                                            <p:cond delay="1312"/>
                                          </p:stCondLst>
                                        </p:cTn>
                                        <p:tgtEl>
                                          <p:spTgt spid="8"/>
                                        </p:tgtEl>
                                      </p:cBhvr>
                                      <p:to x="100000" y="80000"/>
                                    </p:animScale>
                                    <p:animScale>
                                      <p:cBhvr>
                                        <p:cTn id="25" dur="166" decel="50000">
                                          <p:stCondLst>
                                            <p:cond delay="1338"/>
                                          </p:stCondLst>
                                        </p:cTn>
                                        <p:tgtEl>
                                          <p:spTgt spid="8"/>
                                        </p:tgtEl>
                                      </p:cBhvr>
                                      <p:to x="100000" y="100000"/>
                                    </p:animScale>
                                    <p:animScale>
                                      <p:cBhvr>
                                        <p:cTn id="26" dur="26">
                                          <p:stCondLst>
                                            <p:cond delay="1642"/>
                                          </p:stCondLst>
                                        </p:cTn>
                                        <p:tgtEl>
                                          <p:spTgt spid="8"/>
                                        </p:tgtEl>
                                      </p:cBhvr>
                                      <p:to x="100000" y="90000"/>
                                    </p:animScale>
                                    <p:animScale>
                                      <p:cBhvr>
                                        <p:cTn id="27" dur="166" decel="50000">
                                          <p:stCondLst>
                                            <p:cond delay="1668"/>
                                          </p:stCondLst>
                                        </p:cTn>
                                        <p:tgtEl>
                                          <p:spTgt spid="8"/>
                                        </p:tgtEl>
                                      </p:cBhvr>
                                      <p:to x="100000" y="100000"/>
                                    </p:animScale>
                                    <p:animScale>
                                      <p:cBhvr>
                                        <p:cTn id="28" dur="26">
                                          <p:stCondLst>
                                            <p:cond delay="1808"/>
                                          </p:stCondLst>
                                        </p:cTn>
                                        <p:tgtEl>
                                          <p:spTgt spid="8"/>
                                        </p:tgtEl>
                                      </p:cBhvr>
                                      <p:to x="100000" y="95000"/>
                                    </p:animScale>
                                    <p:animScale>
                                      <p:cBhvr>
                                        <p:cTn id="29"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Applications</a:t>
            </a:r>
            <a:endParaRPr lang="en-US" b="1" dirty="0"/>
          </a:p>
        </p:txBody>
      </p:sp>
      <p:sp>
        <p:nvSpPr>
          <p:cNvPr id="3" name="Content Placeholder 2"/>
          <p:cNvSpPr>
            <a:spLocks noGrp="1"/>
          </p:cNvSpPr>
          <p:nvPr>
            <p:ph idx="1"/>
          </p:nvPr>
        </p:nvSpPr>
        <p:spPr/>
        <p:txBody>
          <a:bodyPr>
            <a:normAutofit fontScale="77500" lnSpcReduction="20000"/>
          </a:bodyPr>
          <a:lstStyle/>
          <a:p>
            <a:pPr lvl="0"/>
            <a:r>
              <a:rPr lang="en-US" dirty="0">
                <a:latin typeface="Times New Roman" panose="02020603050405020304" pitchFamily="18" charset="0"/>
                <a:cs typeface="Times New Roman" panose="02020603050405020304" pitchFamily="18" charset="0"/>
              </a:rPr>
              <a:t>This project can be used in Industries, Shopping malls, </a:t>
            </a:r>
            <a:r>
              <a:rPr lang="en-US" dirty="0" smtClean="0">
                <a:latin typeface="Times New Roman" panose="02020603050405020304" pitchFamily="18" charset="0"/>
                <a:cs typeface="Times New Roman" panose="02020603050405020304" pitchFamily="18" charset="0"/>
              </a:rPr>
              <a:t>Office.</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Warehouses &amp; large covered </a:t>
            </a:r>
            <a:r>
              <a:rPr lang="en-US" dirty="0" smtClean="0">
                <a:latin typeface="Times New Roman" panose="02020603050405020304" pitchFamily="18" charset="0"/>
                <a:cs typeface="Times New Roman" panose="02020603050405020304" pitchFamily="18" charset="0"/>
              </a:rPr>
              <a:t>areas.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Large foyers, halls &amp; reception </a:t>
            </a:r>
            <a:r>
              <a:rPr lang="en-US" dirty="0" smtClean="0">
                <a:latin typeface="Times New Roman" panose="02020603050405020304" pitchFamily="18" charset="0"/>
                <a:cs typeface="Times New Roman" panose="02020603050405020304" pitchFamily="18" charset="0"/>
              </a:rPr>
              <a:t>areas.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Cinemas, theatres, concert </a:t>
            </a:r>
            <a:r>
              <a:rPr lang="en-US" dirty="0" smtClean="0">
                <a:latin typeface="Times New Roman" panose="02020603050405020304" pitchFamily="18" charset="0"/>
                <a:cs typeface="Times New Roman" panose="02020603050405020304" pitchFamily="18" charset="0"/>
              </a:rPr>
              <a:t>halls.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Sports halls &amp; large waiting </a:t>
            </a:r>
            <a:r>
              <a:rPr lang="en-US" dirty="0" smtClean="0">
                <a:latin typeface="Times New Roman" panose="02020603050405020304" pitchFamily="18" charset="0"/>
                <a:cs typeface="Times New Roman" panose="02020603050405020304" pitchFamily="18" charset="0"/>
              </a:rPr>
              <a:t>areas.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Hotel rooms and changing rooms where steam and water mist can cause problems.</a:t>
            </a:r>
          </a:p>
          <a:p>
            <a:pPr lvl="0"/>
            <a:r>
              <a:rPr lang="en-US" dirty="0">
                <a:latin typeface="Times New Roman" panose="02020603050405020304" pitchFamily="18" charset="0"/>
                <a:cs typeface="Times New Roman" panose="02020603050405020304" pitchFamily="18" charset="0"/>
              </a:rPr>
              <a:t>Production facilities where large quantities of dust are </a:t>
            </a:r>
            <a:r>
              <a:rPr lang="en-US" dirty="0" smtClean="0">
                <a:latin typeface="Times New Roman" panose="02020603050405020304" pitchFamily="18" charset="0"/>
                <a:cs typeface="Times New Roman" panose="02020603050405020304" pitchFamily="18" charset="0"/>
              </a:rPr>
              <a:t>produced.</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Farm buildings with high levels of dust and other airborne materials.</a:t>
            </a:r>
          </a:p>
        </p:txBody>
      </p:sp>
    </p:spTree>
    <p:extLst>
      <p:ext uri="{BB962C8B-B14F-4D97-AF65-F5344CB8AC3E}">
        <p14:creationId xmlns:p14="http://schemas.microsoft.com/office/powerpoint/2010/main" val="26855621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par>
                          <p:cTn id="15" fill="hold">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1" end="1"/>
                                            </p:txEl>
                                          </p:spTgt>
                                        </p:tgtEl>
                                      </p:cBhvr>
                                    </p:animEffect>
                                  </p:childTnLst>
                                </p:cTn>
                              </p:par>
                            </p:childTnLst>
                          </p:cTn>
                        </p:par>
                        <p:par>
                          <p:cTn id="22" fill="hold">
                            <p:stCondLst>
                              <p:cond delay="2500"/>
                            </p:stCondLst>
                            <p:childTnLst>
                              <p:par>
                                <p:cTn id="23" presetID="31"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2" end="2"/>
                                            </p:txEl>
                                          </p:spTgt>
                                        </p:tgtEl>
                                      </p:cBhvr>
                                    </p:animEffect>
                                  </p:childTnLst>
                                </p:cTn>
                              </p:par>
                            </p:childTnLst>
                          </p:cTn>
                        </p:par>
                        <p:par>
                          <p:cTn id="29" fill="hold">
                            <p:stCondLst>
                              <p:cond delay="3500"/>
                            </p:stCondLst>
                            <p:childTnLst>
                              <p:par>
                                <p:cTn id="30" presetID="31" presetClass="entr" presetSubtype="0"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childTnLst>
                          </p:cTn>
                        </p:par>
                        <p:par>
                          <p:cTn id="36" fill="hold">
                            <p:stCondLst>
                              <p:cond delay="4500"/>
                            </p:stCondLst>
                            <p:childTnLst>
                              <p:par>
                                <p:cTn id="37" presetID="31" presetClass="entr" presetSubtype="0" fill="hold" grpId="0" nodeType="after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par>
                          <p:cTn id="43" fill="hold">
                            <p:stCondLst>
                              <p:cond delay="5500"/>
                            </p:stCondLst>
                            <p:childTnLst>
                              <p:par>
                                <p:cTn id="44" presetID="31" presetClass="entr" presetSubtype="0" fill="hold" grpId="0" nodeType="after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p:cTn id="46"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7"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8"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9" dur="1000"/>
                                        <p:tgtEl>
                                          <p:spTgt spid="3">
                                            <p:txEl>
                                              <p:pRg st="5" end="5"/>
                                            </p:txEl>
                                          </p:spTgt>
                                        </p:tgtEl>
                                      </p:cBhvr>
                                    </p:animEffect>
                                  </p:childTnLst>
                                </p:cTn>
                              </p:par>
                            </p:childTnLst>
                          </p:cTn>
                        </p:par>
                        <p:par>
                          <p:cTn id="50" fill="hold">
                            <p:stCondLst>
                              <p:cond delay="6500"/>
                            </p:stCondLst>
                            <p:childTnLst>
                              <p:par>
                                <p:cTn id="51" presetID="31" presetClass="entr" presetSubtype="0" fill="hold" grpId="0" nodeType="after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 calcmode="lin" valueType="num">
                                      <p:cBhvr>
                                        <p:cTn id="5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6" dur="1000"/>
                                        <p:tgtEl>
                                          <p:spTgt spid="3">
                                            <p:txEl>
                                              <p:pRg st="6" end="6"/>
                                            </p:txEl>
                                          </p:spTgt>
                                        </p:tgtEl>
                                      </p:cBhvr>
                                    </p:animEffect>
                                  </p:childTnLst>
                                </p:cTn>
                              </p:par>
                            </p:childTnLst>
                          </p:cTn>
                        </p:par>
                        <p:par>
                          <p:cTn id="57" fill="hold">
                            <p:stCondLst>
                              <p:cond delay="7500"/>
                            </p:stCondLst>
                            <p:childTnLst>
                              <p:par>
                                <p:cTn id="58" presetID="31" presetClass="entr" presetSubtype="0" fill="hold" grpId="0" nodeType="after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 calcmode="lin" valueType="num">
                                      <p:cBhvr>
                                        <p:cTn id="60"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1"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2"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3"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outerShdw blurRad="38100" dist="38100" dir="2700000" algn="tl">
                    <a:srgbClr val="000000"/>
                  </a:outerShdw>
                </a:effectLst>
                <a:latin typeface="Times New Roman" charset="0"/>
                <a:cs typeface="Times New Roman" charset="0"/>
              </a:rPr>
              <a:t>Benefits</a:t>
            </a:r>
            <a:endParaRPr lang="en-US" b="1"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v"/>
            </a:pPr>
            <a:r>
              <a:rPr lang="en-US" altLang="en-US" sz="2200" dirty="0" smtClean="0">
                <a:latin typeface="Times New Roman" panose="02020603050405020304" pitchFamily="18" charset="0"/>
                <a:cs typeface="Times New Roman" panose="02020603050405020304" pitchFamily="18" charset="0"/>
              </a:rPr>
              <a:t>SMS </a:t>
            </a:r>
            <a:r>
              <a:rPr lang="en-US" altLang="en-US" sz="2200" dirty="0">
                <a:latin typeface="Times New Roman" panose="02020603050405020304" pitchFamily="18" charset="0"/>
                <a:cs typeface="Times New Roman" panose="02020603050405020304" pitchFamily="18" charset="0"/>
              </a:rPr>
              <a:t>based Fire Alarm system are very useful in remote locations where human interaction is limited. Such systems are useful in mines, industrial areas, factories </a:t>
            </a:r>
            <a:r>
              <a:rPr lang="en-US" altLang="en-US" sz="2200" dirty="0" smtClean="0">
                <a:latin typeface="Times New Roman" panose="02020603050405020304" pitchFamily="18" charset="0"/>
                <a:cs typeface="Times New Roman" panose="02020603050405020304" pitchFamily="18" charset="0"/>
              </a:rPr>
              <a:t>etc.</a:t>
            </a:r>
          </a:p>
          <a:p>
            <a:pPr algn="just">
              <a:buFont typeface="Wingdings" panose="05000000000000000000" pitchFamily="2" charset="2"/>
              <a:buChar char="v"/>
            </a:pPr>
            <a:r>
              <a:rPr lang="en-US" altLang="en-US" sz="2200" dirty="0" smtClean="0">
                <a:latin typeface="Times New Roman" panose="02020603050405020304" pitchFamily="18" charset="0"/>
                <a:cs typeface="Times New Roman" panose="02020603050405020304" pitchFamily="18" charset="0"/>
              </a:rPr>
              <a:t>We </a:t>
            </a:r>
            <a:r>
              <a:rPr lang="en-US" altLang="en-US" sz="2200" dirty="0">
                <a:latin typeface="Times New Roman" panose="02020603050405020304" pitchFamily="18" charset="0"/>
                <a:cs typeface="Times New Roman" panose="02020603050405020304" pitchFamily="18" charset="0"/>
              </a:rPr>
              <a:t>all know owls don’t sleep during night. SMS based Fire Alarm system helps to monitor locations and alert during fire that occurs in night </a:t>
            </a:r>
            <a:r>
              <a:rPr lang="en-US" altLang="en-US" sz="2200" dirty="0" smtClean="0">
                <a:latin typeface="Times New Roman" panose="02020603050405020304" pitchFamily="18" charset="0"/>
                <a:cs typeface="Times New Roman" panose="02020603050405020304" pitchFamily="18" charset="0"/>
              </a:rPr>
              <a:t>time.</a:t>
            </a:r>
          </a:p>
          <a:p>
            <a:pPr algn="just">
              <a:buFont typeface="Wingdings" panose="05000000000000000000" pitchFamily="2" charset="2"/>
              <a:buChar char="v"/>
            </a:pPr>
            <a:r>
              <a:rPr lang="en-US" altLang="en-US" sz="2200" dirty="0" smtClean="0">
                <a:latin typeface="Times New Roman" panose="02020603050405020304" pitchFamily="18" charset="0"/>
                <a:cs typeface="Times New Roman" panose="02020603050405020304" pitchFamily="18" charset="0"/>
              </a:rPr>
              <a:t>SMS </a:t>
            </a:r>
            <a:r>
              <a:rPr lang="en-US" altLang="en-US" sz="2200" dirty="0">
                <a:latin typeface="Times New Roman" panose="02020603050405020304" pitchFamily="18" charset="0"/>
                <a:cs typeface="Times New Roman" panose="02020603050405020304" pitchFamily="18" charset="0"/>
              </a:rPr>
              <a:t>based Fire Alert system gives warning immediately to multiple mobile numbers and hence remedy actions can be taken quickly. This helps to prevent major damages and losses created by a fire </a:t>
            </a:r>
            <a:r>
              <a:rPr lang="en-US" altLang="en-US" sz="2200" dirty="0" smtClean="0">
                <a:latin typeface="Times New Roman" panose="02020603050405020304" pitchFamily="18" charset="0"/>
                <a:cs typeface="Times New Roman" panose="02020603050405020304" pitchFamily="18" charset="0"/>
              </a:rPr>
              <a:t>accident.</a:t>
            </a:r>
          </a:p>
          <a:p>
            <a:pPr algn="just">
              <a:buFont typeface="Wingdings" panose="05000000000000000000" pitchFamily="2" charset="2"/>
              <a:buChar char="v"/>
            </a:pPr>
            <a:r>
              <a:rPr lang="en-US" altLang="en-US" sz="2200" dirty="0" smtClean="0">
                <a:latin typeface="Times New Roman" panose="02020603050405020304" pitchFamily="18" charset="0"/>
                <a:cs typeface="Times New Roman" panose="02020603050405020304" pitchFamily="18" charset="0"/>
              </a:rPr>
              <a:t>Immediately </a:t>
            </a:r>
            <a:r>
              <a:rPr lang="en-US" altLang="en-US" sz="2200" dirty="0">
                <a:latin typeface="Times New Roman" panose="02020603050405020304" pitchFamily="18" charset="0"/>
                <a:cs typeface="Times New Roman" panose="02020603050405020304" pitchFamily="18" charset="0"/>
              </a:rPr>
              <a:t>can be protected from fire accidents.</a:t>
            </a:r>
          </a:p>
          <a:p>
            <a:pPr marL="0" indent="0" algn="just">
              <a:buNone/>
            </a:pPr>
            <a:endParaRPr lang="en-US" dirty="0"/>
          </a:p>
        </p:txBody>
      </p:sp>
    </p:spTree>
    <p:extLst>
      <p:ext uri="{BB962C8B-B14F-4D97-AF65-F5344CB8AC3E}">
        <p14:creationId xmlns:p14="http://schemas.microsoft.com/office/powerpoint/2010/main" val="14870571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outerShdw>
                </a:effectLst>
                <a:latin typeface="Times New Roman" charset="0"/>
                <a:cs typeface="Times New Roman" charset="0"/>
              </a:rPr>
              <a:t>Benefits</a:t>
            </a:r>
            <a:endParaRPr lang="en-US" dirty="0"/>
          </a:p>
        </p:txBody>
      </p:sp>
      <p:sp>
        <p:nvSpPr>
          <p:cNvPr id="3" name="Content Placeholder 2"/>
          <p:cNvSpPr>
            <a:spLocks noGrp="1"/>
          </p:cNvSpPr>
          <p:nvPr>
            <p:ph idx="1"/>
          </p:nvPr>
        </p:nvSpPr>
        <p:spPr/>
        <p:txBody>
          <a:bodyPr>
            <a:normAutofit fontScale="85000" lnSpcReduction="10000"/>
          </a:bodyPr>
          <a:lstStyle/>
          <a:p>
            <a:pPr lvl="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can be used to detect burnable gas like methane, LPG </a:t>
            </a:r>
            <a:r>
              <a:rPr lang="en-US" dirty="0" smtClean="0">
                <a:latin typeface="Times New Roman" panose="02020603050405020304" pitchFamily="18" charset="0"/>
                <a:cs typeface="Times New Roman" panose="02020603050405020304" pitchFamily="18" charset="0"/>
              </a:rPr>
              <a:t>etc.</a:t>
            </a:r>
          </a:p>
          <a:p>
            <a:pPr lvl="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system can be further developed with added features like web server interconnect,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fire area tracking and fire extinguisher interfacing </a:t>
            </a:r>
            <a:r>
              <a:rPr lang="en-US" dirty="0" smtClean="0">
                <a:latin typeface="Times New Roman" panose="02020603050405020304" pitchFamily="18" charset="0"/>
                <a:cs typeface="Times New Roman" panose="02020603050405020304" pitchFamily="18" charset="0"/>
              </a:rPr>
              <a:t>etc.</a:t>
            </a:r>
          </a:p>
          <a:p>
            <a:pPr lvl="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low cost to apply on a household or in a office or </a:t>
            </a:r>
            <a:r>
              <a:rPr lang="en-US" dirty="0" smtClean="0">
                <a:latin typeface="Times New Roman" panose="02020603050405020304" pitchFamily="18" charset="0"/>
                <a:cs typeface="Times New Roman" panose="02020603050405020304" pitchFamily="18" charset="0"/>
              </a:rPr>
              <a:t>factory.</a:t>
            </a:r>
          </a:p>
          <a:p>
            <a:pPr lvl="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Having </a:t>
            </a:r>
            <a:r>
              <a:rPr lang="en-US" dirty="0">
                <a:latin typeface="Times New Roman" panose="02020603050405020304" pitchFamily="18" charset="0"/>
                <a:cs typeface="Times New Roman" panose="02020603050405020304" pitchFamily="18" charset="0"/>
              </a:rPr>
              <a:t>a fire alarm system saves lives and protects assets from being </a:t>
            </a:r>
            <a:r>
              <a:rPr lang="en-US" dirty="0" smtClean="0">
                <a:latin typeface="Times New Roman" panose="02020603050405020304" pitchFamily="18" charset="0"/>
                <a:cs typeface="Times New Roman" panose="02020603050405020304" pitchFamily="18" charset="0"/>
              </a:rPr>
              <a:t>destroyed.</a:t>
            </a:r>
          </a:p>
          <a:p>
            <a:pPr lvl="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Farm </a:t>
            </a:r>
            <a:r>
              <a:rPr lang="en-US" dirty="0">
                <a:latin typeface="Times New Roman" panose="02020603050405020304" pitchFamily="18" charset="0"/>
                <a:cs typeface="Times New Roman" panose="02020603050405020304" pitchFamily="18" charset="0"/>
              </a:rPr>
              <a:t>buildings with high levels of dust and other airborne materials.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6573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6"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par>
                          <p:cTn id="14" fill="hold">
                            <p:stCondLst>
                              <p:cond delay="2500"/>
                            </p:stCondLst>
                            <p:childTnLst>
                              <p:par>
                                <p:cTn id="15" presetID="6" presetClass="entr" presetSubtype="16"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par>
                          <p:cTn id="18" fill="hold">
                            <p:stCondLst>
                              <p:cond delay="4500"/>
                            </p:stCondLst>
                            <p:childTnLst>
                              <p:par>
                                <p:cTn id="19" presetID="6" presetClass="entr" presetSubtype="16"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ircle(in)">
                                      <p:cBhvr>
                                        <p:cTn id="21" dur="2000"/>
                                        <p:tgtEl>
                                          <p:spTgt spid="3">
                                            <p:txEl>
                                              <p:pRg st="2" end="2"/>
                                            </p:txEl>
                                          </p:spTgt>
                                        </p:tgtEl>
                                      </p:cBhvr>
                                    </p:animEffect>
                                  </p:childTnLst>
                                </p:cTn>
                              </p:par>
                            </p:childTnLst>
                          </p:cTn>
                        </p:par>
                        <p:par>
                          <p:cTn id="22" fill="hold">
                            <p:stCondLst>
                              <p:cond delay="6500"/>
                            </p:stCondLst>
                            <p:childTnLst>
                              <p:par>
                                <p:cTn id="23" presetID="6" presetClass="entr" presetSubtype="16"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childTnLst>
                          </p:cTn>
                        </p:par>
                        <p:par>
                          <p:cTn id="26" fill="hold">
                            <p:stCondLst>
                              <p:cond delay="8500"/>
                            </p:stCondLst>
                            <p:childTnLst>
                              <p:par>
                                <p:cTn id="27" presetID="6" presetClass="entr" presetSubtype="16"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circle(in)">
                                      <p:cBhvr>
                                        <p:cTn id="2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Limitations</a:t>
            </a:r>
            <a:endParaRPr lang="en-US" b="1" dirty="0"/>
          </a:p>
        </p:txBody>
      </p:sp>
      <p:sp>
        <p:nvSpPr>
          <p:cNvPr id="3" name="Content Placeholder 2"/>
          <p:cNvSpPr>
            <a:spLocks noGrp="1"/>
          </p:cNvSpPr>
          <p:nvPr>
            <p:ph idx="1"/>
          </p:nvPr>
        </p:nvSpPr>
        <p:spPr/>
        <p:txBody>
          <a:bodyPr>
            <a:normAutofit fontScale="85000" lnSpcReduction="20000"/>
          </a:bodyPr>
          <a:lstStyle/>
          <a:p>
            <a:pPr lvl="0"/>
            <a:r>
              <a:rPr lang="en-US" dirty="0">
                <a:latin typeface="Times New Roman" panose="02020603050405020304" pitchFamily="18" charset="0"/>
                <a:cs typeface="Times New Roman" panose="02020603050405020304" pitchFamily="18" charset="0"/>
              </a:rPr>
              <a:t>Barriers such as closed or partially closed doors, walls, or chimneys may inhibit flow.</a:t>
            </a:r>
          </a:p>
          <a:p>
            <a:pPr lvl="0"/>
            <a:r>
              <a:rPr lang="en-US" dirty="0">
                <a:latin typeface="Times New Roman" panose="02020603050405020304" pitchFamily="18" charset="0"/>
                <a:cs typeface="Times New Roman" panose="02020603050405020304" pitchFamily="18" charset="0"/>
              </a:rPr>
              <a:t>Smoke particles may become “cold” and stratify, and may not reach the ceiling or upper walls where detectors are located.</a:t>
            </a:r>
          </a:p>
          <a:p>
            <a:pPr lvl="0"/>
            <a:r>
              <a:rPr lang="en-US" dirty="0">
                <a:latin typeface="Times New Roman" panose="02020603050405020304" pitchFamily="18" charset="0"/>
                <a:cs typeface="Times New Roman" panose="02020603050405020304" pitchFamily="18" charset="0"/>
              </a:rPr>
              <a:t>Smoke particles may be blown away from detectors by air outlets.</a:t>
            </a:r>
          </a:p>
          <a:p>
            <a:pPr lvl="0"/>
            <a:r>
              <a:rPr lang="en-US" dirty="0">
                <a:latin typeface="Times New Roman" panose="02020603050405020304" pitchFamily="18" charset="0"/>
                <a:cs typeface="Times New Roman" panose="02020603050405020304" pitchFamily="18" charset="0"/>
              </a:rPr>
              <a:t>Smoke particles may be drawn into air returns before reaching the detector.</a:t>
            </a:r>
          </a:p>
          <a:p>
            <a:pPr lvl="0"/>
            <a:r>
              <a:rPr lang="en-US" dirty="0">
                <a:latin typeface="Times New Roman" panose="02020603050405020304" pitchFamily="18" charset="0"/>
                <a:cs typeface="Times New Roman" panose="02020603050405020304" pitchFamily="18" charset="0"/>
              </a:rPr>
              <a:t>The amount of “smoke” present may be insufficient to alarm smoke detectors. Smoke detectors are designed to alarm at various levels of smoke density.</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8539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3">
                                            <p:txEl>
                                              <p:pRg st="1" end="1"/>
                                            </p:txEl>
                                          </p:spTgt>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3">
                                            <p:txEl>
                                              <p:pRg st="2" end="2"/>
                                            </p:txEl>
                                          </p:spTgt>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2" dur="500"/>
                                        <p:tgtEl>
                                          <p:spTgt spid="3">
                                            <p:txEl>
                                              <p:pRg st="3" end="3"/>
                                            </p:txEl>
                                          </p:spTgt>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latin typeface="Times New Roman" panose="02020603050405020304" pitchFamily="18" charset="0"/>
                <a:cs typeface="Times New Roman" panose="02020603050405020304" pitchFamily="18" charset="0"/>
              </a:rPr>
              <a:t>Future Work 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This project gives us an opportunity to do a big  project in future. The applications stated above are some demo applications that are absolutely possible with its future development. Initially for the limitation of time and required fund we were able to develop just a Smoke detector alarm system. The system will also work using GSM communication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will more efficient by using 16x2 LCD display. So, we have a big work scope in this sector. We hope that, we will be able to complete all the features needed for its ultimate applications.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4471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latin typeface="Times New Roman" panose="02020603050405020304" pitchFamily="18" charset="0"/>
                <a:cs typeface="Times New Roman" panose="02020603050405020304" pitchFamily="18" charset="0"/>
              </a:rPr>
              <a:t>The Smoke detector alarm system using GSM communication has been designed and developed for making our life more easy and secured. We use 5V from Arduino board and use 12V DC power supply for GSM shield. We use the GSM module for receiving signal from an Arduino. Finally, we have designed and developed the whole control system and tested using Smoke detector. We fix all the problems encountered during the design and testing of the system. Finally, we successfully achieved our goals. In this study, the application of microcontroller with improved algorithm of extended specifications has increased the use of GSM shield and improves the controlling the smoke. So, our Smoke detector alarm system using GSM communication is suitable.</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47402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61" y="281176"/>
            <a:ext cx="8398774" cy="4581150"/>
          </a:xfrm>
        </p:spPr>
      </p:pic>
    </p:spTree>
    <p:extLst>
      <p:ext uri="{BB962C8B-B14F-4D97-AF65-F5344CB8AC3E}">
        <p14:creationId xmlns:p14="http://schemas.microsoft.com/office/powerpoint/2010/main" val="5029814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281175"/>
            <a:ext cx="6566316" cy="763525"/>
          </a:xfrm>
        </p:spPr>
        <p:txBody>
          <a:bodyPr>
            <a:normAutofit/>
          </a:bodyPr>
          <a:lstStyle/>
          <a:p>
            <a:pPr algn="r">
              <a:defRPr/>
            </a:pPr>
            <a:r>
              <a:rPr lang="en-US" b="1" dirty="0" smtClean="0">
                <a:solidFill>
                  <a:srgbClr val="FF00FF"/>
                </a:solidFill>
                <a:latin typeface="Times New Roman" panose="02020603050405020304" pitchFamily="18" charset="0"/>
                <a:cs typeface="Times New Roman" panose="02020603050405020304" pitchFamily="18" charset="0"/>
              </a:rPr>
              <a:t>Content</a:t>
            </a:r>
            <a:endParaRPr lang="en-US" b="1" dirty="0">
              <a:solidFill>
                <a:srgbClr val="FF00FF"/>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434131" y="1044699"/>
            <a:ext cx="6566315" cy="3970331"/>
          </a:xfrm>
        </p:spPr>
        <p:txBody>
          <a:bodyPr>
            <a:normAutofit fontScale="62500" lnSpcReduction="20000"/>
          </a:bodyPr>
          <a:lstStyle/>
          <a:p>
            <a:pPr>
              <a:buFont typeface="Wingdings" panose="05000000000000000000" pitchFamily="2" charset="2"/>
              <a:buChar char="v"/>
              <a:defRPr/>
            </a:pPr>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defRPr/>
            </a:pPr>
            <a:r>
              <a:rPr lang="en-US"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v"/>
              <a:defRPr/>
            </a:pPr>
            <a:r>
              <a:rPr lang="en-US" dirty="0" smtClean="0">
                <a:latin typeface="Times New Roman" panose="02020603050405020304" pitchFamily="18" charset="0"/>
                <a:cs typeface="Times New Roman" panose="02020603050405020304" pitchFamily="18" charset="0"/>
              </a:rPr>
              <a:t>Block Diagram</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defRPr/>
            </a:pPr>
            <a:r>
              <a:rPr lang="en-US" dirty="0">
                <a:latin typeface="Times New Roman" panose="02020603050405020304" pitchFamily="18" charset="0"/>
                <a:cs typeface="Times New Roman" panose="02020603050405020304" pitchFamily="18" charset="0"/>
              </a:rPr>
              <a:t>Flowchart</a:t>
            </a:r>
          </a:p>
          <a:p>
            <a:pPr>
              <a:buFont typeface="Wingdings" panose="05000000000000000000" pitchFamily="2" charset="2"/>
              <a:buChar char="v"/>
              <a:defRPr/>
            </a:pPr>
            <a:r>
              <a:rPr lang="en-US" dirty="0">
                <a:latin typeface="Times New Roman" panose="02020603050405020304" pitchFamily="18" charset="0"/>
                <a:cs typeface="Times New Roman" panose="02020603050405020304" pitchFamily="18" charset="0"/>
              </a:rPr>
              <a:t>Full </a:t>
            </a:r>
            <a:r>
              <a:rPr lang="en-US" dirty="0" smtClean="0">
                <a:latin typeface="Times New Roman" panose="02020603050405020304" pitchFamily="18" charset="0"/>
                <a:cs typeface="Times New Roman" panose="02020603050405020304" pitchFamily="18" charset="0"/>
              </a:rPr>
              <a:t>Schematic</a:t>
            </a:r>
          </a:p>
          <a:p>
            <a:pPr>
              <a:buFont typeface="Wingdings" panose="05000000000000000000" pitchFamily="2" charset="2"/>
              <a:buChar char="v"/>
              <a:defRPr/>
            </a:pPr>
            <a:r>
              <a:rPr lang="en-US" dirty="0" smtClean="0">
                <a:latin typeface="Times New Roman" panose="02020603050405020304" pitchFamily="18" charset="0"/>
                <a:cs typeface="Times New Roman" panose="02020603050405020304" pitchFamily="18" charset="0"/>
              </a:rPr>
              <a:t>Required Instrument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defRPr/>
            </a:pPr>
            <a:r>
              <a:rPr lang="en-US" dirty="0">
                <a:latin typeface="Times New Roman" panose="02020603050405020304" pitchFamily="18" charset="0"/>
                <a:cs typeface="Times New Roman" panose="02020603050405020304" pitchFamily="18" charset="0"/>
              </a:rPr>
              <a:t>Hardware Layout and </a:t>
            </a:r>
            <a:r>
              <a:rPr lang="en-US" dirty="0" smtClean="0">
                <a:latin typeface="Times New Roman" panose="02020603050405020304" pitchFamily="18" charset="0"/>
                <a:cs typeface="Times New Roman" panose="02020603050405020304" pitchFamily="18" charset="0"/>
              </a:rPr>
              <a:t>Design</a:t>
            </a:r>
          </a:p>
          <a:p>
            <a:pPr>
              <a:buFont typeface="Wingdings" panose="05000000000000000000" pitchFamily="2" charset="2"/>
              <a:buChar char="v"/>
              <a:defRPr/>
            </a:pPr>
            <a:r>
              <a:rPr lang="en-US" dirty="0" smtClean="0">
                <a:latin typeface="Times New Roman" panose="02020603050405020304" pitchFamily="18" charset="0"/>
                <a:cs typeface="Times New Roman" panose="02020603050405020304" pitchFamily="18" charset="0"/>
              </a:rPr>
              <a:t>Working Principal</a:t>
            </a:r>
          </a:p>
          <a:p>
            <a:pPr>
              <a:buFont typeface="Wingdings" panose="05000000000000000000" pitchFamily="2" charset="2"/>
              <a:buChar char="v"/>
              <a:defRPr/>
            </a:pPr>
            <a:r>
              <a:rPr lang="en-US" dirty="0" smtClean="0">
                <a:latin typeface="Times New Roman" panose="02020603050405020304" pitchFamily="18" charset="0"/>
                <a:cs typeface="Times New Roman" panose="02020603050405020304" pitchFamily="18" charset="0"/>
              </a:rPr>
              <a:t>Application</a:t>
            </a:r>
          </a:p>
          <a:p>
            <a:pPr>
              <a:buFont typeface="Wingdings" panose="05000000000000000000" pitchFamily="2" charset="2"/>
              <a:buChar char="v"/>
              <a:defRPr/>
            </a:pPr>
            <a:r>
              <a:rPr lang="en-US" dirty="0" smtClean="0">
                <a:latin typeface="Times New Roman" panose="02020603050405020304" pitchFamily="18" charset="0"/>
                <a:cs typeface="Times New Roman" panose="02020603050405020304" pitchFamily="18" charset="0"/>
              </a:rPr>
              <a:t>Benefits</a:t>
            </a:r>
          </a:p>
          <a:p>
            <a:pPr>
              <a:buFont typeface="Wingdings" panose="05000000000000000000" pitchFamily="2" charset="2"/>
              <a:buChar char="v"/>
              <a:defRPr/>
            </a:pPr>
            <a:r>
              <a:rPr lang="en-US" dirty="0" smtClean="0">
                <a:latin typeface="Times New Roman" panose="02020603050405020304" pitchFamily="18" charset="0"/>
                <a:cs typeface="Times New Roman" panose="02020603050405020304" pitchFamily="18" charset="0"/>
              </a:rPr>
              <a:t>Limitation</a:t>
            </a:r>
          </a:p>
          <a:p>
            <a:pPr>
              <a:buFont typeface="Wingdings" panose="05000000000000000000" pitchFamily="2" charset="2"/>
              <a:buChar char="v"/>
              <a:defRPr/>
            </a:pPr>
            <a:r>
              <a:rPr lang="en-US" dirty="0" smtClean="0">
                <a:latin typeface="Times New Roman" panose="02020603050405020304" pitchFamily="18" charset="0"/>
                <a:cs typeface="Times New Roman" panose="02020603050405020304" pitchFamily="18" charset="0"/>
              </a:rPr>
              <a:t>Next </a:t>
            </a:r>
            <a:r>
              <a:rPr lang="en-US" dirty="0">
                <a:latin typeface="Times New Roman" panose="02020603050405020304" pitchFamily="18" charset="0"/>
                <a:cs typeface="Times New Roman" panose="02020603050405020304" pitchFamily="18" charset="0"/>
              </a:rPr>
              <a:t>Step/Future </a:t>
            </a:r>
            <a:r>
              <a:rPr lang="en-US" dirty="0" smtClean="0">
                <a:latin typeface="Times New Roman" panose="02020603050405020304" pitchFamily="18" charset="0"/>
                <a:cs typeface="Times New Roman" panose="02020603050405020304" pitchFamily="18" charset="0"/>
              </a:rPr>
              <a:t>Work Scope</a:t>
            </a:r>
          </a:p>
          <a:p>
            <a:pPr>
              <a:buFont typeface="Wingdings" panose="05000000000000000000" pitchFamily="2" charset="2"/>
              <a:buChar char="v"/>
              <a:defRPr/>
            </a:pPr>
            <a:r>
              <a:rPr lang="en-US" dirty="0" smtClean="0">
                <a:latin typeface="Times New Roman" panose="02020603050405020304" pitchFamily="18" charset="0"/>
                <a:cs typeface="Times New Roman" panose="02020603050405020304" pitchFamily="18" charset="0"/>
              </a:rPr>
              <a:t>Conclusion</a:t>
            </a:r>
            <a:endParaRPr lang="ar-S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1" dur="500"/>
                                        <p:tgtEl>
                                          <p:spTgt spid="5">
                                            <p:txEl>
                                              <p:pRg st="0" end="0"/>
                                            </p:txEl>
                                          </p:spTgt>
                                        </p:tgtEl>
                                      </p:cBhvr>
                                    </p:animEffect>
                                  </p:childTnLst>
                                </p:cTn>
                              </p:par>
                            </p:childTnLst>
                          </p:cTn>
                        </p:par>
                        <p:par>
                          <p:cTn id="12" fill="hold">
                            <p:stCondLst>
                              <p:cond delay="2500"/>
                            </p:stCondLst>
                            <p:childTnLst>
                              <p:par>
                                <p:cTn id="13" presetID="14" presetClass="entr" presetSubtype="1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5" dur="500"/>
                                        <p:tgtEl>
                                          <p:spTgt spid="5">
                                            <p:txEl>
                                              <p:pRg st="1" end="1"/>
                                            </p:txEl>
                                          </p:spTgt>
                                        </p:tgtEl>
                                      </p:cBhvr>
                                    </p:animEffect>
                                  </p:childTnLst>
                                </p:cTn>
                              </p:par>
                            </p:childTnLst>
                          </p:cTn>
                        </p:par>
                        <p:par>
                          <p:cTn id="16" fill="hold">
                            <p:stCondLst>
                              <p:cond delay="3000"/>
                            </p:stCondLst>
                            <p:childTnLst>
                              <p:par>
                                <p:cTn id="17" presetID="14" presetClass="entr" presetSubtype="1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9" dur="500"/>
                                        <p:tgtEl>
                                          <p:spTgt spid="5">
                                            <p:txEl>
                                              <p:pRg st="2" end="2"/>
                                            </p:txEl>
                                          </p:spTgt>
                                        </p:tgtEl>
                                      </p:cBhvr>
                                    </p:animEffect>
                                  </p:childTnLst>
                                </p:cTn>
                              </p:par>
                            </p:childTnLst>
                          </p:cTn>
                        </p:par>
                        <p:par>
                          <p:cTn id="20" fill="hold">
                            <p:stCondLst>
                              <p:cond delay="3500"/>
                            </p:stCondLst>
                            <p:childTnLst>
                              <p:par>
                                <p:cTn id="21" presetID="14" presetClass="entr" presetSubtype="10"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3" dur="500"/>
                                        <p:tgtEl>
                                          <p:spTgt spid="5">
                                            <p:txEl>
                                              <p:pRg st="3" end="3"/>
                                            </p:txEl>
                                          </p:spTgt>
                                        </p:tgtEl>
                                      </p:cBhvr>
                                    </p:animEffect>
                                  </p:childTnLst>
                                </p:cTn>
                              </p:par>
                            </p:childTnLst>
                          </p:cTn>
                        </p:par>
                        <p:par>
                          <p:cTn id="24" fill="hold">
                            <p:stCondLst>
                              <p:cond delay="4000"/>
                            </p:stCondLst>
                            <p:childTnLst>
                              <p:par>
                                <p:cTn id="25" presetID="14" presetClass="entr" presetSubtype="1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par>
                          <p:cTn id="28" fill="hold">
                            <p:stCondLst>
                              <p:cond delay="4500"/>
                            </p:stCondLst>
                            <p:childTnLst>
                              <p:par>
                                <p:cTn id="29" presetID="14" presetClass="entr" presetSubtype="10" fill="hold" grpId="0"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1" dur="500"/>
                                        <p:tgtEl>
                                          <p:spTgt spid="5">
                                            <p:txEl>
                                              <p:pRg st="5" end="5"/>
                                            </p:txEl>
                                          </p:spTgt>
                                        </p:tgtEl>
                                      </p:cBhvr>
                                    </p:animEffect>
                                  </p:childTnLst>
                                </p:cTn>
                              </p:par>
                            </p:childTnLst>
                          </p:cTn>
                        </p:par>
                        <p:par>
                          <p:cTn id="32" fill="hold">
                            <p:stCondLst>
                              <p:cond delay="5000"/>
                            </p:stCondLst>
                            <p:childTnLst>
                              <p:par>
                                <p:cTn id="33" presetID="14" presetClass="entr" presetSubtype="10" fill="hold" grpId="0" nodeType="after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5" dur="500"/>
                                        <p:tgtEl>
                                          <p:spTgt spid="5">
                                            <p:txEl>
                                              <p:pRg st="6" end="6"/>
                                            </p:txEl>
                                          </p:spTgt>
                                        </p:tgtEl>
                                      </p:cBhvr>
                                    </p:animEffect>
                                  </p:childTnLst>
                                </p:cTn>
                              </p:par>
                            </p:childTnLst>
                          </p:cTn>
                        </p:par>
                        <p:par>
                          <p:cTn id="36" fill="hold">
                            <p:stCondLst>
                              <p:cond delay="5500"/>
                            </p:stCondLst>
                            <p:childTnLst>
                              <p:par>
                                <p:cTn id="37" presetID="14" presetClass="entr" presetSubtype="10" fill="hold" grpId="0" nodeType="after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9" dur="500"/>
                                        <p:tgtEl>
                                          <p:spTgt spid="5">
                                            <p:txEl>
                                              <p:pRg st="7" end="7"/>
                                            </p:txEl>
                                          </p:spTgt>
                                        </p:tgtEl>
                                      </p:cBhvr>
                                    </p:animEffect>
                                  </p:childTnLst>
                                </p:cTn>
                              </p:par>
                            </p:childTnLst>
                          </p:cTn>
                        </p:par>
                        <p:par>
                          <p:cTn id="40" fill="hold">
                            <p:stCondLst>
                              <p:cond delay="6000"/>
                            </p:stCondLst>
                            <p:childTnLst>
                              <p:par>
                                <p:cTn id="41" presetID="14" presetClass="entr" presetSubtype="10" fill="hold" grpId="0" nodeType="after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3" dur="500"/>
                                        <p:tgtEl>
                                          <p:spTgt spid="5">
                                            <p:txEl>
                                              <p:pRg st="8" end="8"/>
                                            </p:txEl>
                                          </p:spTgt>
                                        </p:tgtEl>
                                      </p:cBhvr>
                                    </p:animEffect>
                                  </p:childTnLst>
                                </p:cTn>
                              </p:par>
                            </p:childTnLst>
                          </p:cTn>
                        </p:par>
                        <p:par>
                          <p:cTn id="44" fill="hold">
                            <p:stCondLst>
                              <p:cond delay="6500"/>
                            </p:stCondLst>
                            <p:childTnLst>
                              <p:par>
                                <p:cTn id="45" presetID="14" presetClass="entr" presetSubtype="10" fill="hold" grpId="0" nodeType="after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randombar(horizontal)">
                                      <p:cBhvr>
                                        <p:cTn id="47" dur="500"/>
                                        <p:tgtEl>
                                          <p:spTgt spid="5">
                                            <p:txEl>
                                              <p:pRg st="9" end="9"/>
                                            </p:txEl>
                                          </p:spTgt>
                                        </p:tgtEl>
                                      </p:cBhvr>
                                    </p:animEffect>
                                  </p:childTnLst>
                                </p:cTn>
                              </p:par>
                            </p:childTnLst>
                          </p:cTn>
                        </p:par>
                        <p:par>
                          <p:cTn id="48" fill="hold">
                            <p:stCondLst>
                              <p:cond delay="7000"/>
                            </p:stCondLst>
                            <p:childTnLst>
                              <p:par>
                                <p:cTn id="49" presetID="14" presetClass="entr" presetSubtype="10" fill="hold" grpId="0" nodeType="after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51" dur="500"/>
                                        <p:tgtEl>
                                          <p:spTgt spid="5">
                                            <p:txEl>
                                              <p:pRg st="10" end="10"/>
                                            </p:txEl>
                                          </p:spTgt>
                                        </p:tgtEl>
                                      </p:cBhvr>
                                    </p:animEffect>
                                  </p:childTnLst>
                                </p:cTn>
                              </p:par>
                            </p:childTnLst>
                          </p:cTn>
                        </p:par>
                        <p:par>
                          <p:cTn id="52" fill="hold">
                            <p:stCondLst>
                              <p:cond delay="7500"/>
                            </p:stCondLst>
                            <p:childTnLst>
                              <p:par>
                                <p:cTn id="53" presetID="14" presetClass="entr" presetSubtype="10" fill="hold" grpId="0" nodeType="after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55" dur="500"/>
                                        <p:tgtEl>
                                          <p:spTgt spid="5">
                                            <p:txEl>
                                              <p:pRg st="11" end="11"/>
                                            </p:txEl>
                                          </p:spTgt>
                                        </p:tgtEl>
                                      </p:cBhvr>
                                    </p:animEffect>
                                  </p:childTnLst>
                                </p:cTn>
                              </p:par>
                            </p:childTnLst>
                          </p:cTn>
                        </p:par>
                        <p:par>
                          <p:cTn id="56" fill="hold">
                            <p:stCondLst>
                              <p:cond delay="8000"/>
                            </p:stCondLst>
                            <p:childTnLst>
                              <p:par>
                                <p:cTn id="57" presetID="14" presetClass="entr" presetSubtype="10" fill="hold" grpId="0" nodeType="afterEffect">
                                  <p:stCondLst>
                                    <p:cond delay="0"/>
                                  </p:stCondLst>
                                  <p:childTnLst>
                                    <p:set>
                                      <p:cBhvr>
                                        <p:cTn id="58"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59"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281175"/>
            <a:ext cx="7635250" cy="763525"/>
          </a:xfrm>
        </p:spPr>
        <p:txBody>
          <a:bodyPr>
            <a:normAutofit/>
          </a:bodyPr>
          <a:lstStyle/>
          <a:p>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a:xfrm>
            <a:off x="536880" y="1197405"/>
            <a:ext cx="8005450" cy="3359511"/>
          </a:xfrm>
        </p:spPr>
        <p:txBody>
          <a:bodyPr/>
          <a:lstStyle/>
          <a:p>
            <a:pPr marL="0" indent="0" algn="just">
              <a:buNone/>
              <a:defRPr/>
            </a:pPr>
            <a:r>
              <a:rPr lang="en-US" dirty="0">
                <a:latin typeface="Times New Roman" panose="02020603050405020304" pitchFamily="18" charset="0"/>
                <a:cs typeface="Times New Roman" panose="02020603050405020304" pitchFamily="18" charset="0"/>
              </a:rPr>
              <a:t>Now we are going to build a very interesting project – a Fire Alarm System which will send SMS to a set of Mobile Numbers when fire occurs in a particular location. This fire alarm project make use of modern communication technologies. </a:t>
            </a:r>
          </a:p>
        </p:txBody>
      </p:sp>
    </p:spTree>
    <p:extLst>
      <p:ext uri="{BB962C8B-B14F-4D97-AF65-F5344CB8AC3E}">
        <p14:creationId xmlns:p14="http://schemas.microsoft.com/office/powerpoint/2010/main" val="41707837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p:cTn id="13"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spcAft>
                <a:spcPts val="200"/>
              </a:spcAft>
              <a:buFont typeface="Wingdings" panose="05000000000000000000" pitchFamily="2" charset="2"/>
              <a:buChar char="q"/>
            </a:pPr>
            <a:r>
              <a:rPr lang="en-US" altLang="en-US" dirty="0">
                <a:latin typeface="Times New Roman" panose="02020603050405020304" pitchFamily="18" charset="0"/>
                <a:ea typeface="Calibri" panose="020F0502020204030204" pitchFamily="34" charset="0"/>
                <a:cs typeface="Times New Roman" panose="02020603050405020304" pitchFamily="18" charset="0"/>
              </a:rPr>
              <a:t>To design and implement Advance Smoke Detection &amp; Fire Alarm  System.</a:t>
            </a:r>
          </a:p>
          <a:p>
            <a:pPr>
              <a:lnSpc>
                <a:spcPct val="150000"/>
              </a:lnSpc>
              <a:spcAft>
                <a:spcPts val="200"/>
              </a:spcAft>
              <a:buFont typeface="Wingdings" panose="05000000000000000000" pitchFamily="2" charset="2"/>
              <a:buChar char="q"/>
            </a:pPr>
            <a:r>
              <a:rPr lang="en-US" altLang="en-US" dirty="0">
                <a:latin typeface="Times New Roman" panose="02020603050405020304" pitchFamily="18" charset="0"/>
                <a:ea typeface="Calibri" panose="020F0502020204030204" pitchFamily="34" charset="0"/>
                <a:cs typeface="Times New Roman" panose="02020603050405020304" pitchFamily="18" charset="0"/>
              </a:rPr>
              <a:t>To design and implement GSM Notification System.</a:t>
            </a:r>
          </a:p>
          <a:p>
            <a:pPr>
              <a:lnSpc>
                <a:spcPct val="150000"/>
              </a:lnSpc>
              <a:spcAft>
                <a:spcPts val="200"/>
              </a:spcAft>
              <a:buFont typeface="Wingdings" panose="05000000000000000000" pitchFamily="2" charset="2"/>
              <a:buChar char="q"/>
            </a:pPr>
            <a:r>
              <a:rPr lang="en-US" altLang="en-US" dirty="0">
                <a:latin typeface="Times New Roman" panose="02020603050405020304" pitchFamily="18" charset="0"/>
                <a:ea typeface="Calibri" panose="020F0502020204030204" pitchFamily="34" charset="0"/>
                <a:cs typeface="Times New Roman" panose="02020603050405020304" pitchFamily="18" charset="0"/>
              </a:rPr>
              <a:t>To design and implement Fire accident Protection System.</a:t>
            </a:r>
          </a:p>
        </p:txBody>
      </p:sp>
    </p:spTree>
    <p:extLst>
      <p:ext uri="{BB962C8B-B14F-4D97-AF65-F5344CB8AC3E}">
        <p14:creationId xmlns:p14="http://schemas.microsoft.com/office/powerpoint/2010/main" val="297163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2000"/>
                                        <p:tgtEl>
                                          <p:spTgt spid="3">
                                            <p:txEl>
                                              <p:pRg st="0" end="0"/>
                                            </p:txEl>
                                          </p:spTgt>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heel(1)">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panose="02020603050405020304" pitchFamily="18" charset="0"/>
                <a:cs typeface="Times New Roman" panose="02020603050405020304" pitchFamily="18" charset="0"/>
              </a:rPr>
              <a:t>Block Diagram </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421963" y="1966913"/>
            <a:ext cx="1512887" cy="12096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MQ 2 SENSOR</a:t>
            </a:r>
          </a:p>
        </p:txBody>
      </p:sp>
      <p:sp>
        <p:nvSpPr>
          <p:cNvPr id="5" name="Rectangle 4"/>
          <p:cNvSpPr/>
          <p:nvPr/>
        </p:nvSpPr>
        <p:spPr>
          <a:xfrm>
            <a:off x="3230250" y="1970088"/>
            <a:ext cx="1512888" cy="12096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ARDUINO NANO</a:t>
            </a:r>
          </a:p>
        </p:txBody>
      </p:sp>
      <p:sp>
        <p:nvSpPr>
          <p:cNvPr id="6" name="Rectangle 5"/>
          <p:cNvSpPr/>
          <p:nvPr/>
        </p:nvSpPr>
        <p:spPr>
          <a:xfrm>
            <a:off x="5809938" y="1974850"/>
            <a:ext cx="1512887" cy="12096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GSM MODULE</a:t>
            </a:r>
          </a:p>
        </p:txBody>
      </p:sp>
      <p:sp>
        <p:nvSpPr>
          <p:cNvPr id="7" name="Rectangle 6"/>
          <p:cNvSpPr/>
          <p:nvPr/>
        </p:nvSpPr>
        <p:spPr>
          <a:xfrm>
            <a:off x="1491938" y="3613150"/>
            <a:ext cx="14001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DISPLAY</a:t>
            </a:r>
          </a:p>
        </p:txBody>
      </p:sp>
      <p:sp>
        <p:nvSpPr>
          <p:cNvPr id="8" name="Rectangle 7"/>
          <p:cNvSpPr/>
          <p:nvPr/>
        </p:nvSpPr>
        <p:spPr>
          <a:xfrm>
            <a:off x="5109850" y="3662363"/>
            <a:ext cx="1400175"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BUZZER</a:t>
            </a:r>
          </a:p>
        </p:txBody>
      </p:sp>
      <p:sp>
        <p:nvSpPr>
          <p:cNvPr id="9" name="Right Arrow 8"/>
          <p:cNvSpPr/>
          <p:nvPr/>
        </p:nvSpPr>
        <p:spPr>
          <a:xfrm>
            <a:off x="1934850" y="2405063"/>
            <a:ext cx="1295400" cy="174625"/>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0" name="Right Arrow 9"/>
          <p:cNvSpPr/>
          <p:nvPr/>
        </p:nvSpPr>
        <p:spPr>
          <a:xfrm>
            <a:off x="4743138" y="2439988"/>
            <a:ext cx="1066800" cy="171450"/>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1" name="Right Arrow 10"/>
          <p:cNvSpPr/>
          <p:nvPr/>
        </p:nvSpPr>
        <p:spPr>
          <a:xfrm rot="8049579">
            <a:off x="2628588" y="3292475"/>
            <a:ext cx="681038" cy="134937"/>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2" name="Right Arrow 11"/>
          <p:cNvSpPr/>
          <p:nvPr/>
        </p:nvSpPr>
        <p:spPr>
          <a:xfrm rot="3590413">
            <a:off x="4638362" y="3333751"/>
            <a:ext cx="555625" cy="127000"/>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3" name="Right Arrow 12"/>
          <p:cNvSpPr/>
          <p:nvPr/>
        </p:nvSpPr>
        <p:spPr>
          <a:xfrm rot="5400000">
            <a:off x="3711263" y="3341687"/>
            <a:ext cx="477838" cy="163513"/>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4" name="Rectangle 13"/>
          <p:cNvSpPr/>
          <p:nvPr/>
        </p:nvSpPr>
        <p:spPr>
          <a:xfrm>
            <a:off x="3301688" y="3716338"/>
            <a:ext cx="1400175"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Motor</a:t>
            </a:r>
          </a:p>
        </p:txBody>
      </p:sp>
      <p:sp>
        <p:nvSpPr>
          <p:cNvPr id="15" name="Right Arrow 14"/>
          <p:cNvSpPr/>
          <p:nvPr/>
        </p:nvSpPr>
        <p:spPr>
          <a:xfrm>
            <a:off x="7322825" y="2486025"/>
            <a:ext cx="1066800" cy="171450"/>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6" name="Rectangle 15"/>
          <p:cNvSpPr/>
          <p:nvPr/>
        </p:nvSpPr>
        <p:spPr>
          <a:xfrm>
            <a:off x="7473396" y="1197406"/>
            <a:ext cx="1527050" cy="9162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bg1"/>
                </a:solidFill>
              </a:rPr>
              <a:t>Sending Message &amp; call</a:t>
            </a:r>
            <a:endParaRPr lang="en-US" dirty="0">
              <a:solidFill>
                <a:schemeClr val="bg1"/>
              </a:solidFill>
            </a:endParaRPr>
          </a:p>
        </p:txBody>
      </p:sp>
    </p:spTree>
    <p:extLst>
      <p:ext uri="{BB962C8B-B14F-4D97-AF65-F5344CB8AC3E}">
        <p14:creationId xmlns:p14="http://schemas.microsoft.com/office/powerpoint/2010/main" val="3838872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par>
                          <p:cTn id="12" fill="hold">
                            <p:stCondLst>
                              <p:cond delay="2500"/>
                            </p:stCondLst>
                            <p:childTnLst>
                              <p:par>
                                <p:cTn id="13" presetID="6"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par>
                          <p:cTn id="19" fill="hold">
                            <p:stCondLst>
                              <p:cond delay="4500"/>
                            </p:stCondLst>
                            <p:childTnLst>
                              <p:par>
                                <p:cTn id="20" presetID="6" presetClass="entr" presetSubtype="16"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par>
                          <p:cTn id="23" fill="hold">
                            <p:stCondLst>
                              <p:cond delay="6500"/>
                            </p:stCondLst>
                            <p:childTnLst>
                              <p:par>
                                <p:cTn id="24" presetID="6" presetClass="entr" presetSubtype="16"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childTnLst>
                          </p:cTn>
                        </p:par>
                        <p:par>
                          <p:cTn id="27" fill="hold">
                            <p:stCondLst>
                              <p:cond delay="8500"/>
                            </p:stCondLst>
                            <p:childTnLst>
                              <p:par>
                                <p:cTn id="28" presetID="6" presetClass="entr" presetSubtype="16"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ircle(in)">
                                      <p:cBhvr>
                                        <p:cTn id="30" dur="2000"/>
                                        <p:tgtEl>
                                          <p:spTgt spid="9"/>
                                        </p:tgtEl>
                                      </p:cBhvr>
                                    </p:animEffect>
                                  </p:childTnLst>
                                </p:cTn>
                              </p:par>
                            </p:childTnLst>
                          </p:cTn>
                        </p:par>
                        <p:par>
                          <p:cTn id="31" fill="hold">
                            <p:stCondLst>
                              <p:cond delay="10500"/>
                            </p:stCondLst>
                            <p:childTnLst>
                              <p:par>
                                <p:cTn id="32" presetID="6" presetClass="entr" presetSubtype="16"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childTnLst>
                          </p:cTn>
                        </p:par>
                        <p:par>
                          <p:cTn id="35" fill="hold">
                            <p:stCondLst>
                              <p:cond delay="12500"/>
                            </p:stCondLst>
                            <p:childTnLst>
                              <p:par>
                                <p:cTn id="36" presetID="6" presetClass="entr" presetSubtype="16"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circle(in)">
                                      <p:cBhvr>
                                        <p:cTn id="38" dur="2000"/>
                                        <p:tgtEl>
                                          <p:spTgt spid="11"/>
                                        </p:tgtEl>
                                      </p:cBhvr>
                                    </p:animEffect>
                                  </p:childTnLst>
                                </p:cTn>
                              </p:par>
                            </p:childTnLst>
                          </p:cTn>
                        </p:par>
                        <p:par>
                          <p:cTn id="39" fill="hold">
                            <p:stCondLst>
                              <p:cond delay="14500"/>
                            </p:stCondLst>
                            <p:childTnLst>
                              <p:par>
                                <p:cTn id="40" presetID="6" presetClass="entr" presetSubtype="16"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circle(in)">
                                      <p:cBhvr>
                                        <p:cTn id="42" dur="2000"/>
                                        <p:tgtEl>
                                          <p:spTgt spid="12"/>
                                        </p:tgtEl>
                                      </p:cBhvr>
                                    </p:animEffect>
                                  </p:childTnLst>
                                </p:cTn>
                              </p:par>
                            </p:childTnLst>
                          </p:cTn>
                        </p:par>
                        <p:par>
                          <p:cTn id="43" fill="hold">
                            <p:stCondLst>
                              <p:cond delay="16500"/>
                            </p:stCondLst>
                            <p:childTnLst>
                              <p:par>
                                <p:cTn id="44" presetID="6" presetClass="entr" presetSubtype="16"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circle(in)">
                                      <p:cBhvr>
                                        <p:cTn id="46" dur="2000"/>
                                        <p:tgtEl>
                                          <p:spTgt spid="13"/>
                                        </p:tgtEl>
                                      </p:cBhvr>
                                    </p:animEffect>
                                  </p:childTnLst>
                                </p:cTn>
                              </p:par>
                            </p:childTnLst>
                          </p:cTn>
                        </p:par>
                        <p:par>
                          <p:cTn id="47" fill="hold">
                            <p:stCondLst>
                              <p:cond delay="18500"/>
                            </p:stCondLst>
                            <p:childTnLst>
                              <p:par>
                                <p:cTn id="48" presetID="6" presetClass="entr" presetSubtype="16"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circle(in)">
                                      <p:cBhvr>
                                        <p:cTn id="50" dur="2000"/>
                                        <p:tgtEl>
                                          <p:spTgt spid="14"/>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circle(in)">
                                      <p:cBhvr>
                                        <p:cTn id="53" dur="2000"/>
                                        <p:tgtEl>
                                          <p:spTgt spid="15"/>
                                        </p:tgtEl>
                                      </p:cBhvr>
                                    </p:animEffect>
                                  </p:childTnLst>
                                </p:cTn>
                              </p:par>
                            </p:childTnLst>
                          </p:cTn>
                        </p:par>
                        <p:par>
                          <p:cTn id="54" fill="hold">
                            <p:stCondLst>
                              <p:cond delay="20500"/>
                            </p:stCondLst>
                            <p:childTnLst>
                              <p:par>
                                <p:cTn id="55" presetID="42"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5195" y="1197405"/>
            <a:ext cx="6566315" cy="3611770"/>
          </a:xfrm>
          <a:prstGeom prst="rect">
            <a:avLst/>
          </a:prstGeom>
        </p:spPr>
      </p:pic>
      <p:sp>
        <p:nvSpPr>
          <p:cNvPr id="3" name="Oval 2"/>
          <p:cNvSpPr/>
          <p:nvPr/>
        </p:nvSpPr>
        <p:spPr>
          <a:xfrm>
            <a:off x="4266590" y="891995"/>
            <a:ext cx="916230" cy="3054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Start</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296260" y="128470"/>
            <a:ext cx="8704185" cy="6108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b="1" dirty="0" smtClean="0">
                <a:solidFill>
                  <a:srgbClr val="FF00FF"/>
                </a:solidFill>
                <a:latin typeface="Times New Roman" panose="02020603050405020304" pitchFamily="18" charset="0"/>
                <a:cs typeface="Times New Roman" panose="02020603050405020304" pitchFamily="18" charset="0"/>
              </a:rPr>
              <a:t>Flow Chart of Fire Alarm System</a:t>
            </a:r>
            <a:endParaRPr lang="en-US" sz="2800" b="1" dirty="0">
              <a:solidFill>
                <a:srgbClr val="FF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910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2500"/>
                            </p:stCondLst>
                            <p:childTnLst>
                              <p:par>
                                <p:cTn id="14" presetID="16" presetClass="entr" presetSubtype="2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Full Schematic</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9785" y="1197405"/>
            <a:ext cx="7177135" cy="3664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84570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6"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80">
                                          <p:stCondLst>
                                            <p:cond delay="0"/>
                                          </p:stCondLst>
                                        </p:cTn>
                                        <p:tgtEl>
                                          <p:spTgt spid="4"/>
                                        </p:tgtEl>
                                      </p:cBhvr>
                                    </p:animEffect>
                                    <p:anim calcmode="lin" valueType="num">
                                      <p:cBhvr>
                                        <p:cTn id="1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gtEl>
                                      </p:cBhvr>
                                      <p:to x="100000" y="60000"/>
                                    </p:animScale>
                                    <p:animScale>
                                      <p:cBhvr>
                                        <p:cTn id="20" dur="166" decel="50000">
                                          <p:stCondLst>
                                            <p:cond delay="676"/>
                                          </p:stCondLst>
                                        </p:cTn>
                                        <p:tgtEl>
                                          <p:spTgt spid="4"/>
                                        </p:tgtEl>
                                      </p:cBhvr>
                                      <p:to x="100000" y="100000"/>
                                    </p:animScale>
                                    <p:animScale>
                                      <p:cBhvr>
                                        <p:cTn id="21" dur="26">
                                          <p:stCondLst>
                                            <p:cond delay="1312"/>
                                          </p:stCondLst>
                                        </p:cTn>
                                        <p:tgtEl>
                                          <p:spTgt spid="4"/>
                                        </p:tgtEl>
                                      </p:cBhvr>
                                      <p:to x="100000" y="80000"/>
                                    </p:animScale>
                                    <p:animScale>
                                      <p:cBhvr>
                                        <p:cTn id="22" dur="166" decel="50000">
                                          <p:stCondLst>
                                            <p:cond delay="1338"/>
                                          </p:stCondLst>
                                        </p:cTn>
                                        <p:tgtEl>
                                          <p:spTgt spid="4"/>
                                        </p:tgtEl>
                                      </p:cBhvr>
                                      <p:to x="100000" y="100000"/>
                                    </p:animScale>
                                    <p:animScale>
                                      <p:cBhvr>
                                        <p:cTn id="23" dur="26">
                                          <p:stCondLst>
                                            <p:cond delay="1642"/>
                                          </p:stCondLst>
                                        </p:cTn>
                                        <p:tgtEl>
                                          <p:spTgt spid="4"/>
                                        </p:tgtEl>
                                      </p:cBhvr>
                                      <p:to x="100000" y="90000"/>
                                    </p:animScale>
                                    <p:animScale>
                                      <p:cBhvr>
                                        <p:cTn id="24" dur="166" decel="50000">
                                          <p:stCondLst>
                                            <p:cond delay="1668"/>
                                          </p:stCondLst>
                                        </p:cTn>
                                        <p:tgtEl>
                                          <p:spTgt spid="4"/>
                                        </p:tgtEl>
                                      </p:cBhvr>
                                      <p:to x="100000" y="100000"/>
                                    </p:animScale>
                                    <p:animScale>
                                      <p:cBhvr>
                                        <p:cTn id="25" dur="26">
                                          <p:stCondLst>
                                            <p:cond delay="1808"/>
                                          </p:stCondLst>
                                        </p:cTn>
                                        <p:tgtEl>
                                          <p:spTgt spid="4"/>
                                        </p:tgtEl>
                                      </p:cBhvr>
                                      <p:to x="100000" y="95000"/>
                                    </p:animScale>
                                    <p:animScale>
                                      <p:cBhvr>
                                        <p:cTn id="2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Required </a:t>
            </a:r>
            <a:r>
              <a:rPr lang="en-US" b="1" dirty="0" smtClean="0">
                <a:latin typeface="Times New Roman" panose="02020603050405020304" pitchFamily="18" charset="0"/>
                <a:cs typeface="Times New Roman" panose="02020603050405020304" pitchFamily="18" charset="0"/>
              </a:rPr>
              <a:t>Instrument</a:t>
            </a:r>
            <a:endParaRPr lang="en-US" b="1" dirty="0"/>
          </a:p>
        </p:txBody>
      </p:sp>
      <p:sp>
        <p:nvSpPr>
          <p:cNvPr id="3" name="Content Placeholder 2"/>
          <p:cNvSpPr>
            <a:spLocks noGrp="1"/>
          </p:cNvSpPr>
          <p:nvPr>
            <p:ph idx="1"/>
          </p:nvPr>
        </p:nvSpPr>
        <p:spPr/>
        <p:txBody>
          <a:bodyPr>
            <a:normAutofit lnSpcReduction="10000"/>
          </a:bodyPr>
          <a:lstStyle/>
          <a:p>
            <a:pPr marL="0" indent="0" algn="just">
              <a:lnSpc>
                <a:spcPct val="150000"/>
              </a:lnSpc>
              <a:spcBef>
                <a:spcPts val="0"/>
              </a:spcBef>
              <a:spcAft>
                <a:spcPts val="0"/>
              </a:spcAft>
              <a:buNone/>
              <a:defRPr/>
            </a:pPr>
            <a:r>
              <a:rPr lang="en-US" sz="3200" b="1" dirty="0">
                <a:solidFill>
                  <a:schemeClr val="accent5">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Basic Requirements:</a:t>
            </a:r>
            <a:endParaRPr lang="en-US" sz="3200" dirty="0">
              <a:solidFill>
                <a:schemeClr val="accent5">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0"/>
              </a:spcBef>
              <a:buFont typeface="+mj-lt"/>
              <a:buAutoNum type="alphaUcPeriod"/>
              <a:defRPr/>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Arduino NANO </a:t>
            </a:r>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Bef>
                <a:spcPts val="0"/>
              </a:spcBef>
              <a:buFont typeface="+mj-lt"/>
              <a:buAutoNum type="alphaUcPeriod"/>
              <a:defRPr/>
            </a:pPr>
            <a:r>
              <a:rPr lang="en-US" sz="1800" dirty="0" smtClean="0">
                <a:latin typeface="Times New Roman" panose="02020603050405020304" pitchFamily="18" charset="0"/>
                <a:cs typeface="Times New Roman" panose="02020603050405020304" pitchFamily="18" charset="0"/>
              </a:rPr>
              <a:t>GSM </a:t>
            </a:r>
            <a:r>
              <a:rPr lang="en-US" sz="1800" dirty="0">
                <a:latin typeface="Times New Roman" panose="02020603050405020304" pitchFamily="18" charset="0"/>
                <a:cs typeface="Times New Roman" panose="02020603050405020304" pitchFamily="18" charset="0"/>
              </a:rPr>
              <a:t>Module (SIM 900A</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Bef>
                <a:spcPts val="0"/>
              </a:spcBef>
              <a:buFont typeface="+mj-lt"/>
              <a:buAutoNum type="alphaUcPeriod"/>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16*2 LCD </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Display</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0"/>
              </a:spcBef>
              <a:buFont typeface="+mj-lt"/>
              <a:buAutoNum type="alphaUcPeriod"/>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MQ 2 </a:t>
            </a:r>
          </a:p>
          <a:p>
            <a:pPr>
              <a:lnSpc>
                <a:spcPct val="150000"/>
              </a:lnSpc>
              <a:spcBef>
                <a:spcPts val="0"/>
              </a:spcBef>
              <a:buFont typeface="+mj-lt"/>
              <a:buAutoNum type="alphaUcPeriod"/>
              <a:defRPr/>
            </a:pPr>
            <a:r>
              <a:rPr lang="en-US" sz="1800" dirty="0" smtClean="0">
                <a:latin typeface="Times New Roman" panose="02020603050405020304" pitchFamily="18" charset="0"/>
                <a:ea typeface="Calibri" panose="020F0502020204030204" pitchFamily="34" charset="0"/>
                <a:cs typeface="Times New Roman" panose="02020603050405020304" pitchFamily="18" charset="0"/>
              </a:rPr>
              <a:t>Buzzer</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0"/>
              </a:spcBef>
              <a:buFont typeface="+mj-lt"/>
              <a:buAutoNum type="alphaUcPeriod"/>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Pump </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Motor</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0"/>
              </a:spcBef>
              <a:buFont typeface="+mj-lt"/>
              <a:buAutoNum type="alphaUcPeriod"/>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Power </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Supply Unit</a:t>
            </a:r>
          </a:p>
          <a:p>
            <a:pPr marL="0" indent="0">
              <a:lnSpc>
                <a:spcPct val="150000"/>
              </a:lnSpc>
              <a:spcBef>
                <a:spcPts val="0"/>
              </a:spcBef>
              <a:buNone/>
              <a:defRPr/>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532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2500"/>
                            </p:stCondLst>
                            <p:childTnLst>
                              <p:par>
                                <p:cTn id="13" presetID="14"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3000"/>
                            </p:stCondLst>
                            <p:childTnLst>
                              <p:par>
                                <p:cTn id="17" presetID="14"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par>
                          <p:cTn id="20" fill="hold">
                            <p:stCondLst>
                              <p:cond delay="3500"/>
                            </p:stCondLst>
                            <p:childTnLst>
                              <p:par>
                                <p:cTn id="21" presetID="14" presetClass="entr" presetSubtype="1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par>
                          <p:cTn id="24" fill="hold">
                            <p:stCondLst>
                              <p:cond delay="4000"/>
                            </p:stCondLst>
                            <p:childTnLst>
                              <p:par>
                                <p:cTn id="25" presetID="14" presetClass="entr" presetSubtype="1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par>
                          <p:cTn id="28" fill="hold">
                            <p:stCondLst>
                              <p:cond delay="4500"/>
                            </p:stCondLst>
                            <p:childTnLst>
                              <p:par>
                                <p:cTn id="29" presetID="14" presetClass="entr" presetSubtype="1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500"/>
                                        <p:tgtEl>
                                          <p:spTgt spid="3">
                                            <p:txEl>
                                              <p:pRg st="5" end="5"/>
                                            </p:txEl>
                                          </p:spTgt>
                                        </p:tgtEl>
                                      </p:cBhvr>
                                    </p:animEffect>
                                  </p:childTnLst>
                                </p:cTn>
                              </p:par>
                            </p:childTnLst>
                          </p:cTn>
                        </p:par>
                        <p:par>
                          <p:cTn id="32" fill="hold">
                            <p:stCondLst>
                              <p:cond delay="5000"/>
                            </p:stCondLst>
                            <p:childTnLst>
                              <p:par>
                                <p:cTn id="33" presetID="14" presetClass="entr" presetSubtype="1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childTnLst>
                          </p:cTn>
                        </p:par>
                        <p:par>
                          <p:cTn id="36" fill="hold">
                            <p:stCondLst>
                              <p:cond delay="5500"/>
                            </p:stCondLst>
                            <p:childTnLst>
                              <p:par>
                                <p:cTn id="37" presetID="14" presetClass="entr" presetSubtype="10"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952</Words>
  <Application>Microsoft Office PowerPoint</Application>
  <PresentationFormat>On-screen Show (16:9)</PresentationFormat>
  <Paragraphs>97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Microsoft YaHei</vt:lpstr>
      <vt:lpstr>Arial</vt:lpstr>
      <vt:lpstr>Calibri</vt:lpstr>
      <vt:lpstr>Times New Roman</vt:lpstr>
      <vt:lpstr>Wingdings</vt:lpstr>
      <vt:lpstr>Office Theme</vt:lpstr>
      <vt:lpstr>Welcome To Our Session</vt:lpstr>
      <vt:lpstr>Implementation Of GSM Based Fire Alarm and Protection System</vt:lpstr>
      <vt:lpstr>Content</vt:lpstr>
      <vt:lpstr>Introduction</vt:lpstr>
      <vt:lpstr>Objective</vt:lpstr>
      <vt:lpstr>Block Diagram </vt:lpstr>
      <vt:lpstr>PowerPoint Presentation</vt:lpstr>
      <vt:lpstr>Full Schematic</vt:lpstr>
      <vt:lpstr>Required Instrument</vt:lpstr>
      <vt:lpstr>Hardware Layout and Design</vt:lpstr>
      <vt:lpstr>Arduino Nano</vt:lpstr>
      <vt:lpstr>GSM Module SIM 900A</vt:lpstr>
      <vt:lpstr>GSM Module SIM 900A</vt:lpstr>
      <vt:lpstr>GSM Module Interfacing With Arduino</vt:lpstr>
      <vt:lpstr>MQ 5 Smoke &amp; Gas Sensor</vt:lpstr>
      <vt:lpstr>Interfacing MQ 5 Sensor With Arduino</vt:lpstr>
      <vt:lpstr>16*2 LCD Display</vt:lpstr>
      <vt:lpstr>LCD Display PIN Description</vt:lpstr>
      <vt:lpstr>Working Principal</vt:lpstr>
      <vt:lpstr>Applications</vt:lpstr>
      <vt:lpstr>Benefits</vt:lpstr>
      <vt:lpstr>Benefits</vt:lpstr>
      <vt:lpstr>Limitations</vt:lpstr>
      <vt:lpstr>Future Work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2017-07-23T18:25:48Z</dcterms:created>
  <dcterms:modified xsi:type="dcterms:W3CDTF">2019-05-16T11:09:49Z</dcterms:modified>
</cp:coreProperties>
</file>