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Montserrat SemiBold"/>
      <p:regular r:id="rId43"/>
      <p:bold r:id="rId44"/>
      <p:italic r:id="rId45"/>
      <p:boldItalic r:id="rId46"/>
    </p:embeddedFont>
    <p:embeddedFont>
      <p:font typeface="Montserrat"/>
      <p:regular r:id="rId47"/>
      <p:bold r:id="rId48"/>
      <p:italic r:id="rId49"/>
      <p:boldItalic r:id="rId50"/>
    </p:embeddedFont>
    <p:embeddedFont>
      <p:font typeface="La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MontserratSemiBold-bold.fntdata"/><Relationship Id="rId43" Type="http://schemas.openxmlformats.org/officeDocument/2006/relationships/font" Target="fonts/MontserratSemiBold-regular.fntdata"/><Relationship Id="rId46" Type="http://schemas.openxmlformats.org/officeDocument/2006/relationships/font" Target="fonts/MontserratSemiBold-boldItalic.fntdata"/><Relationship Id="rId45" Type="http://schemas.openxmlformats.org/officeDocument/2006/relationships/font" Target="fonts/Montserrat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regular.fntdata"/><Relationship Id="rId50" Type="http://schemas.openxmlformats.org/officeDocument/2006/relationships/font" Target="fonts/Montserrat-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534558d17_8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534558d17_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534558d17_8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534558d17_8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534558d17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534558d17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534558d17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6534558d17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534558d17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6534558d17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534558d17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534558d17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534558d17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534558d17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534558d17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534558d17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534558d1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6534558d1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534558d1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534558d1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534b72cd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534b72cd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534558d17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534558d17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534558d17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534558d17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534558d17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534558d17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534558d17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534558d17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534558d17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534558d17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534b72cd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6534b72cd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534b72cd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6534b72cd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534b72cd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534b72cd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534558d1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6534558d1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534558d17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534558d17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534558d17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534558d17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6534558d17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6534558d17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6534558d17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6534558d17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534558d17_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534558d17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6534558d17_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6534558d17_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6534558d17_7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6534558d17_7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6534558d17_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6534558d17_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6534558d17_7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6534558d17_7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6534558d17_7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6534558d17_7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534558d17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534558d17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534558d17_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534558d17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534558d17_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534558d17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534558d17_8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534558d17_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534558d17_8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534558d17_8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534558d17_8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534558d17_8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 Coloring</a:t>
            </a:r>
            <a:endParaRPr/>
          </a:p>
        </p:txBody>
      </p:sp>
      <p:sp>
        <p:nvSpPr>
          <p:cNvPr id="135" name="Google Shape;135;p13"/>
          <p:cNvSpPr txBox="1"/>
          <p:nvPr>
            <p:ph idx="1" type="subTitle"/>
          </p:nvPr>
        </p:nvSpPr>
        <p:spPr>
          <a:xfrm>
            <a:off x="5083950" y="2571750"/>
            <a:ext cx="3470700" cy="185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by:</a:t>
            </a:r>
            <a:endParaRPr/>
          </a:p>
          <a:p>
            <a:pPr indent="0" lvl="0" marL="0" rtl="0" algn="l">
              <a:spcBef>
                <a:spcPts val="0"/>
              </a:spcBef>
              <a:spcAft>
                <a:spcPts val="0"/>
              </a:spcAft>
              <a:buNone/>
            </a:pPr>
            <a:r>
              <a:rPr lang="en"/>
              <a:t>1805018 - MD Rownak Sahanawaz</a:t>
            </a:r>
            <a:endParaRPr/>
          </a:p>
          <a:p>
            <a:pPr indent="0" lvl="0" marL="0" rtl="0" algn="l">
              <a:spcBef>
                <a:spcPts val="0"/>
              </a:spcBef>
              <a:spcAft>
                <a:spcPts val="0"/>
              </a:spcAft>
              <a:buNone/>
            </a:pPr>
            <a:r>
              <a:rPr lang="en"/>
              <a:t>1805043 - Arup Debnath</a:t>
            </a:r>
            <a:endParaRPr/>
          </a:p>
          <a:p>
            <a:pPr indent="0" lvl="0" marL="0" rtl="0" algn="l">
              <a:spcBef>
                <a:spcPts val="0"/>
              </a:spcBef>
              <a:spcAft>
                <a:spcPts val="0"/>
              </a:spcAft>
              <a:buNone/>
            </a:pPr>
            <a:r>
              <a:rPr lang="en"/>
              <a:t>1805044 - Md Misbahul Hasan Jinan</a:t>
            </a:r>
            <a:endParaRPr/>
          </a:p>
          <a:p>
            <a:pPr indent="0" lvl="0" marL="0" rtl="0" algn="l">
              <a:spcBef>
                <a:spcPts val="0"/>
              </a:spcBef>
              <a:spcAft>
                <a:spcPts val="0"/>
              </a:spcAft>
              <a:buNone/>
            </a:pPr>
            <a:r>
              <a:rPr lang="en"/>
              <a:t>1805059 - Md Mehedi AL Masud</a:t>
            </a:r>
            <a:endParaRPr/>
          </a:p>
          <a:p>
            <a:pPr indent="0" lvl="0" marL="0" rtl="0" algn="l">
              <a:spcBef>
                <a:spcPts val="0"/>
              </a:spcBef>
              <a:spcAft>
                <a:spcPts val="0"/>
              </a:spcAft>
              <a:buNone/>
            </a:pPr>
            <a:r>
              <a:rPr lang="en"/>
              <a:t>1805065 - Md Sayeed Hasan Ovi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nvSpPr>
        <p:spPr>
          <a:xfrm>
            <a:off x="943475" y="390475"/>
            <a:ext cx="7641000" cy="3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Montserrat SemiBold"/>
                <a:ea typeface="Montserrat SemiBold"/>
                <a:cs typeface="Montserrat SemiBold"/>
                <a:sym typeface="Montserrat SemiBold"/>
              </a:rPr>
              <a:t>3SAT to 3-coloring</a:t>
            </a:r>
            <a:endParaRPr sz="1700">
              <a:solidFill>
                <a:schemeClr val="lt1"/>
              </a:solidFill>
              <a:latin typeface="Montserrat SemiBold"/>
              <a:ea typeface="Montserrat SemiBold"/>
              <a:cs typeface="Montserrat SemiBold"/>
              <a:sym typeface="Montserrat SemiBold"/>
            </a:endParaRPr>
          </a:p>
        </p:txBody>
      </p:sp>
      <p:pic>
        <p:nvPicPr>
          <p:cNvPr id="190" name="Google Shape;190;p22"/>
          <p:cNvPicPr preferRelativeResize="0"/>
          <p:nvPr/>
        </p:nvPicPr>
        <p:blipFill>
          <a:blip r:embed="rId3">
            <a:alphaModFix/>
          </a:blip>
          <a:stretch>
            <a:fillRect/>
          </a:stretch>
        </p:blipFill>
        <p:spPr>
          <a:xfrm>
            <a:off x="742475" y="1698550"/>
            <a:ext cx="2852626" cy="2576801"/>
          </a:xfrm>
          <a:prstGeom prst="rect">
            <a:avLst/>
          </a:prstGeom>
          <a:noFill/>
          <a:ln>
            <a:noFill/>
          </a:ln>
        </p:spPr>
      </p:pic>
      <p:pic>
        <p:nvPicPr>
          <p:cNvPr id="191" name="Google Shape;191;p22"/>
          <p:cNvPicPr preferRelativeResize="0"/>
          <p:nvPr/>
        </p:nvPicPr>
        <p:blipFill>
          <a:blip r:embed="rId4">
            <a:alphaModFix/>
          </a:blip>
          <a:stretch>
            <a:fillRect/>
          </a:stretch>
        </p:blipFill>
        <p:spPr>
          <a:xfrm>
            <a:off x="4730575" y="1698551"/>
            <a:ext cx="3145997" cy="257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nvSpPr>
        <p:spPr>
          <a:xfrm>
            <a:off x="943475" y="390475"/>
            <a:ext cx="7641000" cy="3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Montserrat SemiBold"/>
                <a:ea typeface="Montserrat SemiBold"/>
                <a:cs typeface="Montserrat SemiBold"/>
                <a:sym typeface="Montserrat SemiBold"/>
              </a:rPr>
              <a:t>3SAT to 3-coloring</a:t>
            </a:r>
            <a:endParaRPr sz="1700">
              <a:solidFill>
                <a:schemeClr val="lt1"/>
              </a:solidFill>
              <a:latin typeface="Montserrat SemiBold"/>
              <a:ea typeface="Montserrat SemiBold"/>
              <a:cs typeface="Montserrat SemiBold"/>
              <a:sym typeface="Montserrat SemiBold"/>
            </a:endParaRPr>
          </a:p>
        </p:txBody>
      </p:sp>
      <p:sp>
        <p:nvSpPr>
          <p:cNvPr id="197" name="Google Shape;197;p23"/>
          <p:cNvSpPr txBox="1"/>
          <p:nvPr/>
        </p:nvSpPr>
        <p:spPr>
          <a:xfrm>
            <a:off x="798525" y="1510350"/>
            <a:ext cx="7785900" cy="3052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The entire previous Graph will be 3 colorable</a:t>
            </a:r>
            <a:endParaRPr>
              <a:solidFill>
                <a:schemeClr val="lt1"/>
              </a:solidFill>
              <a:latin typeface="Montserrat SemiBold"/>
              <a:ea typeface="Montserrat SemiBold"/>
              <a:cs typeface="Montserrat SemiBold"/>
              <a:sym typeface="Montserrat SemiBold"/>
            </a:endParaRPr>
          </a:p>
          <a:p>
            <a:pPr indent="-317500" lvl="1" marL="9144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If and only if the 3SAT formula returns True</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rPr lang="en">
                <a:solidFill>
                  <a:schemeClr val="lt1"/>
                </a:solidFill>
                <a:latin typeface="Montserrat SemiBold"/>
                <a:ea typeface="Montserrat SemiBold"/>
                <a:cs typeface="Montserrat SemiBold"/>
                <a:sym typeface="Montserrat SemiBold"/>
              </a:rPr>
              <a:t>Hence we have reduced 3SAT to graph coloring</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rPr lang="en">
                <a:solidFill>
                  <a:schemeClr val="lt1"/>
                </a:solidFill>
                <a:latin typeface="Montserrat SemiBold"/>
                <a:ea typeface="Montserrat SemiBold"/>
                <a:cs typeface="Montserrat SemiBold"/>
                <a:sym typeface="Montserrat SemiBold"/>
              </a:rPr>
              <a:t>So Graph colouring is in NP, and NP-hard, hence NP-complete.</a:t>
            </a:r>
            <a:endParaRPr>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22"/>
              <a:t>Reduction from Maximum Independent Set (MIS) to Graph Coloring </a:t>
            </a:r>
            <a:endParaRPr b="1" sz="2622"/>
          </a:p>
        </p:txBody>
      </p:sp>
      <p:sp>
        <p:nvSpPr>
          <p:cNvPr id="203" name="Google Shape;203;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u="sng"/>
              <a:t>Maximum Independent set Problem : </a:t>
            </a:r>
            <a:endParaRPr sz="1600" u="sng"/>
          </a:p>
          <a:p>
            <a:pPr indent="0" lvl="0" marL="0" rtl="0" algn="l">
              <a:spcBef>
                <a:spcPts val="1200"/>
              </a:spcBef>
              <a:spcAft>
                <a:spcPts val="0"/>
              </a:spcAft>
              <a:buNone/>
            </a:pPr>
            <a:r>
              <a:rPr lang="en" sz="1600"/>
              <a:t>Given an undirected graph G=(V,E)</a:t>
            </a:r>
            <a:endParaRPr sz="1600"/>
          </a:p>
          <a:p>
            <a:pPr indent="0" lvl="0" marL="0" rtl="0" algn="l">
              <a:spcBef>
                <a:spcPts val="1200"/>
              </a:spcBef>
              <a:spcAft>
                <a:spcPts val="0"/>
              </a:spcAft>
              <a:buNone/>
            </a:pPr>
            <a:r>
              <a:rPr lang="en" sz="1600"/>
              <a:t>Find the largest subset of vertices V′ such that no two vertices in V′ are adjacent.</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22"/>
              <a:t>Reduction from Maximum Independent Set (MIS) to Graph Coloring </a:t>
            </a:r>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u="sng"/>
              <a:t>Create the complement graph G′(V,E') as follows:</a:t>
            </a:r>
            <a:endParaRPr sz="1600" u="sng"/>
          </a:p>
          <a:p>
            <a:pPr indent="0" lvl="0" marL="0" rtl="0" algn="l">
              <a:spcBef>
                <a:spcPts val="1200"/>
              </a:spcBef>
              <a:spcAft>
                <a:spcPts val="0"/>
              </a:spcAft>
              <a:buNone/>
            </a:pPr>
            <a:r>
              <a:rPr lang="en" sz="1600"/>
              <a:t> G′ has the same vertices as G but includes an edge between any two vertices in G′ that are not adjacent in G, and vice versa.</a:t>
            </a:r>
            <a:endParaRPr sz="1600"/>
          </a:p>
          <a:p>
            <a:pPr indent="0" lvl="0" marL="0" rtl="0" algn="l">
              <a:spcBef>
                <a:spcPts val="1200"/>
              </a:spcBef>
              <a:spcAft>
                <a:spcPts val="0"/>
              </a:spcAft>
              <a:buNone/>
            </a:pPr>
            <a:r>
              <a:rPr lang="en" sz="1600"/>
              <a:t>So,</a:t>
            </a:r>
            <a:endParaRPr sz="1600"/>
          </a:p>
          <a:p>
            <a:pPr indent="0" lvl="0" marL="0" rtl="0" algn="l">
              <a:spcBef>
                <a:spcPts val="1200"/>
              </a:spcBef>
              <a:spcAft>
                <a:spcPts val="0"/>
              </a:spcAft>
              <a:buNone/>
            </a:pPr>
            <a:r>
              <a:rPr i="1" lang="en" sz="1600"/>
              <a:t>Any independent set in graph G becomes a clique (a complete subgraph) in graph G′.</a:t>
            </a:r>
            <a:endParaRPr i="1" sz="1600"/>
          </a:p>
          <a:p>
            <a:pPr indent="0" lvl="0" marL="0" rtl="0" algn="l">
              <a:spcBef>
                <a:spcPts val="1200"/>
              </a:spcBef>
              <a:spcAft>
                <a:spcPts val="12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22"/>
              <a:t>Reduction from Maximum Independent Set (MIS) to Graph Coloring </a:t>
            </a:r>
            <a:endParaRPr b="1" sz="2622"/>
          </a:p>
          <a:p>
            <a:pPr indent="0" lvl="0" marL="0" rtl="0" algn="l">
              <a:spcBef>
                <a:spcPts val="0"/>
              </a:spcBef>
              <a:spcAft>
                <a:spcPts val="0"/>
              </a:spcAft>
              <a:buNone/>
            </a:pPr>
            <a:r>
              <a:t/>
            </a:r>
            <a:endParaRPr/>
          </a:p>
        </p:txBody>
      </p:sp>
      <p:sp>
        <p:nvSpPr>
          <p:cNvPr id="215" name="Google Shape;215;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Now ,</a:t>
            </a:r>
            <a:r>
              <a:rPr lang="en" sz="1600"/>
              <a:t>Finding the maximum independent set in G corresponds to finding the largest clique in G′.</a:t>
            </a:r>
            <a:endParaRPr sz="1600"/>
          </a:p>
          <a:p>
            <a:pPr indent="0" lvl="0" marL="0" rtl="0" algn="l">
              <a:spcBef>
                <a:spcPts val="1200"/>
              </a:spcBef>
              <a:spcAft>
                <a:spcPts val="0"/>
              </a:spcAft>
              <a:buNone/>
            </a:pPr>
            <a:r>
              <a:rPr lang="en" sz="1600"/>
              <a:t>Coloring the vertices of G′ equates to assigning colors to the vertices such that no two adjacent vertices (clique in G′) share the same color.</a:t>
            </a:r>
            <a:endParaRPr sz="1600"/>
          </a:p>
          <a:p>
            <a:pPr indent="0" lvl="0" marL="0" rtl="0" algn="l">
              <a:spcBef>
                <a:spcPts val="1200"/>
              </a:spcBef>
              <a:spcAft>
                <a:spcPts val="0"/>
              </a:spcAft>
              <a:buNone/>
            </a:pPr>
            <a:r>
              <a:t/>
            </a:r>
            <a:endParaRPr sz="1500"/>
          </a:p>
          <a:p>
            <a:pPr indent="0" lvl="0" marL="0" rtl="0" algn="l">
              <a:lnSpc>
                <a:spcPct val="100000"/>
              </a:lnSpc>
              <a:spcBef>
                <a:spcPts val="1200"/>
              </a:spcBef>
              <a:spcAft>
                <a:spcPts val="0"/>
              </a:spcAft>
              <a:buClr>
                <a:srgbClr val="000000"/>
              </a:buClr>
              <a:buFont typeface="Arial"/>
              <a:buNone/>
            </a:pPr>
            <a:r>
              <a:rPr lang="en" sz="2400">
                <a:solidFill>
                  <a:srgbClr val="FF0000"/>
                </a:solidFill>
                <a:latin typeface="Arial"/>
                <a:ea typeface="Arial"/>
                <a:cs typeface="Arial"/>
                <a:sym typeface="Arial"/>
              </a:rPr>
              <a:t>                         MIS ≤</a:t>
            </a:r>
            <a:r>
              <a:rPr baseline="-25000" lang="en" sz="2400">
                <a:solidFill>
                  <a:srgbClr val="FF0000"/>
                </a:solidFill>
                <a:latin typeface="Arial"/>
                <a:ea typeface="Arial"/>
                <a:cs typeface="Arial"/>
                <a:sym typeface="Arial"/>
              </a:rPr>
              <a:t>P </a:t>
            </a:r>
            <a:r>
              <a:rPr lang="en" sz="2400">
                <a:solidFill>
                  <a:srgbClr val="FF0000"/>
                </a:solidFill>
                <a:latin typeface="Arial"/>
                <a:ea typeface="Arial"/>
                <a:cs typeface="Arial"/>
                <a:sym typeface="Arial"/>
              </a:rPr>
              <a:t> Graph Coloring</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Reduction from Graph Coloring to Maximum Independent Set (MIS)</a:t>
            </a:r>
            <a:endParaRPr b="1"/>
          </a:p>
        </p:txBody>
      </p:sp>
      <p:sp>
        <p:nvSpPr>
          <p:cNvPr id="221" name="Google Shape;221;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Given an instance of the Graph Coloring problem with graph G=(V,E)</a:t>
            </a:r>
            <a:endParaRPr sz="1800"/>
          </a:p>
          <a:p>
            <a:pPr indent="0" lvl="0" marL="0" rtl="0" algn="l">
              <a:spcBef>
                <a:spcPts val="1200"/>
              </a:spcBef>
              <a:spcAft>
                <a:spcPts val="0"/>
              </a:spcAft>
              <a:buNone/>
            </a:pPr>
            <a:r>
              <a:rPr lang="en" sz="1800"/>
              <a:t>    	Create a new graph G′ as follows:</a:t>
            </a:r>
            <a:endParaRPr sz="1800"/>
          </a:p>
          <a:p>
            <a:pPr indent="0" lvl="0" marL="0" rtl="0" algn="l">
              <a:spcBef>
                <a:spcPts val="1200"/>
              </a:spcBef>
              <a:spcAft>
                <a:spcPts val="1200"/>
              </a:spcAft>
              <a:buNone/>
            </a:pPr>
            <a:r>
              <a:rPr lang="en" sz="1800"/>
              <a:t>        	Each vertex v∈V in graph G corresponds to a clique (fully connected subgraph) in G′.</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Reduction from Graph Coloring to Maximum Independent Set (MIS)</a:t>
            </a:r>
            <a:endParaRPr b="1"/>
          </a:p>
        </p:txBody>
      </p:sp>
      <p:sp>
        <p:nvSpPr>
          <p:cNvPr id="227" name="Google Shape;22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In graph G, finding a proper vertex coloring translates to assigning colors to vertices such that adjacent vertices have different colors.</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 sz="1800"/>
              <a:t>    	This corresponds to finding an independent set in graph G′, where the goal is to find the largest subset of non-adjacent vertices.</a:t>
            </a:r>
            <a:endParaRPr sz="1800"/>
          </a:p>
          <a:p>
            <a:pPr indent="0" lvl="0" marL="0" rtl="0" algn="l">
              <a:lnSpc>
                <a:spcPct val="100000"/>
              </a:lnSpc>
              <a:spcBef>
                <a:spcPts val="1200"/>
              </a:spcBef>
              <a:spcAft>
                <a:spcPts val="0"/>
              </a:spcAft>
              <a:buClr>
                <a:srgbClr val="000000"/>
              </a:buClr>
              <a:buFont typeface="Arial"/>
              <a:buNone/>
            </a:pPr>
            <a:r>
              <a:rPr lang="en" sz="2400">
                <a:solidFill>
                  <a:srgbClr val="FF0000"/>
                </a:solidFill>
                <a:latin typeface="Arial"/>
                <a:ea typeface="Arial"/>
                <a:cs typeface="Arial"/>
                <a:sym typeface="Arial"/>
              </a:rPr>
              <a:t>               Graph Coloring ≤</a:t>
            </a:r>
            <a:r>
              <a:rPr baseline="-25000" lang="en" sz="2400">
                <a:solidFill>
                  <a:srgbClr val="FF0000"/>
                </a:solidFill>
                <a:latin typeface="Arial"/>
                <a:ea typeface="Arial"/>
                <a:cs typeface="Arial"/>
                <a:sym typeface="Arial"/>
              </a:rPr>
              <a:t>P </a:t>
            </a:r>
            <a:r>
              <a:rPr lang="en" sz="2400">
                <a:solidFill>
                  <a:srgbClr val="FF0000"/>
                </a:solidFill>
                <a:latin typeface="Arial"/>
                <a:ea typeface="Arial"/>
                <a:cs typeface="Arial"/>
                <a:sym typeface="Arial"/>
              </a:rPr>
              <a:t> MIS</a:t>
            </a:r>
            <a:endParaRPr/>
          </a:p>
          <a:p>
            <a:pPr indent="0" lvl="0" marL="0" rtl="0" algn="l">
              <a:spcBef>
                <a:spcPts val="0"/>
              </a:spcBef>
              <a:spcAft>
                <a:spcPts val="1200"/>
              </a:spcAft>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idx="1" type="body"/>
          </p:nvPr>
        </p:nvSpPr>
        <p:spPr>
          <a:xfrm>
            <a:off x="927100" y="1580775"/>
            <a:ext cx="8097900" cy="2911200"/>
          </a:xfrm>
          <a:prstGeom prst="rect">
            <a:avLst/>
          </a:prstGeom>
        </p:spPr>
        <p:txBody>
          <a:bodyPr anchorCtr="0" anchor="t" bIns="91425" lIns="91425" spcFirstLastPara="1" rIns="91425" wrap="square" tIns="91425">
            <a:normAutofit lnSpcReduction="20000"/>
          </a:bodyPr>
          <a:lstStyle/>
          <a:p>
            <a:pPr indent="-381000" lvl="0" marL="457200" rtl="0" algn="l">
              <a:lnSpc>
                <a:spcPct val="100000"/>
              </a:lnSpc>
              <a:spcBef>
                <a:spcPts val="0"/>
              </a:spcBef>
              <a:spcAft>
                <a:spcPts val="0"/>
              </a:spcAft>
              <a:buSzPts val="2400"/>
              <a:buFont typeface="Montserrat"/>
              <a:buChar char="●"/>
            </a:pPr>
            <a:r>
              <a:rPr b="1" lang="en" sz="2400">
                <a:latin typeface="Montserrat"/>
                <a:ea typeface="Montserrat"/>
                <a:cs typeface="Montserrat"/>
                <a:sym typeface="Montserrat"/>
              </a:rPr>
              <a:t>Exact exponential algorithms for graph coloring</a:t>
            </a:r>
            <a:endParaRPr b="1" sz="2400">
              <a:latin typeface="Montserrat"/>
              <a:ea typeface="Montserrat"/>
              <a:cs typeface="Montserrat"/>
              <a:sym typeface="Montserrat"/>
            </a:endParaRPr>
          </a:p>
          <a:p>
            <a:pPr indent="-381000" lvl="0" marL="457200" rtl="0" algn="l">
              <a:lnSpc>
                <a:spcPct val="100000"/>
              </a:lnSpc>
              <a:spcBef>
                <a:spcPts val="0"/>
              </a:spcBef>
              <a:spcAft>
                <a:spcPts val="0"/>
              </a:spcAft>
              <a:buSzPts val="2400"/>
              <a:buFont typeface="Montserrat"/>
              <a:buChar char="●"/>
            </a:pPr>
            <a:r>
              <a:rPr b="1" lang="en" sz="2400">
                <a:latin typeface="Montserrat"/>
                <a:ea typeface="Montserrat"/>
                <a:cs typeface="Montserrat"/>
                <a:sym typeface="Montserrat"/>
              </a:rPr>
              <a:t>Approximation algorithms for graph coloring</a:t>
            </a:r>
            <a:endParaRPr b="1" sz="2400">
              <a:latin typeface="Montserrat"/>
              <a:ea typeface="Montserrat"/>
              <a:cs typeface="Montserrat"/>
              <a:sym typeface="Montserrat"/>
            </a:endParaRPr>
          </a:p>
          <a:p>
            <a:pPr indent="0" lvl="0" marL="0" rtl="0" algn="l">
              <a:spcBef>
                <a:spcPts val="0"/>
              </a:spcBef>
              <a:spcAft>
                <a:spcPts val="0"/>
              </a:spcAft>
              <a:buNone/>
            </a:pPr>
            <a:r>
              <a:t/>
            </a:r>
            <a:endParaRPr b="1" sz="2400">
              <a:latin typeface="Montserrat"/>
              <a:ea typeface="Montserrat"/>
              <a:cs typeface="Montserrat"/>
              <a:sym typeface="Montserrat"/>
            </a:endParaRPr>
          </a:p>
          <a:p>
            <a:pPr indent="0" lvl="0" marL="0" rtl="0" algn="l">
              <a:spcBef>
                <a:spcPts val="1200"/>
              </a:spcBef>
              <a:spcAft>
                <a:spcPts val="0"/>
              </a:spcAft>
              <a:buNone/>
            </a:pPr>
            <a:r>
              <a:t/>
            </a:r>
            <a:endParaRPr b="1" sz="2400">
              <a:latin typeface="Montserrat"/>
              <a:ea typeface="Montserrat"/>
              <a:cs typeface="Montserrat"/>
              <a:sym typeface="Montserrat"/>
            </a:endParaRPr>
          </a:p>
          <a:p>
            <a:pPr indent="0" lvl="0" marL="0" rtl="0" algn="l">
              <a:spcBef>
                <a:spcPts val="1200"/>
              </a:spcBef>
              <a:spcAft>
                <a:spcPts val="0"/>
              </a:spcAft>
              <a:buNone/>
            </a:pPr>
            <a:r>
              <a:rPr b="1" lang="en" sz="2400">
                <a:latin typeface="Montserrat"/>
                <a:ea typeface="Montserrat"/>
                <a:cs typeface="Montserrat"/>
                <a:sym typeface="Montserrat"/>
              </a:rPr>
              <a:t>Arup Debnath </a:t>
            </a:r>
            <a:endParaRPr b="1" sz="2400">
              <a:latin typeface="Montserrat"/>
              <a:ea typeface="Montserrat"/>
              <a:cs typeface="Montserrat"/>
              <a:sym typeface="Montserrat"/>
            </a:endParaRPr>
          </a:p>
          <a:p>
            <a:pPr indent="0" lvl="0" marL="0" rtl="0" algn="l">
              <a:spcBef>
                <a:spcPts val="1200"/>
              </a:spcBef>
              <a:spcAft>
                <a:spcPts val="1200"/>
              </a:spcAft>
              <a:buNone/>
            </a:pPr>
            <a:r>
              <a:rPr b="1" lang="en" sz="2400">
                <a:latin typeface="Montserrat"/>
                <a:ea typeface="Montserrat"/>
                <a:cs typeface="Montserrat"/>
                <a:sym typeface="Montserrat"/>
              </a:rPr>
              <a:t>1805043</a:t>
            </a:r>
            <a:endParaRPr b="1" sz="24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1297500" y="393750"/>
            <a:ext cx="72246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Exact exponential algorithms for </a:t>
            </a:r>
            <a:r>
              <a:rPr b="1" lang="en"/>
              <a:t>graph</a:t>
            </a:r>
            <a:r>
              <a:rPr b="1" lang="en"/>
              <a:t> coloring</a:t>
            </a:r>
            <a:endParaRPr b="1"/>
          </a:p>
        </p:txBody>
      </p:sp>
      <p:sp>
        <p:nvSpPr>
          <p:cNvPr id="238" name="Google Shape;238;p30"/>
          <p:cNvSpPr txBox="1"/>
          <p:nvPr/>
        </p:nvSpPr>
        <p:spPr>
          <a:xfrm>
            <a:off x="1224975" y="1505250"/>
            <a:ext cx="7297200" cy="3004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Lato"/>
              <a:buAutoNum type="arabicPeriod"/>
            </a:pPr>
            <a:r>
              <a:rPr b="1" i="1" lang="en" sz="1800">
                <a:solidFill>
                  <a:schemeClr val="lt1"/>
                </a:solidFill>
                <a:latin typeface="Lato"/>
                <a:ea typeface="Lato"/>
                <a:cs typeface="Lato"/>
                <a:sym typeface="Lato"/>
              </a:rPr>
              <a:t>Bron</a:t>
            </a:r>
            <a:r>
              <a:rPr b="1" i="1" lang="en" sz="1800">
                <a:solidFill>
                  <a:schemeClr val="lt1"/>
                </a:solidFill>
                <a:latin typeface="Lato"/>
                <a:ea typeface="Lato"/>
                <a:cs typeface="Lato"/>
                <a:sym typeface="Lato"/>
              </a:rPr>
              <a:t>–Kerbosch algorithm</a:t>
            </a:r>
            <a:r>
              <a:rPr b="1" i="1" lang="en" sz="1800">
                <a:solidFill>
                  <a:schemeClr val="lt1"/>
                </a:solidFill>
                <a:latin typeface="Lato"/>
                <a:ea typeface="Lato"/>
                <a:cs typeface="Lato"/>
                <a:sym typeface="Lato"/>
              </a:rPr>
              <a:t>:</a:t>
            </a:r>
            <a:r>
              <a:rPr lang="en" sz="1800">
                <a:solidFill>
                  <a:schemeClr val="lt1"/>
                </a:solidFill>
                <a:latin typeface="Lato"/>
                <a:ea typeface="Lato"/>
                <a:cs typeface="Lato"/>
                <a:sym typeface="Lato"/>
              </a:rPr>
              <a:t> </a:t>
            </a:r>
            <a:endParaRPr sz="1800">
              <a:solidFill>
                <a:schemeClr val="lt1"/>
              </a:solidFill>
              <a:latin typeface="Lato"/>
              <a:ea typeface="Lato"/>
              <a:cs typeface="Lato"/>
              <a:sym typeface="Lato"/>
            </a:endParaRPr>
          </a:p>
          <a:p>
            <a:pPr indent="0" lvl="0" marL="914400" rtl="0" algn="l">
              <a:spcBef>
                <a:spcPts val="0"/>
              </a:spcBef>
              <a:spcAft>
                <a:spcPts val="0"/>
              </a:spcAft>
              <a:buNone/>
            </a:pPr>
            <a:r>
              <a:rPr lang="en" sz="1800">
                <a:solidFill>
                  <a:schemeClr val="lt1"/>
                </a:solidFill>
                <a:latin typeface="Lato"/>
                <a:ea typeface="Lato"/>
                <a:cs typeface="Lato"/>
                <a:sym typeface="Lato"/>
              </a:rPr>
              <a:t>While primarily used for finding all maximal cliques in an</a:t>
            </a:r>
            <a:r>
              <a:rPr lang="en" sz="1800">
                <a:solidFill>
                  <a:schemeClr val="lt1"/>
                </a:solidFill>
                <a:latin typeface="Lato"/>
                <a:ea typeface="Lato"/>
                <a:cs typeface="Lato"/>
                <a:sym typeface="Lato"/>
              </a:rPr>
              <a:t> </a:t>
            </a:r>
            <a:r>
              <a:rPr lang="en" sz="1800">
                <a:solidFill>
                  <a:schemeClr val="lt1"/>
                </a:solidFill>
                <a:latin typeface="Lato"/>
                <a:ea typeface="Lato"/>
                <a:cs typeface="Lato"/>
                <a:sym typeface="Lato"/>
              </a:rPr>
              <a:t>undirected graph, it can be adapted to solve the graph coloring problem as well. It explores all possible color assignments to vertices and checks if they satisfy the coloring constraints.</a:t>
            </a:r>
            <a:endParaRPr sz="1800">
              <a:solidFill>
                <a:schemeClr val="lt1"/>
              </a:solidFill>
              <a:latin typeface="Lato"/>
              <a:ea typeface="Lato"/>
              <a:cs typeface="Lato"/>
              <a:sym typeface="Lato"/>
            </a:endParaRPr>
          </a:p>
          <a:p>
            <a:pPr indent="0" lvl="0" marL="457200" rtl="0" algn="l">
              <a:spcBef>
                <a:spcPts val="0"/>
              </a:spcBef>
              <a:spcAft>
                <a:spcPts val="0"/>
              </a:spcAft>
              <a:buNone/>
            </a:pPr>
            <a:r>
              <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AutoNum type="arabicPeriod"/>
            </a:pPr>
            <a:r>
              <a:rPr b="1" i="1" lang="en" sz="1800">
                <a:solidFill>
                  <a:schemeClr val="lt1"/>
                </a:solidFill>
                <a:latin typeface="Lato"/>
                <a:ea typeface="Lato"/>
                <a:cs typeface="Lato"/>
                <a:sym typeface="Lato"/>
              </a:rPr>
              <a:t>Exhaustive Search:</a:t>
            </a:r>
            <a:r>
              <a:rPr lang="en" sz="1800">
                <a:solidFill>
                  <a:schemeClr val="lt1"/>
                </a:solidFill>
                <a:latin typeface="Lato"/>
                <a:ea typeface="Lato"/>
                <a:cs typeface="Lato"/>
                <a:sym typeface="Lato"/>
              </a:rPr>
              <a:t> </a:t>
            </a:r>
            <a:endParaRPr sz="1800">
              <a:solidFill>
                <a:schemeClr val="lt1"/>
              </a:solidFill>
              <a:latin typeface="Lato"/>
              <a:ea typeface="Lato"/>
              <a:cs typeface="Lato"/>
              <a:sym typeface="Lato"/>
            </a:endParaRPr>
          </a:p>
          <a:p>
            <a:pPr indent="0" lvl="0" marL="914400" rtl="0" algn="l">
              <a:spcBef>
                <a:spcPts val="0"/>
              </a:spcBef>
              <a:spcAft>
                <a:spcPts val="0"/>
              </a:spcAft>
              <a:buNone/>
            </a:pPr>
            <a:r>
              <a:rPr lang="en" sz="1800">
                <a:solidFill>
                  <a:schemeClr val="lt1"/>
                </a:solidFill>
                <a:latin typeface="Lato"/>
                <a:ea typeface="Lato"/>
                <a:cs typeface="Lato"/>
                <a:sym typeface="Lato"/>
              </a:rPr>
              <a:t>This method involves checking all possible combinations of color assignments to vertices. Though it guarantees finding the optimal solution, it becomes computationally infeasible for large graphs due to its exponential time complexity.</a:t>
            </a:r>
            <a:endParaRPr sz="1600">
              <a:solidFill>
                <a:schemeClr val="lt1"/>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1297500" y="393750"/>
            <a:ext cx="7290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Exact exponential algorithms for graph coloring</a:t>
            </a:r>
            <a:endParaRPr b="1"/>
          </a:p>
        </p:txBody>
      </p:sp>
      <p:sp>
        <p:nvSpPr>
          <p:cNvPr id="244" name="Google Shape;244;p31"/>
          <p:cNvSpPr txBox="1"/>
          <p:nvPr/>
        </p:nvSpPr>
        <p:spPr>
          <a:xfrm>
            <a:off x="1297500" y="1473725"/>
            <a:ext cx="7211400" cy="31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lt1"/>
                </a:solidFill>
                <a:latin typeface="Lato"/>
                <a:ea typeface="Lato"/>
                <a:cs typeface="Lato"/>
                <a:sym typeface="Lato"/>
              </a:rPr>
              <a:t>3. </a:t>
            </a:r>
            <a:r>
              <a:rPr b="1" i="1" lang="en" sz="1800">
                <a:solidFill>
                  <a:schemeClr val="lt1"/>
                </a:solidFill>
                <a:latin typeface="Lato"/>
                <a:ea typeface="Lato"/>
                <a:cs typeface="Lato"/>
                <a:sym typeface="Lato"/>
              </a:rPr>
              <a:t>Backtracking Algorithms: </a:t>
            </a:r>
            <a:endParaRPr b="1" i="1" sz="1800">
              <a:solidFill>
                <a:schemeClr val="lt1"/>
              </a:solidFill>
              <a:latin typeface="Lato"/>
              <a:ea typeface="Lato"/>
              <a:cs typeface="Lato"/>
              <a:sym typeface="Lato"/>
            </a:endParaRPr>
          </a:p>
          <a:p>
            <a:pPr indent="0" lvl="0" marL="457200" rtl="0" algn="l">
              <a:spcBef>
                <a:spcPts val="0"/>
              </a:spcBef>
              <a:spcAft>
                <a:spcPts val="0"/>
              </a:spcAft>
              <a:buNone/>
            </a:pPr>
            <a:r>
              <a:rPr lang="en" sz="1800">
                <a:solidFill>
                  <a:schemeClr val="lt1"/>
                </a:solidFill>
                <a:latin typeface="Lato"/>
                <a:ea typeface="Lato"/>
                <a:cs typeface="Lato"/>
                <a:sym typeface="Lato"/>
              </a:rPr>
              <a:t>Algorithms like Recursive Largest First (RLF) or recursive backtracking use a heuristic to select vertices for coloring and employ backtracking to explore the solution space efficiently. It explores all possible color assignments for vertices, backtracks when a conflict occurs.</a:t>
            </a:r>
            <a:endParaRPr b="1" sz="1800">
              <a:solidFill>
                <a:schemeClr val="lt1"/>
              </a:solidFill>
              <a:latin typeface="Lato"/>
              <a:ea typeface="Lato"/>
              <a:cs typeface="Lato"/>
              <a:sym typeface="Lato"/>
            </a:endParaRPr>
          </a:p>
          <a:p>
            <a:pPr indent="0" lvl="0" marL="0" rtl="0" algn="l">
              <a:spcBef>
                <a:spcPts val="0"/>
              </a:spcBef>
              <a:spcAft>
                <a:spcPts val="0"/>
              </a:spcAft>
              <a:buNone/>
            </a:pPr>
            <a:r>
              <a:t/>
            </a:r>
            <a:endParaRPr b="1" sz="1800">
              <a:solidFill>
                <a:schemeClr val="lt1"/>
              </a:solidFill>
              <a:latin typeface="Lato"/>
              <a:ea typeface="Lato"/>
              <a:cs typeface="Lato"/>
              <a:sym typeface="Lato"/>
            </a:endParaRPr>
          </a:p>
          <a:p>
            <a:pPr indent="0" lvl="0" marL="0" rtl="0" algn="l">
              <a:spcBef>
                <a:spcPts val="0"/>
              </a:spcBef>
              <a:spcAft>
                <a:spcPts val="0"/>
              </a:spcAft>
              <a:buNone/>
            </a:pPr>
            <a:r>
              <a:rPr b="1" i="1" lang="en" sz="1800">
                <a:solidFill>
                  <a:schemeClr val="lt1"/>
                </a:solidFill>
                <a:latin typeface="Lato"/>
                <a:ea typeface="Lato"/>
                <a:cs typeface="Lato"/>
                <a:sym typeface="Lato"/>
              </a:rPr>
              <a:t>4. Exact algorithms based on dynamic programming: </a:t>
            </a:r>
            <a:endParaRPr b="1" i="1" sz="1800">
              <a:solidFill>
                <a:schemeClr val="lt1"/>
              </a:solidFill>
              <a:latin typeface="Lato"/>
              <a:ea typeface="Lato"/>
              <a:cs typeface="Lato"/>
              <a:sym typeface="Lato"/>
            </a:endParaRPr>
          </a:p>
          <a:p>
            <a:pPr indent="0" lvl="0" marL="457200" rtl="0" algn="l">
              <a:spcBef>
                <a:spcPts val="0"/>
              </a:spcBef>
              <a:spcAft>
                <a:spcPts val="0"/>
              </a:spcAft>
              <a:buNone/>
            </a:pPr>
            <a:r>
              <a:rPr lang="en" sz="1800">
                <a:solidFill>
                  <a:schemeClr val="lt1"/>
                </a:solidFill>
                <a:latin typeface="Lato"/>
                <a:ea typeface="Lato"/>
                <a:cs typeface="Lato"/>
                <a:sym typeface="Lato"/>
              </a:rPr>
              <a:t>Some dynamic programming approaches exist to solve the graph coloring problem, particularly for special classes of graphs or certain constraints.</a:t>
            </a:r>
            <a:endParaRPr b="1" sz="21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a:t>
            </a:r>
            <a:r>
              <a:rPr lang="en"/>
              <a:t> Coloring problem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graph coloring problem involves assigning colors to the vertices of a graph in a way that no two adjacent vertices share the same color. Its applications range from scheduling and resource allocation to optimizing network and map design. </a:t>
            </a:r>
            <a:endParaRPr sz="1600"/>
          </a:p>
          <a:p>
            <a:pPr indent="0" lvl="0" marL="0" rtl="0" algn="l">
              <a:spcBef>
                <a:spcPts val="1200"/>
              </a:spcBef>
              <a:spcAft>
                <a:spcPts val="1200"/>
              </a:spcAft>
              <a:buNone/>
            </a:pPr>
            <a:r>
              <a:rPr lang="en" sz="1600"/>
              <a:t>It’s a NP-hard problem. Despite its NP-hard nature, various algorithms aim to efficiently minimize the number of colors needed.</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1297500" y="393750"/>
            <a:ext cx="71982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Exact exponential algorithms for graph coloring</a:t>
            </a:r>
            <a:endParaRPr b="1"/>
          </a:p>
        </p:txBody>
      </p:sp>
      <p:sp>
        <p:nvSpPr>
          <p:cNvPr id="250" name="Google Shape;250;p32"/>
          <p:cNvSpPr txBox="1"/>
          <p:nvPr/>
        </p:nvSpPr>
        <p:spPr>
          <a:xfrm>
            <a:off x="1297500" y="2013525"/>
            <a:ext cx="7396800" cy="20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lt1"/>
                </a:solidFill>
                <a:latin typeface="Lato"/>
                <a:ea typeface="Lato"/>
                <a:cs typeface="Lato"/>
                <a:sym typeface="Lato"/>
              </a:rPr>
              <a:t>5. SAT/SMT-based Approaches:</a:t>
            </a:r>
            <a:r>
              <a:rPr lang="en" sz="1800">
                <a:solidFill>
                  <a:schemeClr val="lt1"/>
                </a:solidFill>
                <a:latin typeface="Lato"/>
                <a:ea typeface="Lato"/>
                <a:cs typeface="Lato"/>
                <a:sym typeface="Lato"/>
              </a:rPr>
              <a:t> </a:t>
            </a:r>
            <a:endParaRPr sz="1800">
              <a:solidFill>
                <a:schemeClr val="lt1"/>
              </a:solidFill>
              <a:latin typeface="Lato"/>
              <a:ea typeface="Lato"/>
              <a:cs typeface="Lato"/>
              <a:sym typeface="Lato"/>
            </a:endParaRPr>
          </a:p>
          <a:p>
            <a:pPr indent="0" lvl="0" marL="457200" rtl="0" algn="l">
              <a:spcBef>
                <a:spcPts val="0"/>
              </a:spcBef>
              <a:spcAft>
                <a:spcPts val="0"/>
              </a:spcAft>
              <a:buNone/>
            </a:pPr>
            <a:r>
              <a:rPr lang="en" sz="1800">
                <a:solidFill>
                  <a:schemeClr val="lt1"/>
                </a:solidFill>
                <a:latin typeface="Lato"/>
                <a:ea typeface="Lato"/>
                <a:cs typeface="Lato"/>
                <a:sym typeface="Lato"/>
              </a:rPr>
              <a:t>Transforming the graph coloring problem into a Boolean satisfiability (SAT) or satisfiability modulo theories (SMT) problem allows the use of efficient solvers to find exact solutions for smaller graphs.</a:t>
            </a:r>
            <a:endParaRPr b="1" sz="1800">
              <a:solidFill>
                <a:schemeClr val="lt1"/>
              </a:solidFill>
              <a:latin typeface="Lato"/>
              <a:ea typeface="Lato"/>
              <a:cs typeface="Lato"/>
              <a:sym typeface="Lato"/>
            </a:endParaRPr>
          </a:p>
          <a:p>
            <a:pPr indent="0" lvl="0" marL="0" rtl="0" algn="l">
              <a:spcBef>
                <a:spcPts val="0"/>
              </a:spcBef>
              <a:spcAft>
                <a:spcPts val="0"/>
              </a:spcAft>
              <a:buNone/>
            </a:pPr>
            <a:r>
              <a:t/>
            </a:r>
            <a:endParaRPr b="1" sz="1800">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Approximation algorithms for graph coloring</a:t>
            </a:r>
            <a:endParaRPr b="1"/>
          </a:p>
          <a:p>
            <a:pPr indent="0" lvl="0" marL="0" rtl="0" algn="l">
              <a:spcBef>
                <a:spcPts val="0"/>
              </a:spcBef>
              <a:spcAft>
                <a:spcPts val="0"/>
              </a:spcAft>
              <a:buNone/>
            </a:pPr>
            <a:r>
              <a:t/>
            </a:r>
            <a:endParaRPr/>
          </a:p>
        </p:txBody>
      </p:sp>
      <p:sp>
        <p:nvSpPr>
          <p:cNvPr id="256" name="Google Shape;256;p33"/>
          <p:cNvSpPr txBox="1"/>
          <p:nvPr/>
        </p:nvSpPr>
        <p:spPr>
          <a:xfrm>
            <a:off x="1297500" y="1193150"/>
            <a:ext cx="7396800" cy="31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100">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Approximation algorithms for graph coloring aim to provide a feasible solution with a reasonable computational cost, even if it's not necessarily the optimal solution.</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Here are some of the approximation algorithms:</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AutoNum type="arabicPeriod"/>
            </a:pPr>
            <a:r>
              <a:rPr b="1" i="1" lang="en" sz="1800">
                <a:solidFill>
                  <a:schemeClr val="lt1"/>
                </a:solidFill>
                <a:latin typeface="Lato"/>
                <a:ea typeface="Lato"/>
                <a:cs typeface="Lato"/>
                <a:sym typeface="Lato"/>
              </a:rPr>
              <a:t>Greedy Coloring Algorithm:</a:t>
            </a:r>
            <a:endParaRPr b="1" i="1" sz="1800">
              <a:solidFill>
                <a:schemeClr val="lt1"/>
              </a:solidFill>
              <a:latin typeface="Lato"/>
              <a:ea typeface="Lato"/>
              <a:cs typeface="Lato"/>
              <a:sym typeface="Lato"/>
            </a:endParaRPr>
          </a:p>
          <a:p>
            <a:pPr indent="0" lvl="0" marL="914400" rtl="0" algn="l">
              <a:spcBef>
                <a:spcPts val="0"/>
              </a:spcBef>
              <a:spcAft>
                <a:spcPts val="0"/>
              </a:spcAft>
              <a:buNone/>
            </a:pPr>
            <a:r>
              <a:rPr b="1" i="1" lang="en" sz="1800">
                <a:solidFill>
                  <a:schemeClr val="lt1"/>
                </a:solidFill>
                <a:latin typeface="Lato"/>
                <a:ea typeface="Lato"/>
                <a:cs typeface="Lato"/>
                <a:sym typeface="Lato"/>
              </a:rPr>
              <a:t> </a:t>
            </a:r>
            <a:r>
              <a:rPr lang="en" sz="1800">
                <a:solidFill>
                  <a:schemeClr val="lt1"/>
                </a:solidFill>
                <a:latin typeface="Lato"/>
                <a:ea typeface="Lato"/>
                <a:cs typeface="Lato"/>
                <a:sym typeface="Lato"/>
              </a:rPr>
              <a:t>This is a simple and commonly used approach where vertices are iterated through in a specific order, and each vertex is assigned the smallest available color that doesn't conflict with its neighbors.</a:t>
            </a:r>
            <a:endParaRPr sz="1800">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Approximation algorithms for graph coloring</a:t>
            </a:r>
            <a:endParaRPr b="1"/>
          </a:p>
          <a:p>
            <a:pPr indent="0" lvl="0" marL="0" rtl="0" algn="l">
              <a:spcBef>
                <a:spcPts val="0"/>
              </a:spcBef>
              <a:spcAft>
                <a:spcPts val="0"/>
              </a:spcAft>
              <a:buNone/>
            </a:pPr>
            <a:r>
              <a:t/>
            </a:r>
            <a:endParaRPr/>
          </a:p>
        </p:txBody>
      </p:sp>
      <p:sp>
        <p:nvSpPr>
          <p:cNvPr id="262" name="Google Shape;262;p34"/>
          <p:cNvSpPr txBox="1"/>
          <p:nvPr/>
        </p:nvSpPr>
        <p:spPr>
          <a:xfrm>
            <a:off x="1297500" y="1695875"/>
            <a:ext cx="7238100" cy="31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lt1"/>
                </a:solidFill>
                <a:latin typeface="Lato"/>
                <a:ea typeface="Lato"/>
                <a:cs typeface="Lato"/>
                <a:sym typeface="Lato"/>
              </a:rPr>
              <a:t>2. Sequential Coloring</a:t>
            </a:r>
            <a:r>
              <a:rPr lang="en" sz="1800">
                <a:solidFill>
                  <a:schemeClr val="lt1"/>
                </a:solidFill>
                <a:latin typeface="Lato"/>
                <a:ea typeface="Lato"/>
                <a:cs typeface="Lato"/>
                <a:sym typeface="Lato"/>
              </a:rPr>
              <a:t>: </a:t>
            </a:r>
            <a:endParaRPr sz="1800">
              <a:solidFill>
                <a:schemeClr val="lt1"/>
              </a:solidFill>
              <a:latin typeface="Lato"/>
              <a:ea typeface="Lato"/>
              <a:cs typeface="Lato"/>
              <a:sym typeface="Lato"/>
            </a:endParaRPr>
          </a:p>
          <a:p>
            <a:pPr indent="0" lvl="0" marL="457200" rtl="0" algn="l">
              <a:spcBef>
                <a:spcPts val="0"/>
              </a:spcBef>
              <a:spcAft>
                <a:spcPts val="0"/>
              </a:spcAft>
              <a:buNone/>
            </a:pPr>
            <a:r>
              <a:rPr lang="en" sz="1800">
                <a:solidFill>
                  <a:schemeClr val="lt1"/>
                </a:solidFill>
                <a:latin typeface="Lato"/>
                <a:ea typeface="Lato"/>
                <a:cs typeface="Lato"/>
                <a:sym typeface="Lato"/>
              </a:rPr>
              <a:t>This method orders the vertices and colors them one by one, trying to minimize the number of colors used.</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rPr b="1" i="1" lang="en" sz="1800">
                <a:solidFill>
                  <a:schemeClr val="lt1"/>
                </a:solidFill>
                <a:latin typeface="Lato"/>
                <a:ea typeface="Lato"/>
                <a:cs typeface="Lato"/>
                <a:sym typeface="Lato"/>
              </a:rPr>
              <a:t>3. Largest Degree First (LDF) Algorithm: </a:t>
            </a:r>
            <a:endParaRPr b="1" i="1" sz="1800">
              <a:solidFill>
                <a:schemeClr val="lt1"/>
              </a:solidFill>
              <a:latin typeface="Lato"/>
              <a:ea typeface="Lato"/>
              <a:cs typeface="Lato"/>
              <a:sym typeface="Lato"/>
            </a:endParaRPr>
          </a:p>
          <a:p>
            <a:pPr indent="0" lvl="0" marL="457200" rtl="0" algn="l">
              <a:spcBef>
                <a:spcPts val="0"/>
              </a:spcBef>
              <a:spcAft>
                <a:spcPts val="0"/>
              </a:spcAft>
              <a:buNone/>
            </a:pPr>
            <a:r>
              <a:rPr lang="en" sz="1800">
                <a:solidFill>
                  <a:schemeClr val="lt1"/>
                </a:solidFill>
                <a:latin typeface="Lato"/>
                <a:ea typeface="Lato"/>
                <a:cs typeface="Lato"/>
                <a:sym typeface="Lato"/>
              </a:rPr>
              <a:t>This algorithm selects vertices in decreasing order of their degrees and assigns the smallest available color to each vertex. It often performs better than the basic greedy algorithm in practice but still may not produce an optimal solution</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Approximation algorithms for graph coloring</a:t>
            </a:r>
            <a:endParaRPr b="1"/>
          </a:p>
          <a:p>
            <a:pPr indent="0" lvl="0" marL="0" rtl="0" algn="l">
              <a:spcBef>
                <a:spcPts val="0"/>
              </a:spcBef>
              <a:spcAft>
                <a:spcPts val="0"/>
              </a:spcAft>
              <a:buNone/>
            </a:pPr>
            <a:r>
              <a:t/>
            </a:r>
            <a:endParaRPr/>
          </a:p>
        </p:txBody>
      </p:sp>
      <p:sp>
        <p:nvSpPr>
          <p:cNvPr id="268" name="Google Shape;268;p35"/>
          <p:cNvSpPr txBox="1"/>
          <p:nvPr/>
        </p:nvSpPr>
        <p:spPr>
          <a:xfrm>
            <a:off x="1297500" y="1722350"/>
            <a:ext cx="7608300" cy="31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lt1"/>
                </a:solidFill>
                <a:latin typeface="Lato"/>
                <a:ea typeface="Lato"/>
                <a:cs typeface="Lato"/>
                <a:sym typeface="Lato"/>
              </a:rPr>
              <a:t>4. DSatur Algorithm:</a:t>
            </a:r>
            <a:r>
              <a:rPr lang="en" sz="1800">
                <a:solidFill>
                  <a:schemeClr val="lt1"/>
                </a:solidFill>
                <a:latin typeface="Lato"/>
                <a:ea typeface="Lato"/>
                <a:cs typeface="Lato"/>
                <a:sym typeface="Lato"/>
              </a:rPr>
              <a:t> </a:t>
            </a:r>
            <a:endParaRPr sz="1800">
              <a:solidFill>
                <a:schemeClr val="lt1"/>
              </a:solidFill>
              <a:latin typeface="Lato"/>
              <a:ea typeface="Lato"/>
              <a:cs typeface="Lato"/>
              <a:sym typeface="Lato"/>
            </a:endParaRPr>
          </a:p>
          <a:p>
            <a:pPr indent="0" lvl="0" marL="457200" rtl="0" algn="l">
              <a:spcBef>
                <a:spcPts val="0"/>
              </a:spcBef>
              <a:spcAft>
                <a:spcPts val="0"/>
              </a:spcAft>
              <a:buNone/>
            </a:pPr>
            <a:r>
              <a:rPr lang="en" sz="1800">
                <a:solidFill>
                  <a:schemeClr val="lt1"/>
                </a:solidFill>
                <a:latin typeface="Lato"/>
                <a:ea typeface="Lato"/>
                <a:cs typeface="Lato"/>
                <a:sym typeface="Lato"/>
              </a:rPr>
              <a:t>DSatur (Degree of Saturation) is a more sophisticated greedy algorithm. It selects the vertex with the highest saturation degree (number of different colors among its neighbors) and breaks ties based on the vertex degree. This algorithm tends to produce better results compared to other greedy approaches.</a:t>
            </a:r>
            <a:endParaRPr sz="1800">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Approximation algorithms for graph coloring</a:t>
            </a:r>
            <a:endParaRPr b="1"/>
          </a:p>
          <a:p>
            <a:pPr indent="0" lvl="0" marL="0" rtl="0" algn="l">
              <a:spcBef>
                <a:spcPts val="0"/>
              </a:spcBef>
              <a:spcAft>
                <a:spcPts val="0"/>
              </a:spcAft>
              <a:buNone/>
            </a:pPr>
            <a:r>
              <a:t/>
            </a:r>
            <a:endParaRPr/>
          </a:p>
        </p:txBody>
      </p:sp>
      <p:sp>
        <p:nvSpPr>
          <p:cNvPr id="274" name="Google Shape;274;p36"/>
          <p:cNvSpPr txBox="1"/>
          <p:nvPr/>
        </p:nvSpPr>
        <p:spPr>
          <a:xfrm>
            <a:off x="1297500" y="1722350"/>
            <a:ext cx="7608300" cy="31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lt1"/>
                </a:solidFill>
                <a:latin typeface="Lato"/>
                <a:ea typeface="Lato"/>
                <a:cs typeface="Lato"/>
                <a:sym typeface="Lato"/>
              </a:rPr>
              <a:t>5. LP-Based Approaches: </a:t>
            </a:r>
            <a:endParaRPr b="1" i="1" sz="1800">
              <a:solidFill>
                <a:schemeClr val="lt1"/>
              </a:solidFill>
              <a:latin typeface="Lato"/>
              <a:ea typeface="Lato"/>
              <a:cs typeface="Lato"/>
              <a:sym typeface="Lato"/>
            </a:endParaRPr>
          </a:p>
          <a:p>
            <a:pPr indent="0" lvl="0" marL="457200" rtl="0" algn="l">
              <a:spcBef>
                <a:spcPts val="0"/>
              </a:spcBef>
              <a:spcAft>
                <a:spcPts val="0"/>
              </a:spcAft>
              <a:buNone/>
            </a:pPr>
            <a:r>
              <a:rPr lang="en" sz="1800">
                <a:solidFill>
                  <a:schemeClr val="lt1"/>
                </a:solidFill>
                <a:latin typeface="Lato"/>
                <a:ea typeface="Lato"/>
                <a:cs typeface="Lato"/>
                <a:sym typeface="Lato"/>
              </a:rPr>
              <a:t>Linear programming-based approximation algorithms formulate the graph coloring problem as an integer linear programming (ILP) problem. Techniques like LP rounding or Semidefinite Programming (SDP) rounding are used to round fractional solutions obtained from the linear programming relaxation to integer solutions, providing approximations to the graph coloring problem.</a:t>
            </a:r>
            <a:endParaRPr sz="1800">
              <a:solidFill>
                <a:schemeClr val="lt1"/>
              </a:solidFill>
              <a:latin typeface="Lato"/>
              <a:ea typeface="Lato"/>
              <a:cs typeface="Lato"/>
              <a:sym typeface="Lato"/>
            </a:endParaRPr>
          </a:p>
          <a:p>
            <a:pPr indent="457200" lvl="0" marL="0" rtl="0" algn="l">
              <a:spcBef>
                <a:spcPts val="0"/>
              </a:spcBef>
              <a:spcAft>
                <a:spcPts val="0"/>
              </a:spcAft>
              <a:buNone/>
            </a:pPr>
            <a:r>
              <a:t/>
            </a:r>
            <a:endParaRPr b="1" i="1" sz="1800">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Randomized Algorithm for Graph Coloring</a:t>
            </a:r>
            <a:endParaRPr/>
          </a:p>
        </p:txBody>
      </p:sp>
      <p:sp>
        <p:nvSpPr>
          <p:cNvPr id="280" name="Google Shape;280;p37"/>
          <p:cNvSpPr txBox="1"/>
          <p:nvPr>
            <p:ph idx="1" type="body"/>
          </p:nvPr>
        </p:nvSpPr>
        <p:spPr>
          <a:xfrm>
            <a:off x="1297500" y="926900"/>
            <a:ext cx="7038900" cy="35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There are several randomized algorithm for graph coloring that are used in different scenarios. Some of them are:</a:t>
            </a:r>
            <a:endParaRPr sz="1600"/>
          </a:p>
          <a:p>
            <a:pPr indent="0" lvl="0" marL="0" rtl="0" algn="l">
              <a:spcBef>
                <a:spcPts val="0"/>
              </a:spcBef>
              <a:spcAft>
                <a:spcPts val="0"/>
              </a:spcAft>
              <a:buNone/>
            </a:pPr>
            <a:r>
              <a:t/>
            </a:r>
            <a:endParaRPr sz="1600"/>
          </a:p>
          <a:p>
            <a:pPr indent="-336550" lvl="0" marL="457200" rtl="0" algn="l">
              <a:spcBef>
                <a:spcPts val="0"/>
              </a:spcBef>
              <a:spcAft>
                <a:spcPts val="0"/>
              </a:spcAft>
              <a:buClr>
                <a:srgbClr val="D1D5DB"/>
              </a:buClr>
              <a:buSzPts val="1700"/>
              <a:buChar char="●"/>
            </a:pPr>
            <a:r>
              <a:rPr b="1" lang="en" sz="1700">
                <a:solidFill>
                  <a:srgbClr val="D1D5DB"/>
                </a:solidFill>
              </a:rPr>
              <a:t>Rivest's Algorithm (1981):</a:t>
            </a:r>
            <a:endParaRPr b="1" sz="1700">
              <a:solidFill>
                <a:srgbClr val="D1D5DB"/>
              </a:solidFill>
            </a:endParaRPr>
          </a:p>
          <a:p>
            <a:pPr indent="0" lvl="0" marL="457200" rtl="0" algn="l">
              <a:spcBef>
                <a:spcPts val="0"/>
              </a:spcBef>
              <a:spcAft>
                <a:spcPts val="0"/>
              </a:spcAft>
              <a:buNone/>
            </a:pPr>
            <a:r>
              <a:t/>
            </a:r>
            <a:endParaRPr b="1" sz="1700">
              <a:solidFill>
                <a:srgbClr val="D1D5DB"/>
              </a:solidFill>
            </a:endParaRPr>
          </a:p>
          <a:p>
            <a:pPr indent="0" lvl="0" marL="457200" rtl="0" algn="l">
              <a:spcBef>
                <a:spcPts val="0"/>
              </a:spcBef>
              <a:spcAft>
                <a:spcPts val="0"/>
              </a:spcAft>
              <a:buNone/>
            </a:pPr>
            <a:r>
              <a:rPr lang="en" sz="1600">
                <a:solidFill>
                  <a:srgbClr val="D1D5DB"/>
                </a:solidFill>
              </a:rPr>
              <a:t>Introduced by Ronald L. Rivest, this algorithm is a randomized algorithm for graph coloring. The algorithm uses randomization to achieve an expected linear-time complexity for proper graph coloring.</a:t>
            </a:r>
            <a:endParaRPr sz="1600">
              <a:solidFill>
                <a:srgbClr val="D1D5DB"/>
              </a:solidFill>
            </a:endParaRPr>
          </a:p>
          <a:p>
            <a:pPr indent="0" lvl="0" marL="457200" rtl="0" algn="l">
              <a:spcBef>
                <a:spcPts val="0"/>
              </a:spcBef>
              <a:spcAft>
                <a:spcPts val="0"/>
              </a:spcAft>
              <a:buNone/>
            </a:pPr>
            <a:r>
              <a:t/>
            </a:r>
            <a:endParaRPr sz="1600">
              <a:solidFill>
                <a:srgbClr val="D1D5DB"/>
              </a:solidFill>
            </a:endParaRPr>
          </a:p>
          <a:p>
            <a:pPr indent="-336550" lvl="0" marL="457200" rtl="0" algn="l">
              <a:spcBef>
                <a:spcPts val="0"/>
              </a:spcBef>
              <a:spcAft>
                <a:spcPts val="0"/>
              </a:spcAft>
              <a:buClr>
                <a:srgbClr val="D1D5DB"/>
              </a:buClr>
              <a:buSzPts val="1700"/>
              <a:buChar char="●"/>
            </a:pPr>
            <a:r>
              <a:rPr b="1" lang="en" sz="1700">
                <a:solidFill>
                  <a:srgbClr val="D1D5DB"/>
                </a:solidFill>
              </a:rPr>
              <a:t>Luby's Algorithm (1985):</a:t>
            </a:r>
            <a:endParaRPr b="1" sz="1700">
              <a:solidFill>
                <a:srgbClr val="D1D5DB"/>
              </a:solidFill>
            </a:endParaRPr>
          </a:p>
          <a:p>
            <a:pPr indent="0" lvl="0" marL="457200" rtl="0" algn="l">
              <a:spcBef>
                <a:spcPts val="0"/>
              </a:spcBef>
              <a:spcAft>
                <a:spcPts val="0"/>
              </a:spcAft>
              <a:buNone/>
            </a:pPr>
            <a:r>
              <a:t/>
            </a:r>
            <a:endParaRPr b="1" sz="1700">
              <a:solidFill>
                <a:srgbClr val="D1D5DB"/>
              </a:solidFill>
            </a:endParaRPr>
          </a:p>
          <a:p>
            <a:pPr indent="0" lvl="0" marL="457200" rtl="0" algn="l">
              <a:spcBef>
                <a:spcPts val="0"/>
              </a:spcBef>
              <a:spcAft>
                <a:spcPts val="0"/>
              </a:spcAft>
              <a:buNone/>
            </a:pPr>
            <a:r>
              <a:rPr lang="en" sz="1600">
                <a:solidFill>
                  <a:srgbClr val="D1D5DB"/>
                </a:solidFill>
              </a:rPr>
              <a:t>Developed by Michael Luby, this algorithm is based on a technique called "coloring by stochastic domination."</a:t>
            </a:r>
            <a:endParaRPr sz="1600">
              <a:solidFill>
                <a:srgbClr val="D1D5DB"/>
              </a:solidFill>
            </a:endParaRPr>
          </a:p>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Randomized Algorithm for Graph Coloring</a:t>
            </a:r>
            <a:endParaRPr/>
          </a:p>
          <a:p>
            <a:pPr indent="0" lvl="0" marL="0" rtl="0" algn="l">
              <a:spcBef>
                <a:spcPts val="0"/>
              </a:spcBef>
              <a:spcAft>
                <a:spcPts val="0"/>
              </a:spcAft>
              <a:buNone/>
            </a:pPr>
            <a:r>
              <a:t/>
            </a:r>
            <a:endParaRPr/>
          </a:p>
        </p:txBody>
      </p:sp>
      <p:sp>
        <p:nvSpPr>
          <p:cNvPr id="286" name="Google Shape;286;p38"/>
          <p:cNvSpPr txBox="1"/>
          <p:nvPr>
            <p:ph idx="1" type="body"/>
          </p:nvPr>
        </p:nvSpPr>
        <p:spPr>
          <a:xfrm>
            <a:off x="1297500" y="1234450"/>
            <a:ext cx="7038900" cy="3244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600">
                <a:solidFill>
                  <a:srgbClr val="D1D5DB"/>
                </a:solidFill>
              </a:rPr>
              <a:t>Luby's algorithm uses a random process to assign colors to vertices with high probability of achieving a proper coloring.</a:t>
            </a:r>
            <a:endParaRPr sz="1600">
              <a:solidFill>
                <a:srgbClr val="D1D5DB"/>
              </a:solidFill>
            </a:endParaRPr>
          </a:p>
          <a:p>
            <a:pPr indent="0" lvl="0" marL="0" rtl="0" algn="l">
              <a:spcBef>
                <a:spcPts val="0"/>
              </a:spcBef>
              <a:spcAft>
                <a:spcPts val="0"/>
              </a:spcAft>
              <a:buNone/>
            </a:pPr>
            <a:r>
              <a:t/>
            </a:r>
            <a:endParaRPr sz="1600"/>
          </a:p>
          <a:p>
            <a:pPr indent="-336550" lvl="0" marL="457200" rtl="0" algn="l">
              <a:spcBef>
                <a:spcPts val="0"/>
              </a:spcBef>
              <a:spcAft>
                <a:spcPts val="0"/>
              </a:spcAft>
              <a:buClr>
                <a:srgbClr val="D1D5DB"/>
              </a:buClr>
              <a:buSzPts val="1700"/>
              <a:buFont typeface="Lato"/>
              <a:buChar char="●"/>
            </a:pPr>
            <a:r>
              <a:rPr b="1" lang="en" sz="1700">
                <a:solidFill>
                  <a:srgbClr val="D1D5DB"/>
                </a:solidFill>
              </a:rPr>
              <a:t>Molloy and Reed's Algorithm (1995):</a:t>
            </a:r>
            <a:endParaRPr b="1" sz="1700">
              <a:solidFill>
                <a:srgbClr val="D1D5DB"/>
              </a:solidFill>
            </a:endParaRPr>
          </a:p>
          <a:p>
            <a:pPr indent="0" lvl="0" marL="457200" rtl="0" algn="l">
              <a:spcBef>
                <a:spcPts val="0"/>
              </a:spcBef>
              <a:spcAft>
                <a:spcPts val="0"/>
              </a:spcAft>
              <a:buNone/>
            </a:pPr>
            <a:r>
              <a:t/>
            </a:r>
            <a:endParaRPr b="1" sz="1700">
              <a:solidFill>
                <a:srgbClr val="D1D5DB"/>
              </a:solidFill>
            </a:endParaRPr>
          </a:p>
          <a:p>
            <a:pPr indent="0" lvl="0" marL="457200" rtl="0" algn="l">
              <a:spcBef>
                <a:spcPts val="0"/>
              </a:spcBef>
              <a:spcAft>
                <a:spcPts val="0"/>
              </a:spcAft>
              <a:buNone/>
            </a:pPr>
            <a:r>
              <a:rPr lang="en" sz="1600">
                <a:solidFill>
                  <a:srgbClr val="D1D5DB"/>
                </a:solidFill>
              </a:rPr>
              <a:t>Proposed by Michael Molloy and Bruce Reed, this algorithm is based on a probabilistic method known as the "local lemma."</a:t>
            </a:r>
            <a:endParaRPr sz="1600">
              <a:solidFill>
                <a:srgbClr val="D1D5DB"/>
              </a:solidFill>
            </a:endParaRPr>
          </a:p>
          <a:p>
            <a:pPr indent="0" lvl="0" marL="457200" rtl="0" algn="l">
              <a:spcBef>
                <a:spcPts val="0"/>
              </a:spcBef>
              <a:spcAft>
                <a:spcPts val="0"/>
              </a:spcAft>
              <a:buNone/>
            </a:pPr>
            <a:r>
              <a:rPr lang="en" sz="1600">
                <a:solidFill>
                  <a:srgbClr val="D1D5DB"/>
                </a:solidFill>
              </a:rPr>
              <a:t>The algorithm aims to achieve a proper coloring with high probability in polynomial time.</a:t>
            </a:r>
            <a:endParaRPr sz="1600">
              <a:solidFill>
                <a:srgbClr val="D1D5DB"/>
              </a:solidFill>
            </a:endParaRPr>
          </a:p>
          <a:p>
            <a:pPr indent="0" lvl="0" marL="0" rtl="0" algn="l">
              <a:spcBef>
                <a:spcPts val="0"/>
              </a:spcBef>
              <a:spcAft>
                <a:spcPts val="1200"/>
              </a:spcAft>
              <a:buNone/>
            </a:pPr>
            <a:r>
              <a:t/>
            </a:r>
            <a:endParaRPr sz="1600">
              <a:solidFill>
                <a:srgbClr val="D1D5DB"/>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Randomized Algorithm for Graph Coloring</a:t>
            </a:r>
            <a:endParaRPr/>
          </a:p>
          <a:p>
            <a:pPr indent="0" lvl="0" marL="0" rtl="0" algn="l">
              <a:spcBef>
                <a:spcPts val="0"/>
              </a:spcBef>
              <a:spcAft>
                <a:spcPts val="0"/>
              </a:spcAft>
              <a:buNone/>
            </a:pPr>
            <a:r>
              <a:t/>
            </a:r>
            <a:endParaRPr/>
          </a:p>
        </p:txBody>
      </p:sp>
      <p:sp>
        <p:nvSpPr>
          <p:cNvPr id="292" name="Google Shape;292;p39"/>
          <p:cNvSpPr txBox="1"/>
          <p:nvPr>
            <p:ph idx="1" type="body"/>
          </p:nvPr>
        </p:nvSpPr>
        <p:spPr>
          <a:xfrm>
            <a:off x="1297500" y="983550"/>
            <a:ext cx="7038900" cy="3495300"/>
          </a:xfrm>
          <a:prstGeom prst="rect">
            <a:avLst/>
          </a:prstGeom>
        </p:spPr>
        <p:txBody>
          <a:bodyPr anchorCtr="0" anchor="t" bIns="91425" lIns="91425" spcFirstLastPara="1" rIns="91425" wrap="square" tIns="91425">
            <a:noAutofit/>
          </a:bodyPr>
          <a:lstStyle/>
          <a:p>
            <a:pPr indent="-336550" lvl="0" marL="457200" rtl="0" algn="l">
              <a:spcBef>
                <a:spcPts val="1500"/>
              </a:spcBef>
              <a:spcAft>
                <a:spcPts val="0"/>
              </a:spcAft>
              <a:buClr>
                <a:srgbClr val="D1D5DB"/>
              </a:buClr>
              <a:buSzPts val="1700"/>
              <a:buChar char="●"/>
            </a:pPr>
            <a:r>
              <a:rPr b="1" lang="en" sz="1700">
                <a:solidFill>
                  <a:srgbClr val="D1D5DB"/>
                </a:solidFill>
              </a:rPr>
              <a:t>Karger's Algorithm (1998):</a:t>
            </a:r>
            <a:endParaRPr b="1" sz="1700">
              <a:solidFill>
                <a:srgbClr val="D1D5DB"/>
              </a:solidFill>
            </a:endParaRPr>
          </a:p>
          <a:p>
            <a:pPr indent="0" lvl="0" marL="914400" rtl="0" algn="l">
              <a:spcBef>
                <a:spcPts val="1500"/>
              </a:spcBef>
              <a:spcAft>
                <a:spcPts val="0"/>
              </a:spcAft>
              <a:buNone/>
            </a:pPr>
            <a:r>
              <a:rPr lang="en" sz="1600">
                <a:solidFill>
                  <a:srgbClr val="D1D5DB"/>
                </a:solidFill>
              </a:rPr>
              <a:t>Karger's algorithm can also be adapted for graph coloring. It uses random contractions to reduce the size of the graph, and it can be repeated to achieve a coloring with high probability.</a:t>
            </a:r>
            <a:endParaRPr sz="1600">
              <a:solidFill>
                <a:srgbClr val="D1D5DB"/>
              </a:solidFill>
            </a:endParaRPr>
          </a:p>
          <a:p>
            <a:pPr indent="-336550" lvl="0" marL="457200" rtl="0" algn="l">
              <a:spcBef>
                <a:spcPts val="1500"/>
              </a:spcBef>
              <a:spcAft>
                <a:spcPts val="0"/>
              </a:spcAft>
              <a:buClr>
                <a:srgbClr val="D1D5DB"/>
              </a:buClr>
              <a:buSzPts val="1700"/>
              <a:buChar char="●"/>
            </a:pPr>
            <a:r>
              <a:rPr b="1" lang="en" sz="1700">
                <a:solidFill>
                  <a:srgbClr val="D1D5DB"/>
                </a:solidFill>
              </a:rPr>
              <a:t>Frieze and Molloy's Algorithm (2001):</a:t>
            </a:r>
            <a:endParaRPr b="1" sz="1700">
              <a:solidFill>
                <a:srgbClr val="D1D5DB"/>
              </a:solidFill>
            </a:endParaRPr>
          </a:p>
          <a:p>
            <a:pPr indent="0" lvl="0" marL="914400" rtl="0" algn="l">
              <a:spcBef>
                <a:spcPts val="1500"/>
              </a:spcBef>
              <a:spcAft>
                <a:spcPts val="0"/>
              </a:spcAft>
              <a:buNone/>
            </a:pPr>
            <a:r>
              <a:rPr lang="en" sz="1600">
                <a:solidFill>
                  <a:srgbClr val="D1D5DB"/>
                </a:solidFill>
              </a:rPr>
              <a:t>Developed by Alan M. Frieze and Michael Molloy, this algorithm is based on a randomized approach using a branching process.The algorithm achieves an expected linear-time complexity for proper coloring.</a:t>
            </a:r>
            <a:endParaRPr sz="1600">
              <a:solidFill>
                <a:srgbClr val="D1D5DB"/>
              </a:solidFill>
            </a:endParaRPr>
          </a:p>
          <a:p>
            <a:pPr indent="0" lvl="0" marL="0" rtl="0" algn="l">
              <a:spcBef>
                <a:spcPts val="1500"/>
              </a:spcBef>
              <a:spcAft>
                <a:spcPts val="1200"/>
              </a:spcAft>
              <a:buNone/>
            </a:pPr>
            <a:r>
              <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Heuristic and Meta-Heuristic</a:t>
            </a:r>
            <a:endParaRPr/>
          </a:p>
          <a:p>
            <a:pPr indent="0" lvl="0" marL="0" rtl="0" algn="l">
              <a:spcBef>
                <a:spcPts val="0"/>
              </a:spcBef>
              <a:spcAft>
                <a:spcPts val="0"/>
              </a:spcAft>
              <a:buNone/>
            </a:pPr>
            <a:r>
              <a:rPr lang="en"/>
              <a:t>Algorithms for this Problem</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ctrTitle"/>
          </p:nvPr>
        </p:nvSpPr>
        <p:spPr>
          <a:xfrm>
            <a:off x="3037100" y="23537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Heuristic Algorithms</a:t>
            </a:r>
            <a:endParaRPr/>
          </a:p>
        </p:txBody>
      </p:sp>
      <p:sp>
        <p:nvSpPr>
          <p:cNvPr id="303" name="Google Shape;303;p41"/>
          <p:cNvSpPr txBox="1"/>
          <p:nvPr>
            <p:ph idx="1" type="subTitle"/>
          </p:nvPr>
        </p:nvSpPr>
        <p:spPr>
          <a:xfrm>
            <a:off x="3037100" y="2024050"/>
            <a:ext cx="5517600" cy="24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DSatur Algorithm</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RLF Algorithm</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Clique Cover</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Genetic Algorithm</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nvSpPr>
        <p:spPr>
          <a:xfrm>
            <a:off x="3163375" y="390475"/>
            <a:ext cx="2874000" cy="3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Montserrat SemiBold"/>
                <a:ea typeface="Montserrat SemiBold"/>
                <a:cs typeface="Montserrat SemiBold"/>
                <a:sym typeface="Montserrat SemiBold"/>
              </a:rPr>
              <a:t>Some Terminologies</a:t>
            </a:r>
            <a:endParaRPr sz="1700">
              <a:solidFill>
                <a:schemeClr val="lt1"/>
              </a:solidFill>
              <a:latin typeface="Montserrat SemiBold"/>
              <a:ea typeface="Montserrat SemiBold"/>
              <a:cs typeface="Montserrat SemiBold"/>
              <a:sym typeface="Montserrat SemiBold"/>
            </a:endParaRPr>
          </a:p>
        </p:txBody>
      </p:sp>
      <p:sp>
        <p:nvSpPr>
          <p:cNvPr id="147" name="Google Shape;147;p15"/>
          <p:cNvSpPr txBox="1"/>
          <p:nvPr/>
        </p:nvSpPr>
        <p:spPr>
          <a:xfrm>
            <a:off x="798525" y="1514100"/>
            <a:ext cx="7785900" cy="304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Chromatic number</a:t>
            </a:r>
            <a:endParaRPr>
              <a:solidFill>
                <a:schemeClr val="lt1"/>
              </a:solidFill>
              <a:latin typeface="Montserrat SemiBold"/>
              <a:ea typeface="Montserrat SemiBold"/>
              <a:cs typeface="Montserrat SemiBold"/>
              <a:sym typeface="Montserrat SemiBold"/>
            </a:endParaRPr>
          </a:p>
          <a:p>
            <a:pPr indent="-317500" lvl="1" marL="914400" rtl="0" algn="l">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Smallest number of colors required to color a graph</a:t>
            </a:r>
            <a:endParaRPr>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317500" lvl="0" marL="457200" rtl="0" algn="l">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For cycles</a:t>
            </a:r>
            <a:endParaRPr>
              <a:solidFill>
                <a:schemeClr val="lt1"/>
              </a:solidFill>
              <a:latin typeface="Montserrat SemiBold"/>
              <a:ea typeface="Montserrat SemiBold"/>
              <a:cs typeface="Montserrat SemiBold"/>
              <a:sym typeface="Montserrat SemiBold"/>
            </a:endParaRPr>
          </a:p>
          <a:p>
            <a:pPr indent="-317500" lvl="1" marL="914400" rtl="0" algn="l">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Even nodes - 2</a:t>
            </a:r>
            <a:endParaRPr>
              <a:solidFill>
                <a:schemeClr val="lt1"/>
              </a:solidFill>
              <a:latin typeface="Montserrat SemiBold"/>
              <a:ea typeface="Montserrat SemiBold"/>
              <a:cs typeface="Montserrat SemiBold"/>
              <a:sym typeface="Montserrat SemiBold"/>
            </a:endParaRPr>
          </a:p>
          <a:p>
            <a:pPr indent="-317500" lvl="1" marL="914400" rtl="0" algn="l">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Odd nodes - 3</a:t>
            </a:r>
            <a:endParaRPr>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317500" lvl="0" marL="457200" rtl="0" algn="l">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For tree</a:t>
            </a:r>
            <a:endParaRPr>
              <a:solidFill>
                <a:schemeClr val="lt1"/>
              </a:solidFill>
              <a:latin typeface="Montserrat SemiBold"/>
              <a:ea typeface="Montserrat SemiBold"/>
              <a:cs typeface="Montserrat SemiBold"/>
              <a:sym typeface="Montserrat SemiBold"/>
            </a:endParaRPr>
          </a:p>
          <a:p>
            <a:pPr indent="-317500" lvl="1" marL="914400" rtl="0" algn="l">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2 colours are required</a:t>
            </a:r>
            <a:endParaRPr>
              <a:solidFill>
                <a:schemeClr val="lt1"/>
              </a:solidFill>
              <a:latin typeface="Montserrat SemiBold"/>
              <a:ea typeface="Montserrat SemiBold"/>
              <a:cs typeface="Montserrat SemiBold"/>
              <a:sym typeface="Montserrat SemiBold"/>
            </a:endParaRPr>
          </a:p>
          <a:p>
            <a:pPr indent="-317500" lvl="1" marL="914400" rtl="0" algn="l">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Same colour in alternating levels</a:t>
            </a:r>
            <a:endParaRPr>
              <a:solidFill>
                <a:schemeClr val="lt1"/>
              </a:solidFill>
              <a:latin typeface="Montserrat SemiBold"/>
              <a:ea typeface="Montserrat SemiBold"/>
              <a:cs typeface="Montserrat SemiBold"/>
              <a:sym typeface="Montserrat SemiBold"/>
            </a:endParaRPr>
          </a:p>
        </p:txBody>
      </p:sp>
      <p:pic>
        <p:nvPicPr>
          <p:cNvPr id="148" name="Google Shape;148;p15"/>
          <p:cNvPicPr preferRelativeResize="0"/>
          <p:nvPr/>
        </p:nvPicPr>
        <p:blipFill>
          <a:blip r:embed="rId3">
            <a:alphaModFix/>
          </a:blip>
          <a:stretch>
            <a:fillRect/>
          </a:stretch>
        </p:blipFill>
        <p:spPr>
          <a:xfrm>
            <a:off x="5811774" y="2210025"/>
            <a:ext cx="2029349" cy="19439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type="ctrTitle"/>
          </p:nvPr>
        </p:nvSpPr>
        <p:spPr>
          <a:xfrm>
            <a:off x="3051375" y="135350"/>
            <a:ext cx="3197100" cy="19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Degree of Saturation Heuristic</a:t>
            </a:r>
            <a:endParaRPr/>
          </a:p>
        </p:txBody>
      </p:sp>
      <p:pic>
        <p:nvPicPr>
          <p:cNvPr id="309" name="Google Shape;309;p42"/>
          <p:cNvPicPr preferRelativeResize="0"/>
          <p:nvPr/>
        </p:nvPicPr>
        <p:blipFill>
          <a:blip r:embed="rId3">
            <a:alphaModFix/>
          </a:blip>
          <a:stretch>
            <a:fillRect/>
          </a:stretch>
        </p:blipFill>
        <p:spPr>
          <a:xfrm>
            <a:off x="6181725" y="666750"/>
            <a:ext cx="2746575" cy="3485369"/>
          </a:xfrm>
          <a:prstGeom prst="rect">
            <a:avLst/>
          </a:prstGeom>
          <a:noFill/>
          <a:ln>
            <a:noFill/>
          </a:ln>
        </p:spPr>
      </p:pic>
      <p:sp>
        <p:nvSpPr>
          <p:cNvPr id="310" name="Google Shape;310;p42"/>
          <p:cNvSpPr txBox="1"/>
          <p:nvPr/>
        </p:nvSpPr>
        <p:spPr>
          <a:xfrm>
            <a:off x="1100150" y="3043250"/>
            <a:ext cx="4705200" cy="1383300"/>
          </a:xfrm>
          <a:prstGeom prst="rect">
            <a:avLst/>
          </a:prstGeom>
          <a:noFill/>
          <a:ln>
            <a:noFill/>
          </a:ln>
        </p:spPr>
        <p:txBody>
          <a:bodyPr anchorCtr="0" anchor="t" bIns="91425" lIns="91425" spcFirstLastPara="1" rIns="91425" wrap="square" tIns="91425">
            <a:spAutoFit/>
          </a:bodyPr>
          <a:lstStyle/>
          <a:p>
            <a:pPr indent="-339725" lvl="0" marL="457200" rtl="0" algn="l">
              <a:lnSpc>
                <a:spcPct val="115000"/>
              </a:lnSpc>
              <a:spcBef>
                <a:spcPts val="0"/>
              </a:spcBef>
              <a:spcAft>
                <a:spcPts val="0"/>
              </a:spcAft>
              <a:buClr>
                <a:srgbClr val="CCCCCC"/>
              </a:buClr>
              <a:buSzPts val="1750"/>
              <a:buAutoNum type="arabicPeriod"/>
            </a:pPr>
            <a:r>
              <a:rPr lang="en" sz="1750">
                <a:solidFill>
                  <a:srgbClr val="CCCCCC"/>
                </a:solidFill>
              </a:rPr>
              <a:t>Coloring the vertex with the highest saturation degree.</a:t>
            </a:r>
            <a:endParaRPr sz="1750">
              <a:solidFill>
                <a:srgbClr val="CCCCCC"/>
              </a:solidFill>
            </a:endParaRPr>
          </a:p>
          <a:p>
            <a:pPr indent="-339725" lvl="0" marL="457200" rtl="0" algn="l">
              <a:lnSpc>
                <a:spcPct val="115000"/>
              </a:lnSpc>
              <a:spcBef>
                <a:spcPts val="0"/>
              </a:spcBef>
              <a:spcAft>
                <a:spcPts val="0"/>
              </a:spcAft>
              <a:buClr>
                <a:srgbClr val="CCCCCC"/>
              </a:buClr>
              <a:buSzPts val="1750"/>
              <a:buAutoNum type="arabicPeriod"/>
            </a:pPr>
            <a:r>
              <a:rPr lang="en" sz="1750">
                <a:solidFill>
                  <a:srgbClr val="CCCCCC"/>
                </a:solidFill>
              </a:rPr>
              <a:t>In case of a tie, the vertex with the highest degree is chosen.</a:t>
            </a:r>
            <a:endParaRPr sz="1750">
              <a:solidFill>
                <a:srgbClr val="CCCCCC"/>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3"/>
          <p:cNvSpPr txBox="1"/>
          <p:nvPr>
            <p:ph type="ctrTitle"/>
          </p:nvPr>
        </p:nvSpPr>
        <p:spPr>
          <a:xfrm>
            <a:off x="3051375" y="135350"/>
            <a:ext cx="3197100" cy="19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a:t>
            </a:r>
            <a:endParaRPr/>
          </a:p>
          <a:p>
            <a:pPr indent="0" lvl="0" marL="0" rtl="0" algn="l">
              <a:spcBef>
                <a:spcPts val="0"/>
              </a:spcBef>
              <a:spcAft>
                <a:spcPts val="0"/>
              </a:spcAft>
              <a:buNone/>
            </a:pPr>
            <a:r>
              <a:rPr lang="en"/>
              <a:t>Largest </a:t>
            </a:r>
            <a:endParaRPr/>
          </a:p>
          <a:p>
            <a:pPr indent="0" lvl="0" marL="0" rtl="0" algn="l">
              <a:spcBef>
                <a:spcPts val="0"/>
              </a:spcBef>
              <a:spcAft>
                <a:spcPts val="0"/>
              </a:spcAft>
              <a:buNone/>
            </a:pPr>
            <a:r>
              <a:rPr lang="en"/>
              <a:t>First</a:t>
            </a:r>
            <a:endParaRPr/>
          </a:p>
          <a:p>
            <a:pPr indent="0" lvl="0" marL="0" rtl="0" algn="l">
              <a:spcBef>
                <a:spcPts val="0"/>
              </a:spcBef>
              <a:spcAft>
                <a:spcPts val="0"/>
              </a:spcAft>
              <a:buNone/>
            </a:pPr>
            <a:r>
              <a:t/>
            </a:r>
            <a:endParaRPr/>
          </a:p>
        </p:txBody>
      </p:sp>
      <p:sp>
        <p:nvSpPr>
          <p:cNvPr id="316" name="Google Shape;316;p43"/>
          <p:cNvSpPr txBox="1"/>
          <p:nvPr/>
        </p:nvSpPr>
        <p:spPr>
          <a:xfrm>
            <a:off x="1100150" y="3043250"/>
            <a:ext cx="4705200" cy="4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700"/>
              </a:spcAft>
              <a:buNone/>
            </a:pPr>
            <a:r>
              <a:t/>
            </a:r>
            <a:endParaRPr sz="1750">
              <a:solidFill>
                <a:srgbClr val="CCCCCC"/>
              </a:solidFill>
            </a:endParaRPr>
          </a:p>
        </p:txBody>
      </p:sp>
      <p:pic>
        <p:nvPicPr>
          <p:cNvPr id="317" name="Google Shape;317;p43"/>
          <p:cNvPicPr preferRelativeResize="0"/>
          <p:nvPr/>
        </p:nvPicPr>
        <p:blipFill>
          <a:blip r:embed="rId3">
            <a:alphaModFix/>
          </a:blip>
          <a:stretch>
            <a:fillRect/>
          </a:stretch>
        </p:blipFill>
        <p:spPr>
          <a:xfrm>
            <a:off x="6416738" y="857975"/>
            <a:ext cx="2524270" cy="2738450"/>
          </a:xfrm>
          <a:prstGeom prst="rect">
            <a:avLst/>
          </a:prstGeom>
          <a:noFill/>
          <a:ln>
            <a:noFill/>
          </a:ln>
          <a:effectLst>
            <a:outerShdw blurRad="57150" rotWithShape="0" algn="bl" dir="5400000" dist="19050">
              <a:srgbClr val="000000">
                <a:alpha val="20000"/>
              </a:srgbClr>
            </a:outerShdw>
          </a:effectLst>
        </p:spPr>
      </p:pic>
      <p:pic>
        <p:nvPicPr>
          <p:cNvPr id="318" name="Google Shape;318;p43"/>
          <p:cNvPicPr preferRelativeResize="0"/>
          <p:nvPr/>
        </p:nvPicPr>
        <p:blipFill>
          <a:blip r:embed="rId4">
            <a:alphaModFix/>
          </a:blip>
          <a:stretch>
            <a:fillRect/>
          </a:stretch>
        </p:blipFill>
        <p:spPr>
          <a:xfrm>
            <a:off x="417750" y="2826225"/>
            <a:ext cx="5830725" cy="188329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4"/>
          <p:cNvSpPr txBox="1"/>
          <p:nvPr/>
        </p:nvSpPr>
        <p:spPr>
          <a:xfrm>
            <a:off x="3186125" y="1081150"/>
            <a:ext cx="4734000" cy="2038200"/>
          </a:xfrm>
          <a:prstGeom prst="rect">
            <a:avLst/>
          </a:prstGeom>
          <a:noFill/>
          <a:ln>
            <a:noFill/>
          </a:ln>
        </p:spPr>
        <p:txBody>
          <a:bodyPr anchorCtr="0" anchor="t" bIns="91425" lIns="91425" spcFirstLastPara="1" rIns="91425" wrap="square" tIns="91425">
            <a:spAutoFit/>
          </a:bodyPr>
          <a:lstStyle/>
          <a:p>
            <a:pPr indent="-339725" lvl="0" marL="457200" rtl="0" algn="l">
              <a:lnSpc>
                <a:spcPct val="115000"/>
              </a:lnSpc>
              <a:spcBef>
                <a:spcPts val="0"/>
              </a:spcBef>
              <a:spcAft>
                <a:spcPts val="0"/>
              </a:spcAft>
              <a:buClr>
                <a:srgbClr val="CCCCCC"/>
              </a:buClr>
              <a:buSzPts val="1750"/>
              <a:buAutoNum type="arabicPeriod"/>
            </a:pPr>
            <a:r>
              <a:rPr lang="en" sz="1750">
                <a:solidFill>
                  <a:srgbClr val="CCCCCC"/>
                </a:solidFill>
              </a:rPr>
              <a:t>Find maximal clique.</a:t>
            </a:r>
            <a:endParaRPr sz="1750">
              <a:solidFill>
                <a:srgbClr val="CCCCCC"/>
              </a:solidFill>
            </a:endParaRPr>
          </a:p>
          <a:p>
            <a:pPr indent="-352425" lvl="0" marL="457200" rtl="0" algn="l">
              <a:lnSpc>
                <a:spcPct val="115000"/>
              </a:lnSpc>
              <a:spcBef>
                <a:spcPts val="0"/>
              </a:spcBef>
              <a:spcAft>
                <a:spcPts val="0"/>
              </a:spcAft>
              <a:buClr>
                <a:srgbClr val="CCCCCC"/>
              </a:buClr>
              <a:buSzPts val="1950"/>
              <a:buAutoNum type="arabicPeriod"/>
            </a:pPr>
            <a:r>
              <a:rPr lang="en" sz="1750">
                <a:solidFill>
                  <a:srgbClr val="CCCCCC"/>
                </a:solidFill>
              </a:rPr>
              <a:t>Assign a different color to each vertex of clique.</a:t>
            </a:r>
            <a:endParaRPr sz="1750">
              <a:solidFill>
                <a:srgbClr val="CCCCCC"/>
              </a:solidFill>
            </a:endParaRPr>
          </a:p>
          <a:p>
            <a:pPr indent="-339725" lvl="0" marL="457200" rtl="0" algn="l">
              <a:lnSpc>
                <a:spcPct val="115000"/>
              </a:lnSpc>
              <a:spcBef>
                <a:spcPts val="0"/>
              </a:spcBef>
              <a:spcAft>
                <a:spcPts val="0"/>
              </a:spcAft>
              <a:buClr>
                <a:srgbClr val="CCCCCC"/>
              </a:buClr>
              <a:buSzPts val="1750"/>
              <a:buAutoNum type="arabicPeriod"/>
            </a:pPr>
            <a:r>
              <a:rPr lang="en" sz="1750">
                <a:solidFill>
                  <a:srgbClr val="CCCCCC"/>
                </a:solidFill>
              </a:rPr>
              <a:t>Remove the colored vertices and continue this process until no vertex remains.</a:t>
            </a:r>
            <a:endParaRPr sz="1750">
              <a:solidFill>
                <a:srgbClr val="CCCCCC"/>
              </a:solidFill>
            </a:endParaRPr>
          </a:p>
        </p:txBody>
      </p:sp>
      <p:sp>
        <p:nvSpPr>
          <p:cNvPr id="324" name="Google Shape;324;p44"/>
          <p:cNvSpPr txBox="1"/>
          <p:nvPr>
            <p:ph type="ctrTitle"/>
          </p:nvPr>
        </p:nvSpPr>
        <p:spPr>
          <a:xfrm>
            <a:off x="5398450" y="263950"/>
            <a:ext cx="3470700" cy="81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Clique Cover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5"/>
          <p:cNvSpPr txBox="1"/>
          <p:nvPr>
            <p:ph idx="1" type="subTitle"/>
          </p:nvPr>
        </p:nvSpPr>
        <p:spPr>
          <a:xfrm>
            <a:off x="3037100" y="2024050"/>
            <a:ext cx="5517600" cy="24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ACO- Ant Colony Optimization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GALS-  Genetic Algorithm with Local Search</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PSO - Particle Swarm Optimization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VNS -  Variable Neighborhood Search</a:t>
            </a:r>
            <a:endParaRPr sz="1600"/>
          </a:p>
        </p:txBody>
      </p:sp>
      <p:sp>
        <p:nvSpPr>
          <p:cNvPr id="330" name="Google Shape;330;p45"/>
          <p:cNvSpPr txBox="1"/>
          <p:nvPr>
            <p:ph type="ctrTitle"/>
          </p:nvPr>
        </p:nvSpPr>
        <p:spPr>
          <a:xfrm>
            <a:off x="3037100" y="23537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Meta-Heuristic Algorithms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6"/>
          <p:cNvSpPr txBox="1"/>
          <p:nvPr>
            <p:ph type="ctrTitle"/>
          </p:nvPr>
        </p:nvSpPr>
        <p:spPr>
          <a:xfrm>
            <a:off x="3108525" y="1496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MetaHeuristic Algorithms</a:t>
            </a:r>
            <a:endParaRPr/>
          </a:p>
          <a:p>
            <a:pPr indent="0" lvl="0" marL="0" rtl="0" algn="l">
              <a:spcBef>
                <a:spcPts val="0"/>
              </a:spcBef>
              <a:spcAft>
                <a:spcPts val="0"/>
              </a:spcAft>
              <a:buNone/>
            </a:pPr>
            <a:r>
              <a:t/>
            </a:r>
            <a:endParaRPr/>
          </a:p>
        </p:txBody>
      </p:sp>
      <p:sp>
        <p:nvSpPr>
          <p:cNvPr id="336" name="Google Shape;336;p46"/>
          <p:cNvSpPr txBox="1"/>
          <p:nvPr>
            <p:ph idx="1" type="subTitle"/>
          </p:nvPr>
        </p:nvSpPr>
        <p:spPr>
          <a:xfrm>
            <a:off x="3212300" y="1624650"/>
            <a:ext cx="5291700" cy="297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600"/>
              <a:t>Ant Colony Optimization: </a:t>
            </a:r>
            <a:r>
              <a:rPr lang="en" sz="2138"/>
              <a:t>Using the shortest path and pheromone trails of this algorithm. Update pheromone matrix and use this guide to construct feasible coloring.</a:t>
            </a:r>
            <a:endParaRPr sz="2138"/>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b="1" lang="en" sz="2600"/>
              <a:t>Particle Swarm Optimization</a:t>
            </a:r>
            <a:br>
              <a:rPr lang="en" sz="2600"/>
            </a:br>
            <a:br>
              <a:rPr lang="en" sz="2600"/>
            </a:br>
            <a:endParaRPr sz="2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7"/>
          <p:cNvSpPr txBox="1"/>
          <p:nvPr>
            <p:ph idx="1" type="subTitle"/>
          </p:nvPr>
        </p:nvSpPr>
        <p:spPr>
          <a:xfrm>
            <a:off x="3212300" y="1624650"/>
            <a:ext cx="5291700" cy="2974800"/>
          </a:xfrm>
          <a:prstGeom prst="rect">
            <a:avLst/>
          </a:prstGeom>
        </p:spPr>
        <p:txBody>
          <a:bodyPr anchorCtr="0" anchor="t" bIns="91425" lIns="91425" spcFirstLastPara="1" rIns="91425" wrap="square" tIns="91425">
            <a:normAutofit fontScale="85000" lnSpcReduction="20000"/>
          </a:bodyPr>
          <a:lstStyle/>
          <a:p>
            <a:pPr indent="0" lvl="0" marL="0" rtl="0" algn="l">
              <a:lnSpc>
                <a:spcPct val="120000"/>
              </a:lnSpc>
              <a:spcBef>
                <a:spcPts val="0"/>
              </a:spcBef>
              <a:spcAft>
                <a:spcPts val="0"/>
              </a:spcAft>
              <a:buNone/>
            </a:pPr>
            <a:r>
              <a:rPr b="1" lang="en" sz="2835">
                <a:solidFill>
                  <a:srgbClr val="FFFFFF"/>
                </a:solidFill>
              </a:rPr>
              <a:t>GALS: </a:t>
            </a:r>
            <a:r>
              <a:rPr lang="en" sz="2600">
                <a:solidFill>
                  <a:srgbClr val="FFFFFF"/>
                </a:solidFill>
              </a:rPr>
              <a:t>To update each individual towards driving them to local optimum. This is used in addition to selection, crossover and mutation of Genetic Algorithm.</a:t>
            </a:r>
            <a:endParaRPr sz="2600">
              <a:solidFill>
                <a:srgbClr val="FFFFFF"/>
              </a:solidFill>
            </a:endParaRPr>
          </a:p>
          <a:p>
            <a:pPr indent="0" lvl="0" marL="0" rtl="0" algn="l">
              <a:lnSpc>
                <a:spcPct val="115000"/>
              </a:lnSpc>
              <a:spcBef>
                <a:spcPts val="0"/>
              </a:spcBef>
              <a:spcAft>
                <a:spcPts val="0"/>
              </a:spcAft>
              <a:buNone/>
            </a:pPr>
            <a:r>
              <a:t/>
            </a:r>
            <a:endParaRPr sz="2600">
              <a:solidFill>
                <a:srgbClr val="FFFFFF"/>
              </a:solidFill>
            </a:endParaRPr>
          </a:p>
          <a:p>
            <a:pPr indent="0" lvl="0" marL="0" rtl="0" algn="l">
              <a:spcBef>
                <a:spcPts val="0"/>
              </a:spcBef>
              <a:spcAft>
                <a:spcPts val="0"/>
              </a:spcAft>
              <a:buNone/>
            </a:pPr>
            <a:r>
              <a:t/>
            </a:r>
            <a:endParaRPr sz="2600"/>
          </a:p>
          <a:p>
            <a:pPr indent="0" lvl="0" marL="0" rtl="0" algn="l">
              <a:spcBef>
                <a:spcPts val="0"/>
              </a:spcBef>
              <a:spcAft>
                <a:spcPts val="0"/>
              </a:spcAft>
              <a:buNone/>
            </a:pPr>
            <a:r>
              <a:rPr b="1" lang="en" sz="2835"/>
              <a:t>Variable Neighborhood Search:</a:t>
            </a:r>
            <a:r>
              <a:rPr lang="en" sz="2600"/>
              <a:t> Extension of local search</a:t>
            </a:r>
            <a:endParaRPr sz="2600"/>
          </a:p>
        </p:txBody>
      </p:sp>
      <p:sp>
        <p:nvSpPr>
          <p:cNvPr id="342" name="Google Shape;342;p47"/>
          <p:cNvSpPr txBox="1"/>
          <p:nvPr>
            <p:ph type="ctrTitle"/>
          </p:nvPr>
        </p:nvSpPr>
        <p:spPr>
          <a:xfrm>
            <a:off x="3108525" y="1496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MetaHeuristic Algorithms</a:t>
            </a:r>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8"/>
          <p:cNvSpPr txBox="1"/>
          <p:nvPr>
            <p:ph type="ctrTitle"/>
          </p:nvPr>
        </p:nvSpPr>
        <p:spPr>
          <a:xfrm>
            <a:off x="3151375" y="492550"/>
            <a:ext cx="3211200" cy="122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Theoretical</a:t>
            </a:r>
            <a:br>
              <a:rPr lang="en"/>
            </a:br>
            <a:r>
              <a:rPr lang="en"/>
              <a:t>Applications</a:t>
            </a:r>
            <a:endParaRPr/>
          </a:p>
          <a:p>
            <a:pPr indent="0" lvl="0" marL="0" rtl="0" algn="l">
              <a:spcBef>
                <a:spcPts val="0"/>
              </a:spcBef>
              <a:spcAft>
                <a:spcPts val="0"/>
              </a:spcAft>
              <a:buNone/>
            </a:pPr>
            <a:r>
              <a:t/>
            </a:r>
            <a:endParaRPr/>
          </a:p>
        </p:txBody>
      </p:sp>
      <p:sp>
        <p:nvSpPr>
          <p:cNvPr id="348" name="Google Shape;348;p48"/>
          <p:cNvSpPr txBox="1"/>
          <p:nvPr>
            <p:ph idx="1" type="subTitle"/>
          </p:nvPr>
        </p:nvSpPr>
        <p:spPr>
          <a:xfrm>
            <a:off x="4105275" y="1957350"/>
            <a:ext cx="3771900" cy="1924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t/>
            </a:r>
            <a:endParaRPr sz="1900">
              <a:solidFill>
                <a:srgbClr val="D1D5DB"/>
              </a:solidFill>
            </a:endParaRPr>
          </a:p>
          <a:p>
            <a:pPr indent="0" lvl="0" marL="0" rtl="0" algn="l">
              <a:lnSpc>
                <a:spcPct val="80000"/>
              </a:lnSpc>
              <a:spcBef>
                <a:spcPts val="0"/>
              </a:spcBef>
              <a:spcAft>
                <a:spcPts val="0"/>
              </a:spcAft>
              <a:buSzPts val="770"/>
              <a:buNone/>
            </a:pPr>
            <a:r>
              <a:rPr lang="en" sz="1900">
                <a:solidFill>
                  <a:srgbClr val="D1D5DB"/>
                </a:solidFill>
              </a:rPr>
              <a:t>Studying the properties of graph coloring algorithms contributes to theoretical advancements in graph theory and combinatorial optimization.</a:t>
            </a:r>
            <a:endParaRPr sz="19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9"/>
          <p:cNvSpPr txBox="1"/>
          <p:nvPr>
            <p:ph type="ctrTitle"/>
          </p:nvPr>
        </p:nvSpPr>
        <p:spPr>
          <a:xfrm>
            <a:off x="3037100" y="23537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Real World Applications</a:t>
            </a:r>
            <a:endParaRPr/>
          </a:p>
        </p:txBody>
      </p:sp>
      <p:sp>
        <p:nvSpPr>
          <p:cNvPr id="354" name="Google Shape;354;p49"/>
          <p:cNvSpPr txBox="1"/>
          <p:nvPr>
            <p:ph idx="1" type="subTitle"/>
          </p:nvPr>
        </p:nvSpPr>
        <p:spPr>
          <a:xfrm>
            <a:off x="3176575" y="1909750"/>
            <a:ext cx="5743500" cy="2371800"/>
          </a:xfrm>
          <a:prstGeom prst="rect">
            <a:avLst/>
          </a:prstGeom>
        </p:spPr>
        <p:txBody>
          <a:bodyPr anchorCtr="0" anchor="t" bIns="91425" lIns="91425" spcFirstLastPara="1" rIns="91425" wrap="square" tIns="91425">
            <a:normAutofit fontScale="62500" lnSpcReduction="20000"/>
          </a:bodyPr>
          <a:lstStyle/>
          <a:p>
            <a:pPr indent="-228600" lvl="0" marL="457200" rtl="0" algn="l">
              <a:lnSpc>
                <a:spcPct val="115000"/>
              </a:lnSpc>
              <a:spcBef>
                <a:spcPts val="1500"/>
              </a:spcBef>
              <a:spcAft>
                <a:spcPts val="0"/>
              </a:spcAft>
              <a:buClr>
                <a:srgbClr val="D1D5DB"/>
              </a:buClr>
              <a:buSzPct val="100000"/>
              <a:buFont typeface="Lato"/>
              <a:buNone/>
            </a:pPr>
            <a:r>
              <a:rPr b="1" lang="en" sz="2323">
                <a:solidFill>
                  <a:srgbClr val="D1D5DB"/>
                </a:solidFill>
              </a:rPr>
              <a:t>Register Allocation in Compilers: </a:t>
            </a:r>
            <a:endParaRPr b="1" sz="2323">
              <a:solidFill>
                <a:srgbClr val="D1D5DB"/>
              </a:solidFill>
            </a:endParaRPr>
          </a:p>
          <a:p>
            <a:pPr indent="-228600" lvl="0" marL="457200" rtl="0" algn="l">
              <a:lnSpc>
                <a:spcPct val="115000"/>
              </a:lnSpc>
              <a:spcBef>
                <a:spcPts val="0"/>
              </a:spcBef>
              <a:spcAft>
                <a:spcPts val="0"/>
              </a:spcAft>
              <a:buClr>
                <a:srgbClr val="D1D5DB"/>
              </a:buClr>
              <a:buSzPct val="100000"/>
              <a:buFont typeface="Lato"/>
              <a:buNone/>
            </a:pPr>
            <a:r>
              <a:t/>
            </a:r>
            <a:endParaRPr b="1" sz="2323">
              <a:solidFill>
                <a:srgbClr val="D1D5DB"/>
              </a:solidFill>
            </a:endParaRPr>
          </a:p>
          <a:p>
            <a:pPr indent="-228600" lvl="0" marL="457200" rtl="0" algn="l">
              <a:lnSpc>
                <a:spcPct val="115000"/>
              </a:lnSpc>
              <a:spcBef>
                <a:spcPts val="0"/>
              </a:spcBef>
              <a:spcAft>
                <a:spcPts val="0"/>
              </a:spcAft>
              <a:buClr>
                <a:srgbClr val="D1D5DB"/>
              </a:buClr>
              <a:buSzPct val="100000"/>
              <a:buFont typeface="Lato"/>
              <a:buNone/>
            </a:pPr>
            <a:r>
              <a:rPr b="1" lang="en" sz="2323">
                <a:solidFill>
                  <a:srgbClr val="D1D5DB"/>
                </a:solidFill>
              </a:rPr>
              <a:t>Frequency Assignment in Wireless Networks: </a:t>
            </a:r>
            <a:endParaRPr b="1" sz="2323">
              <a:solidFill>
                <a:srgbClr val="D1D5DB"/>
              </a:solidFill>
            </a:endParaRPr>
          </a:p>
          <a:p>
            <a:pPr indent="-228600" lvl="0" marL="457200" rtl="0" algn="l">
              <a:lnSpc>
                <a:spcPct val="115000"/>
              </a:lnSpc>
              <a:spcBef>
                <a:spcPts val="0"/>
              </a:spcBef>
              <a:spcAft>
                <a:spcPts val="0"/>
              </a:spcAft>
              <a:buClr>
                <a:srgbClr val="D1D5DB"/>
              </a:buClr>
              <a:buSzPct val="100000"/>
              <a:buFont typeface="Lato"/>
              <a:buNone/>
            </a:pPr>
            <a:r>
              <a:t/>
            </a:r>
            <a:endParaRPr b="1" sz="2323">
              <a:solidFill>
                <a:srgbClr val="D1D5DB"/>
              </a:solidFill>
            </a:endParaRPr>
          </a:p>
          <a:p>
            <a:pPr indent="-228600" lvl="0" marL="457200" rtl="0" algn="l">
              <a:lnSpc>
                <a:spcPct val="115000"/>
              </a:lnSpc>
              <a:spcBef>
                <a:spcPts val="0"/>
              </a:spcBef>
              <a:spcAft>
                <a:spcPts val="0"/>
              </a:spcAft>
              <a:buClr>
                <a:srgbClr val="D1D5DB"/>
              </a:buClr>
              <a:buSzPct val="100000"/>
              <a:buFont typeface="Lato"/>
              <a:buNone/>
            </a:pPr>
            <a:r>
              <a:rPr b="1" lang="en" sz="2323">
                <a:solidFill>
                  <a:srgbClr val="D1D5DB"/>
                </a:solidFill>
              </a:rPr>
              <a:t>Timetabling and Scheduling: </a:t>
            </a:r>
            <a:endParaRPr b="1" sz="2323">
              <a:solidFill>
                <a:srgbClr val="D1D5DB"/>
              </a:solidFill>
            </a:endParaRPr>
          </a:p>
          <a:p>
            <a:pPr indent="-228600" lvl="0" marL="457200" rtl="0" algn="l">
              <a:lnSpc>
                <a:spcPct val="115000"/>
              </a:lnSpc>
              <a:spcBef>
                <a:spcPts val="0"/>
              </a:spcBef>
              <a:spcAft>
                <a:spcPts val="0"/>
              </a:spcAft>
              <a:buClr>
                <a:srgbClr val="D1D5DB"/>
              </a:buClr>
              <a:buSzPct val="100000"/>
              <a:buFont typeface="Lato"/>
              <a:buNone/>
            </a:pPr>
            <a:r>
              <a:t/>
            </a:r>
            <a:endParaRPr sz="2323">
              <a:solidFill>
                <a:srgbClr val="D1D5DB"/>
              </a:solidFill>
            </a:endParaRPr>
          </a:p>
          <a:p>
            <a:pPr indent="-228600" lvl="0" marL="457200" rtl="0" algn="l">
              <a:lnSpc>
                <a:spcPct val="115000"/>
              </a:lnSpc>
              <a:spcBef>
                <a:spcPts val="0"/>
              </a:spcBef>
              <a:spcAft>
                <a:spcPts val="0"/>
              </a:spcAft>
              <a:buClr>
                <a:srgbClr val="D1D5DB"/>
              </a:buClr>
              <a:buSzPct val="100000"/>
              <a:buFont typeface="Roboto"/>
              <a:buNone/>
            </a:pPr>
            <a:r>
              <a:rPr b="1" lang="en" sz="2323">
                <a:solidFill>
                  <a:srgbClr val="D1D5DB"/>
                </a:solidFill>
              </a:rPr>
              <a:t>Map Coloring in Geographic Information Systems (GIS): </a:t>
            </a:r>
            <a:r>
              <a:rPr lang="en" sz="2323">
                <a:solidFill>
                  <a:srgbClr val="D1D5DB"/>
                </a:solidFill>
              </a:rPr>
              <a:t>When mapping regions, the graph coloring problem arises, ensuring adjacent regions have distinct colors on a map.</a:t>
            </a:r>
            <a:endParaRPr sz="2323">
              <a:solidFill>
                <a:srgbClr val="D1D5DB"/>
              </a:solidFill>
            </a:endParaRPr>
          </a:p>
          <a:p>
            <a:pPr indent="0" lvl="0" marL="0" rtl="0" algn="l">
              <a:spcBef>
                <a:spcPts val="15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nvSpPr>
        <p:spPr>
          <a:xfrm>
            <a:off x="943475" y="390475"/>
            <a:ext cx="7641000" cy="3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Montserrat SemiBold"/>
                <a:ea typeface="Montserrat SemiBold"/>
                <a:cs typeface="Montserrat SemiBold"/>
                <a:sym typeface="Montserrat SemiBold"/>
              </a:rPr>
              <a:t>Proof: 3-coloring is NP-Complete</a:t>
            </a:r>
            <a:endParaRPr sz="1700">
              <a:solidFill>
                <a:schemeClr val="lt1"/>
              </a:solidFill>
              <a:latin typeface="Montserrat SemiBold"/>
              <a:ea typeface="Montserrat SemiBold"/>
              <a:cs typeface="Montserrat SemiBold"/>
              <a:sym typeface="Montserrat SemiBold"/>
            </a:endParaRPr>
          </a:p>
        </p:txBody>
      </p:sp>
      <p:sp>
        <p:nvSpPr>
          <p:cNvPr id="154" name="Google Shape;154;p16"/>
          <p:cNvSpPr txBox="1"/>
          <p:nvPr/>
        </p:nvSpPr>
        <p:spPr>
          <a:xfrm>
            <a:off x="798525" y="1510350"/>
            <a:ext cx="7785900" cy="3052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NP</a:t>
            </a:r>
            <a:endParaRPr>
              <a:solidFill>
                <a:schemeClr val="lt1"/>
              </a:solidFill>
              <a:latin typeface="Montserrat SemiBold"/>
              <a:ea typeface="Montserrat SemiBold"/>
              <a:cs typeface="Montserrat SemiBold"/>
              <a:sym typeface="Montserrat SemiBold"/>
            </a:endParaRPr>
          </a:p>
          <a:p>
            <a:pPr indent="-317500" lvl="1" marL="9144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We have a graph G(V,E)</a:t>
            </a:r>
            <a:endParaRPr>
              <a:solidFill>
                <a:schemeClr val="lt1"/>
              </a:solidFill>
              <a:latin typeface="Montserrat SemiBold"/>
              <a:ea typeface="Montserrat SemiBold"/>
              <a:cs typeface="Montserrat SemiBold"/>
              <a:sym typeface="Montserrat SemiBold"/>
            </a:endParaRPr>
          </a:p>
          <a:p>
            <a:pPr indent="-317500" lvl="1" marL="9144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We have a coloring for each node (certificate)</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317500" lvl="0" marL="9144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Process</a:t>
            </a:r>
            <a:endParaRPr>
              <a:solidFill>
                <a:schemeClr val="lt1"/>
              </a:solidFill>
              <a:latin typeface="Montserrat SemiBold"/>
              <a:ea typeface="Montserrat SemiBold"/>
              <a:cs typeface="Montserrat SemiBold"/>
              <a:sym typeface="Montserrat SemiBold"/>
            </a:endParaRPr>
          </a:p>
          <a:p>
            <a:pPr indent="-317500" lvl="1" marL="13716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For each edge (i,j)</a:t>
            </a:r>
            <a:endParaRPr>
              <a:solidFill>
                <a:schemeClr val="lt1"/>
              </a:solidFill>
              <a:latin typeface="Montserrat SemiBold"/>
              <a:ea typeface="Montserrat SemiBold"/>
              <a:cs typeface="Montserrat SemiBold"/>
              <a:sym typeface="Montserrat SemiBold"/>
            </a:endParaRPr>
          </a:p>
          <a:p>
            <a:pPr indent="-317500" lvl="1" marL="13716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We check if Color_i == Color_j</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317500" lvl="0" marL="9144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This check can be performed in polynomial time</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rPr lang="en">
                <a:solidFill>
                  <a:schemeClr val="lt1"/>
                </a:solidFill>
                <a:latin typeface="Montserrat SemiBold"/>
                <a:ea typeface="Montserrat SemiBold"/>
                <a:cs typeface="Montserrat SemiBold"/>
                <a:sym typeface="Montserrat SemiBold"/>
              </a:rPr>
              <a:t>Hence 3-coloring is in NP</a:t>
            </a:r>
            <a:endParaRPr>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nvSpPr>
        <p:spPr>
          <a:xfrm>
            <a:off x="943475" y="390475"/>
            <a:ext cx="7641000" cy="3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Montserrat SemiBold"/>
                <a:ea typeface="Montserrat SemiBold"/>
                <a:cs typeface="Montserrat SemiBold"/>
                <a:sym typeface="Montserrat SemiBold"/>
              </a:rPr>
              <a:t>Proof: 3-coloring is NP-Complete</a:t>
            </a:r>
            <a:endParaRPr sz="1700">
              <a:solidFill>
                <a:schemeClr val="lt1"/>
              </a:solidFill>
              <a:latin typeface="Montserrat SemiBold"/>
              <a:ea typeface="Montserrat SemiBold"/>
              <a:cs typeface="Montserrat SemiBold"/>
              <a:sym typeface="Montserrat SemiBold"/>
            </a:endParaRPr>
          </a:p>
        </p:txBody>
      </p:sp>
      <p:sp>
        <p:nvSpPr>
          <p:cNvPr id="160" name="Google Shape;160;p17"/>
          <p:cNvSpPr txBox="1"/>
          <p:nvPr/>
        </p:nvSpPr>
        <p:spPr>
          <a:xfrm>
            <a:off x="798525" y="1510350"/>
            <a:ext cx="7785900" cy="3052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NP-Hard</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317500" lvl="1" marL="9144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We have to show that</a:t>
            </a:r>
            <a:endParaRPr>
              <a:solidFill>
                <a:schemeClr val="lt1"/>
              </a:solidFill>
              <a:latin typeface="Montserrat SemiBold"/>
              <a:ea typeface="Montserrat SemiBold"/>
              <a:cs typeface="Montserrat SemiBold"/>
              <a:sym typeface="Montserrat SemiBold"/>
            </a:endParaRPr>
          </a:p>
          <a:p>
            <a:pPr indent="-317500" lvl="2" marL="13716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3-coloring is reducible from a proved NP-hard problem</a:t>
            </a:r>
            <a:endParaRPr>
              <a:solidFill>
                <a:schemeClr val="lt1"/>
              </a:solidFill>
              <a:latin typeface="Montserrat SemiBold"/>
              <a:ea typeface="Montserrat SemiBold"/>
              <a:cs typeface="Montserrat SemiBold"/>
              <a:sym typeface="Montserrat SemiBold"/>
            </a:endParaRPr>
          </a:p>
          <a:p>
            <a:pPr indent="-317500" lvl="2" marL="13716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We’ll use 3-SAT</a:t>
            </a:r>
            <a:endParaRPr>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nvSpPr>
        <p:spPr>
          <a:xfrm>
            <a:off x="943475" y="390475"/>
            <a:ext cx="7641000" cy="3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Montserrat SemiBold"/>
                <a:ea typeface="Montserrat SemiBold"/>
                <a:cs typeface="Montserrat SemiBold"/>
                <a:sym typeface="Montserrat SemiBold"/>
              </a:rPr>
              <a:t>3SAT to 3-coloring</a:t>
            </a:r>
            <a:endParaRPr sz="1700">
              <a:solidFill>
                <a:schemeClr val="lt1"/>
              </a:solidFill>
              <a:latin typeface="Montserrat SemiBold"/>
              <a:ea typeface="Montserrat SemiBold"/>
              <a:cs typeface="Montserrat SemiBold"/>
              <a:sym typeface="Montserrat SemiBold"/>
            </a:endParaRPr>
          </a:p>
        </p:txBody>
      </p:sp>
      <p:sp>
        <p:nvSpPr>
          <p:cNvPr id="166" name="Google Shape;166;p18"/>
          <p:cNvSpPr txBox="1"/>
          <p:nvPr/>
        </p:nvSpPr>
        <p:spPr>
          <a:xfrm>
            <a:off x="798525" y="1510350"/>
            <a:ext cx="7785900" cy="3052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Graph construction from 3SAT</a:t>
            </a:r>
            <a:endParaRPr>
              <a:solidFill>
                <a:schemeClr val="lt1"/>
              </a:solidFill>
              <a:latin typeface="Montserrat SemiBold"/>
              <a:ea typeface="Montserrat SemiBold"/>
              <a:cs typeface="Montserrat SemiBold"/>
              <a:sym typeface="Montserrat SemiBold"/>
            </a:endParaRPr>
          </a:p>
          <a:p>
            <a:pPr indent="-317500" lvl="1" marL="9144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Part 1 - for the literals</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317500" lvl="0" marL="9144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2 vertices for each literal (v and -v)</a:t>
            </a:r>
            <a:endParaRPr>
              <a:solidFill>
                <a:schemeClr val="lt1"/>
              </a:solidFill>
              <a:latin typeface="Montserrat SemiBold"/>
              <a:ea typeface="Montserrat SemiBold"/>
              <a:cs typeface="Montserrat SemiBold"/>
              <a:sym typeface="Montserrat SemiBold"/>
            </a:endParaRPr>
          </a:p>
          <a:p>
            <a:pPr indent="-317500" lvl="0" marL="9144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3 vertices for True, False and Base</a:t>
            </a:r>
            <a:endParaRPr>
              <a:solidFill>
                <a:schemeClr val="lt1"/>
              </a:solidFill>
              <a:latin typeface="Montserrat SemiBold"/>
              <a:ea typeface="Montserrat SemiBold"/>
              <a:cs typeface="Montserrat SemiBold"/>
              <a:sym typeface="Montserrat SemiBold"/>
            </a:endParaRPr>
          </a:p>
          <a:p>
            <a:pPr indent="-317500" lvl="0" marL="9144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These 3 will represent 3 colors</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317500" lvl="0" marL="4572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This graph will be 3 colorable if and only if for the valid assignment of the literals</a:t>
            </a:r>
            <a:endParaRPr>
              <a:solidFill>
                <a:schemeClr val="lt1"/>
              </a:solidFill>
              <a:latin typeface="Montserrat SemiBold"/>
              <a:ea typeface="Montserrat SemiBold"/>
              <a:cs typeface="Montserrat SemiBold"/>
              <a:sym typeface="Montserrat SemiBold"/>
            </a:endParaRPr>
          </a:p>
        </p:txBody>
      </p:sp>
      <p:pic>
        <p:nvPicPr>
          <p:cNvPr id="167" name="Google Shape;167;p18"/>
          <p:cNvPicPr preferRelativeResize="0"/>
          <p:nvPr/>
        </p:nvPicPr>
        <p:blipFill>
          <a:blip r:embed="rId3">
            <a:alphaModFix/>
          </a:blip>
          <a:stretch>
            <a:fillRect/>
          </a:stretch>
        </p:blipFill>
        <p:spPr>
          <a:xfrm>
            <a:off x="5352175" y="951400"/>
            <a:ext cx="2791075" cy="2521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nvSpPr>
        <p:spPr>
          <a:xfrm>
            <a:off x="943475" y="390475"/>
            <a:ext cx="7641000" cy="3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Montserrat SemiBold"/>
                <a:ea typeface="Montserrat SemiBold"/>
                <a:cs typeface="Montserrat SemiBold"/>
                <a:sym typeface="Montserrat SemiBold"/>
              </a:rPr>
              <a:t>3SAT to 3-coloring</a:t>
            </a:r>
            <a:endParaRPr sz="1700">
              <a:solidFill>
                <a:schemeClr val="lt1"/>
              </a:solidFill>
              <a:latin typeface="Montserrat SemiBold"/>
              <a:ea typeface="Montserrat SemiBold"/>
              <a:cs typeface="Montserrat SemiBold"/>
              <a:sym typeface="Montserrat SemiBold"/>
            </a:endParaRPr>
          </a:p>
        </p:txBody>
      </p:sp>
      <p:sp>
        <p:nvSpPr>
          <p:cNvPr id="173" name="Google Shape;173;p19"/>
          <p:cNvSpPr txBox="1"/>
          <p:nvPr/>
        </p:nvSpPr>
        <p:spPr>
          <a:xfrm>
            <a:off x="798525" y="1510350"/>
            <a:ext cx="7785900" cy="3052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Graph construction from 3SAT</a:t>
            </a:r>
            <a:endParaRPr>
              <a:solidFill>
                <a:schemeClr val="lt1"/>
              </a:solidFill>
              <a:latin typeface="Montserrat SemiBold"/>
              <a:ea typeface="Montserrat SemiBold"/>
              <a:cs typeface="Montserrat SemiBold"/>
              <a:sym typeface="Montserrat SemiBold"/>
            </a:endParaRPr>
          </a:p>
          <a:p>
            <a:pPr indent="-317500" lvl="1" marL="9144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Part 2 - for the clauses</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317500" lvl="0" marL="9144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For each clause (containing 3 literals and 2 OR-operator)</a:t>
            </a:r>
            <a:endParaRPr>
              <a:solidFill>
                <a:schemeClr val="lt1"/>
              </a:solidFill>
              <a:latin typeface="Montserrat SemiBold"/>
              <a:ea typeface="Montserrat SemiBold"/>
              <a:cs typeface="Montserrat SemiBold"/>
              <a:sym typeface="Montserrat SemiBold"/>
            </a:endParaRPr>
          </a:p>
          <a:p>
            <a:pPr indent="-317500" lvl="0" marL="9144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We’ll construct this graph</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a:solidFill>
                <a:schemeClr val="lt1"/>
              </a:solidFill>
              <a:latin typeface="Montserrat SemiBold"/>
              <a:ea typeface="Montserrat SemiBold"/>
              <a:cs typeface="Montserrat SemiBold"/>
              <a:sym typeface="Montserrat SemiBold"/>
            </a:endParaRPr>
          </a:p>
          <a:p>
            <a:pPr indent="-317500" lvl="0" marL="457200" rtl="0" algn="l">
              <a:lnSpc>
                <a:spcPct val="115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This graph will be 3 colorable if and only if for the the clause returns True</a:t>
            </a:r>
            <a:endParaRPr>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0"/>
          <p:cNvPicPr preferRelativeResize="0"/>
          <p:nvPr/>
        </p:nvPicPr>
        <p:blipFill>
          <a:blip r:embed="rId3">
            <a:alphaModFix/>
          </a:blip>
          <a:stretch>
            <a:fillRect/>
          </a:stretch>
        </p:blipFill>
        <p:spPr>
          <a:xfrm>
            <a:off x="1462088" y="185738"/>
            <a:ext cx="6219825" cy="477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1"/>
          <p:cNvPicPr preferRelativeResize="0"/>
          <p:nvPr/>
        </p:nvPicPr>
        <p:blipFill>
          <a:blip r:embed="rId3">
            <a:alphaModFix/>
          </a:blip>
          <a:stretch>
            <a:fillRect/>
          </a:stretch>
        </p:blipFill>
        <p:spPr>
          <a:xfrm>
            <a:off x="647925" y="1055350"/>
            <a:ext cx="3596775" cy="3032799"/>
          </a:xfrm>
          <a:prstGeom prst="rect">
            <a:avLst/>
          </a:prstGeom>
          <a:noFill/>
          <a:ln>
            <a:noFill/>
          </a:ln>
        </p:spPr>
      </p:pic>
      <p:pic>
        <p:nvPicPr>
          <p:cNvPr id="184" name="Google Shape;184;p21"/>
          <p:cNvPicPr preferRelativeResize="0"/>
          <p:nvPr/>
        </p:nvPicPr>
        <p:blipFill>
          <a:blip r:embed="rId4">
            <a:alphaModFix/>
          </a:blip>
          <a:stretch>
            <a:fillRect/>
          </a:stretch>
        </p:blipFill>
        <p:spPr>
          <a:xfrm>
            <a:off x="4704350" y="1000849"/>
            <a:ext cx="3835798" cy="3141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