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4"/>
  </p:notesMasterIdLst>
  <p:handoutMasterIdLst>
    <p:handoutMasterId r:id="rId15"/>
  </p:handoutMasterIdLst>
  <p:sldIdLst>
    <p:sldId id="289" r:id="rId5"/>
    <p:sldId id="288" r:id="rId6"/>
    <p:sldId id="276" r:id="rId7"/>
    <p:sldId id="261" r:id="rId8"/>
    <p:sldId id="264" r:id="rId9"/>
    <p:sldId id="265" r:id="rId10"/>
    <p:sldId id="263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28987-0E73-49CB-97F7-37C692ED9E76}" v="12" dt="2025-01-25T12:28:53.478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55" d="100"/>
          <a:sy n="55" d="100"/>
        </p:scale>
        <p:origin x="1096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uslim_conquests_in_the_Indian_subcontinent" TargetMode="External"/><Relationship Id="rId3" Type="http://schemas.openxmlformats.org/officeDocument/2006/relationships/hyperlink" Target="https://en.wikipedia.org/wiki/Partition_of_India" TargetMode="External"/><Relationship Id="rId7" Type="http://schemas.openxmlformats.org/officeDocument/2006/relationships/hyperlink" Target="https://en.wikipedia.org/wiki/Gangaridai" TargetMode="External"/><Relationship Id="rId12" Type="http://schemas.openxmlformats.org/officeDocument/2006/relationships/hyperlink" Target="https://en.wikipedia.org/wiki/Battle_of_Plassey" TargetMode="External"/><Relationship Id="rId2" Type="http://schemas.openxmlformats.org/officeDocument/2006/relationships/hyperlink" Target="https://en.wikipedia.org/wiki/Bengal" TargetMode="External"/><Relationship Id="rId1" Type="http://schemas.openxmlformats.org/officeDocument/2006/relationships/hyperlink" Target="https://en.wikipedia.org/wiki/Ethnolinguistic" TargetMode="External"/><Relationship Id="rId6" Type="http://schemas.openxmlformats.org/officeDocument/2006/relationships/hyperlink" Target="https://en.wikipedia.org/wiki/Dominion_of_Pakistan" TargetMode="External"/><Relationship Id="rId11" Type="http://schemas.openxmlformats.org/officeDocument/2006/relationships/hyperlink" Target="https://en.wikipedia.org/wiki/Mughal_Bengal" TargetMode="External"/><Relationship Id="rId5" Type="http://schemas.openxmlformats.org/officeDocument/2006/relationships/hyperlink" Target="https://en.wikipedia.org/wiki/East_Bengal" TargetMode="External"/><Relationship Id="rId10" Type="http://schemas.openxmlformats.org/officeDocument/2006/relationships/hyperlink" Target="https://en.wikipedia.org/wiki/Bengal_Sultanate" TargetMode="External"/><Relationship Id="rId4" Type="http://schemas.openxmlformats.org/officeDocument/2006/relationships/hyperlink" Target="https://en.wikipedia.org/wiki/British_India" TargetMode="External"/><Relationship Id="rId9" Type="http://schemas.openxmlformats.org/officeDocument/2006/relationships/hyperlink" Target="https://en.wikipedia.org/wiki/Mughal_Empire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uslim_conquests_in_the_Indian_subcontinent" TargetMode="External"/><Relationship Id="rId3" Type="http://schemas.openxmlformats.org/officeDocument/2006/relationships/hyperlink" Target="https://en.wikipedia.org/wiki/Partition_of_India" TargetMode="External"/><Relationship Id="rId7" Type="http://schemas.openxmlformats.org/officeDocument/2006/relationships/hyperlink" Target="https://en.wikipedia.org/wiki/Gangaridai" TargetMode="External"/><Relationship Id="rId12" Type="http://schemas.openxmlformats.org/officeDocument/2006/relationships/hyperlink" Target="https://en.wikipedia.org/wiki/Battle_of_Plassey" TargetMode="External"/><Relationship Id="rId2" Type="http://schemas.openxmlformats.org/officeDocument/2006/relationships/hyperlink" Target="https://en.wikipedia.org/wiki/Bengal" TargetMode="External"/><Relationship Id="rId1" Type="http://schemas.openxmlformats.org/officeDocument/2006/relationships/hyperlink" Target="https://en.wikipedia.org/wiki/Ethnolinguistic" TargetMode="External"/><Relationship Id="rId6" Type="http://schemas.openxmlformats.org/officeDocument/2006/relationships/hyperlink" Target="https://en.wikipedia.org/wiki/Dominion_of_Pakistan" TargetMode="External"/><Relationship Id="rId11" Type="http://schemas.openxmlformats.org/officeDocument/2006/relationships/hyperlink" Target="https://en.wikipedia.org/wiki/Mughal_Bengal" TargetMode="External"/><Relationship Id="rId5" Type="http://schemas.openxmlformats.org/officeDocument/2006/relationships/hyperlink" Target="https://en.wikipedia.org/wiki/East_Bengal" TargetMode="External"/><Relationship Id="rId10" Type="http://schemas.openxmlformats.org/officeDocument/2006/relationships/hyperlink" Target="https://en.wikipedia.org/wiki/Bengal_Sultanate" TargetMode="External"/><Relationship Id="rId4" Type="http://schemas.openxmlformats.org/officeDocument/2006/relationships/hyperlink" Target="https://en.wikipedia.org/wiki/British_India" TargetMode="External"/><Relationship Id="rId9" Type="http://schemas.openxmlformats.org/officeDocument/2006/relationships/hyperlink" Target="https://en.wikipedia.org/wiki/Mughal_Empir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EEF9AD-7B33-445D-989E-ACAE1E336152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C4EE4C-9E61-4C5B-A20B-5AE10307578C}">
      <dgm:prSet/>
      <dgm:spPr/>
      <dgm:t>
        <a:bodyPr/>
        <a:lstStyle/>
        <a:p>
          <a:r>
            <a:rPr lang="en-US" b="0" i="0"/>
            <a:t>Bangladesh is part of the historic and </a:t>
          </a:r>
          <a:r>
            <a:rPr lang="en-US" b="0" i="0">
              <a:hlinkClick xmlns:r="http://schemas.openxmlformats.org/officeDocument/2006/relationships" r:id="rId1"/>
            </a:rPr>
            <a:t>ethnolinguistic</a:t>
          </a:r>
          <a:r>
            <a:rPr lang="en-US" b="0" i="0"/>
            <a:t> region of </a:t>
          </a:r>
          <a:r>
            <a:rPr lang="en-US" b="0" i="0">
              <a:hlinkClick xmlns:r="http://schemas.openxmlformats.org/officeDocument/2006/relationships" r:id="rId2"/>
            </a:rPr>
            <a:t>Bengal</a:t>
          </a:r>
          <a:r>
            <a:rPr lang="en-US" b="0" i="0"/>
            <a:t>, which was divided during the </a:t>
          </a:r>
          <a:r>
            <a:rPr lang="en-US" b="0" i="0">
              <a:hlinkClick xmlns:r="http://schemas.openxmlformats.org/officeDocument/2006/relationships" r:id="rId3"/>
            </a:rPr>
            <a:t>Partition</a:t>
          </a:r>
          <a:r>
            <a:rPr lang="en-US" b="0" i="0"/>
            <a:t> of </a:t>
          </a:r>
          <a:r>
            <a:rPr lang="en-US" b="0" i="0">
              <a:hlinkClick xmlns:r="http://schemas.openxmlformats.org/officeDocument/2006/relationships" r:id="rId4"/>
            </a:rPr>
            <a:t>British India</a:t>
          </a:r>
          <a:r>
            <a:rPr lang="en-US" b="0" i="0"/>
            <a:t> in 1947 as the </a:t>
          </a:r>
          <a:r>
            <a:rPr lang="en-US" b="0" i="0">
              <a:hlinkClick xmlns:r="http://schemas.openxmlformats.org/officeDocument/2006/relationships" r:id="rId5"/>
            </a:rPr>
            <a:t>eastern exclave</a:t>
          </a:r>
          <a:r>
            <a:rPr lang="en-US" b="0" i="0"/>
            <a:t> of the </a:t>
          </a:r>
          <a:r>
            <a:rPr lang="en-US" b="0" i="0">
              <a:hlinkClick xmlns:r="http://schemas.openxmlformats.org/officeDocument/2006/relationships" r:id="rId6"/>
            </a:rPr>
            <a:t>Dominion of Pakistan</a:t>
          </a:r>
          <a:r>
            <a:rPr lang="en-US" b="0" i="0"/>
            <a:t>. Ancient Bengal was known as </a:t>
          </a:r>
          <a:r>
            <a:rPr lang="en-US" b="0" i="0">
              <a:hlinkClick xmlns:r="http://schemas.openxmlformats.org/officeDocument/2006/relationships" r:id="rId7"/>
            </a:rPr>
            <a:t>Gangaridai</a:t>
          </a:r>
          <a:r>
            <a:rPr lang="en-US" b="0" i="0"/>
            <a:t> and was a stronghold of pre-Islamic kingdoms.</a:t>
          </a:r>
          <a:endParaRPr lang="en-US"/>
        </a:p>
      </dgm:t>
    </dgm:pt>
    <dgm:pt modelId="{F2BB5B59-473C-477D-8BF1-70246D820FE5}" type="parTrans" cxnId="{DD26A192-5EE9-4413-A0A6-B5C64EDFF656}">
      <dgm:prSet/>
      <dgm:spPr/>
      <dgm:t>
        <a:bodyPr/>
        <a:lstStyle/>
        <a:p>
          <a:endParaRPr lang="en-US"/>
        </a:p>
      </dgm:t>
    </dgm:pt>
    <dgm:pt modelId="{9821318C-533A-4469-A5FB-23A22699A85C}" type="sibTrans" cxnId="{DD26A192-5EE9-4413-A0A6-B5C64EDFF656}">
      <dgm:prSet/>
      <dgm:spPr/>
      <dgm:t>
        <a:bodyPr/>
        <a:lstStyle/>
        <a:p>
          <a:endParaRPr lang="en-US"/>
        </a:p>
      </dgm:t>
    </dgm:pt>
    <dgm:pt modelId="{99B5F425-515A-4E9B-B1A9-DDFA82DF5794}">
      <dgm:prSet/>
      <dgm:spPr/>
      <dgm:t>
        <a:bodyPr/>
        <a:lstStyle/>
        <a:p>
          <a:r>
            <a:rPr lang="en-US" b="0" i="0"/>
            <a:t>The </a:t>
          </a:r>
          <a:r>
            <a:rPr lang="en-US" b="0" i="0">
              <a:hlinkClick xmlns:r="http://schemas.openxmlformats.org/officeDocument/2006/relationships" r:id="rId8"/>
            </a:rPr>
            <a:t>Muslim conquest</a:t>
          </a:r>
          <a:r>
            <a:rPr lang="en-US" b="0" i="0"/>
            <a:t> after 1204 led to the sultanate and </a:t>
          </a:r>
          <a:r>
            <a:rPr lang="en-US" b="0" i="0">
              <a:hlinkClick xmlns:r="http://schemas.openxmlformats.org/officeDocument/2006/relationships" r:id="rId9"/>
            </a:rPr>
            <a:t>Mughal</a:t>
          </a:r>
          <a:r>
            <a:rPr lang="en-US" b="0" i="0"/>
            <a:t> periods, during which an independent </a:t>
          </a:r>
          <a:r>
            <a:rPr lang="en-US" b="0" i="0">
              <a:hlinkClick xmlns:r="http://schemas.openxmlformats.org/officeDocument/2006/relationships" r:id="rId10"/>
            </a:rPr>
            <a:t>Bengal Sultanate</a:t>
          </a:r>
          <a:r>
            <a:rPr lang="en-US" b="0" i="0"/>
            <a:t> and wealthy </a:t>
          </a:r>
          <a:r>
            <a:rPr lang="en-US" b="0" i="0">
              <a:hlinkClick xmlns:r="http://schemas.openxmlformats.org/officeDocument/2006/relationships" r:id="rId11"/>
            </a:rPr>
            <a:t>Mughal Bengal</a:t>
          </a:r>
          <a:r>
            <a:rPr lang="en-US" b="0" i="0"/>
            <a:t> transformed the region into an important centre of regional affairs, trade, and diplomacy. The </a:t>
          </a:r>
          <a:r>
            <a:rPr lang="en-US" b="0" i="0">
              <a:hlinkClick xmlns:r="http://schemas.openxmlformats.org/officeDocument/2006/relationships" r:id="rId12"/>
            </a:rPr>
            <a:t>Battle of Plassey</a:t>
          </a:r>
          <a:r>
            <a:rPr lang="en-US" b="0" i="0"/>
            <a:t> in 1757 marked the beginning of British rule for next 200 years.</a:t>
          </a:r>
          <a:endParaRPr lang="en-US"/>
        </a:p>
      </dgm:t>
    </dgm:pt>
    <dgm:pt modelId="{85DB35FB-25F2-477A-8321-B5B444E5C60F}" type="parTrans" cxnId="{28090A34-4325-4991-A2EE-3BA247C16267}">
      <dgm:prSet/>
      <dgm:spPr/>
      <dgm:t>
        <a:bodyPr/>
        <a:lstStyle/>
        <a:p>
          <a:endParaRPr lang="en-US"/>
        </a:p>
      </dgm:t>
    </dgm:pt>
    <dgm:pt modelId="{619BD0CE-72B5-44F2-9E68-07BB9684BF05}" type="sibTrans" cxnId="{28090A34-4325-4991-A2EE-3BA247C16267}">
      <dgm:prSet/>
      <dgm:spPr/>
      <dgm:t>
        <a:bodyPr/>
        <a:lstStyle/>
        <a:p>
          <a:endParaRPr lang="en-US"/>
        </a:p>
      </dgm:t>
    </dgm:pt>
    <dgm:pt modelId="{615EFBDD-A318-42F8-AAFC-0791E3B8EA57}" type="pres">
      <dgm:prSet presAssocID="{77EEF9AD-7B33-445D-989E-ACAE1E336152}" presName="diagram" presStyleCnt="0">
        <dgm:presLayoutVars>
          <dgm:dir/>
          <dgm:resizeHandles val="exact"/>
        </dgm:presLayoutVars>
      </dgm:prSet>
      <dgm:spPr/>
    </dgm:pt>
    <dgm:pt modelId="{A15EEEDB-CAC6-48D6-8C88-46AB78540369}" type="pres">
      <dgm:prSet presAssocID="{0EC4EE4C-9E61-4C5B-A20B-5AE10307578C}" presName="arrow" presStyleLbl="node1" presStyleIdx="0" presStyleCnt="2">
        <dgm:presLayoutVars>
          <dgm:bulletEnabled val="1"/>
        </dgm:presLayoutVars>
      </dgm:prSet>
      <dgm:spPr/>
    </dgm:pt>
    <dgm:pt modelId="{B31E1553-6D2A-4ACE-A63C-896F3E585561}" type="pres">
      <dgm:prSet presAssocID="{99B5F425-515A-4E9B-B1A9-DDFA82DF5794}" presName="arrow" presStyleLbl="node1" presStyleIdx="1" presStyleCnt="2">
        <dgm:presLayoutVars>
          <dgm:bulletEnabled val="1"/>
        </dgm:presLayoutVars>
      </dgm:prSet>
      <dgm:spPr/>
    </dgm:pt>
  </dgm:ptLst>
  <dgm:cxnLst>
    <dgm:cxn modelId="{28090A34-4325-4991-A2EE-3BA247C16267}" srcId="{77EEF9AD-7B33-445D-989E-ACAE1E336152}" destId="{99B5F425-515A-4E9B-B1A9-DDFA82DF5794}" srcOrd="1" destOrd="0" parTransId="{85DB35FB-25F2-477A-8321-B5B444E5C60F}" sibTransId="{619BD0CE-72B5-44F2-9E68-07BB9684BF05}"/>
    <dgm:cxn modelId="{8B1ED84D-29A8-4ACE-900B-5FE5A38E2535}" type="presOf" srcId="{0EC4EE4C-9E61-4C5B-A20B-5AE10307578C}" destId="{A15EEEDB-CAC6-48D6-8C88-46AB78540369}" srcOrd="0" destOrd="0" presId="urn:microsoft.com/office/officeart/2005/8/layout/arrow5"/>
    <dgm:cxn modelId="{E9797C77-B390-4A08-B393-135096ECCAC7}" type="presOf" srcId="{77EEF9AD-7B33-445D-989E-ACAE1E336152}" destId="{615EFBDD-A318-42F8-AAFC-0791E3B8EA57}" srcOrd="0" destOrd="0" presId="urn:microsoft.com/office/officeart/2005/8/layout/arrow5"/>
    <dgm:cxn modelId="{DD26A192-5EE9-4413-A0A6-B5C64EDFF656}" srcId="{77EEF9AD-7B33-445D-989E-ACAE1E336152}" destId="{0EC4EE4C-9E61-4C5B-A20B-5AE10307578C}" srcOrd="0" destOrd="0" parTransId="{F2BB5B59-473C-477D-8BF1-70246D820FE5}" sibTransId="{9821318C-533A-4469-A5FB-23A22699A85C}"/>
    <dgm:cxn modelId="{EABFCDB3-4AE6-448D-A325-EE15B3289BBE}" type="presOf" srcId="{99B5F425-515A-4E9B-B1A9-DDFA82DF5794}" destId="{B31E1553-6D2A-4ACE-A63C-896F3E585561}" srcOrd="0" destOrd="0" presId="urn:microsoft.com/office/officeart/2005/8/layout/arrow5"/>
    <dgm:cxn modelId="{A34F4156-2641-4D8D-97AD-5C8E7239E4E9}" type="presParOf" srcId="{615EFBDD-A318-42F8-AAFC-0791E3B8EA57}" destId="{A15EEEDB-CAC6-48D6-8C88-46AB78540369}" srcOrd="0" destOrd="0" presId="urn:microsoft.com/office/officeart/2005/8/layout/arrow5"/>
    <dgm:cxn modelId="{94CC2749-BB1A-4E92-8F3E-D5FED5EE783D}" type="presParOf" srcId="{615EFBDD-A318-42F8-AAFC-0791E3B8EA57}" destId="{B31E1553-6D2A-4ACE-A63C-896F3E585561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EEEDB-CAC6-48D6-8C88-46AB78540369}">
      <dsp:nvSpPr>
        <dsp:cNvPr id="0" name=""/>
        <dsp:cNvSpPr/>
      </dsp:nvSpPr>
      <dsp:spPr>
        <a:xfrm rot="16200000">
          <a:off x="419" y="409702"/>
          <a:ext cx="3248086" cy="324808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Bangladesh is part of the historic and </a:t>
          </a:r>
          <a:r>
            <a:rPr lang="en-US" sz="1200" b="0" i="0" kern="1200">
              <a:hlinkClick xmlns:r="http://schemas.openxmlformats.org/officeDocument/2006/relationships" r:id="rId1"/>
            </a:rPr>
            <a:t>ethnolinguistic</a:t>
          </a:r>
          <a:r>
            <a:rPr lang="en-US" sz="1200" b="0" i="0" kern="1200"/>
            <a:t> region of </a:t>
          </a:r>
          <a:r>
            <a:rPr lang="en-US" sz="1200" b="0" i="0" kern="1200">
              <a:hlinkClick xmlns:r="http://schemas.openxmlformats.org/officeDocument/2006/relationships" r:id="rId2"/>
            </a:rPr>
            <a:t>Bengal</a:t>
          </a:r>
          <a:r>
            <a:rPr lang="en-US" sz="1200" b="0" i="0" kern="1200"/>
            <a:t>, which was divided during the </a:t>
          </a:r>
          <a:r>
            <a:rPr lang="en-US" sz="1200" b="0" i="0" kern="1200">
              <a:hlinkClick xmlns:r="http://schemas.openxmlformats.org/officeDocument/2006/relationships" r:id="rId3"/>
            </a:rPr>
            <a:t>Partition</a:t>
          </a:r>
          <a:r>
            <a:rPr lang="en-US" sz="1200" b="0" i="0" kern="1200"/>
            <a:t> of </a:t>
          </a:r>
          <a:r>
            <a:rPr lang="en-US" sz="1200" b="0" i="0" kern="1200">
              <a:hlinkClick xmlns:r="http://schemas.openxmlformats.org/officeDocument/2006/relationships" r:id="rId4"/>
            </a:rPr>
            <a:t>British India</a:t>
          </a:r>
          <a:r>
            <a:rPr lang="en-US" sz="1200" b="0" i="0" kern="1200"/>
            <a:t> in 1947 as the </a:t>
          </a:r>
          <a:r>
            <a:rPr lang="en-US" sz="1200" b="0" i="0" kern="1200">
              <a:hlinkClick xmlns:r="http://schemas.openxmlformats.org/officeDocument/2006/relationships" r:id="rId5"/>
            </a:rPr>
            <a:t>eastern exclave</a:t>
          </a:r>
          <a:r>
            <a:rPr lang="en-US" sz="1200" b="0" i="0" kern="1200"/>
            <a:t> of the </a:t>
          </a:r>
          <a:r>
            <a:rPr lang="en-US" sz="1200" b="0" i="0" kern="1200">
              <a:hlinkClick xmlns:r="http://schemas.openxmlformats.org/officeDocument/2006/relationships" r:id="rId6"/>
            </a:rPr>
            <a:t>Dominion of Pakistan</a:t>
          </a:r>
          <a:r>
            <a:rPr lang="en-US" sz="1200" b="0" i="0" kern="1200"/>
            <a:t>. Ancient Bengal was known as </a:t>
          </a:r>
          <a:r>
            <a:rPr lang="en-US" sz="1200" b="0" i="0" kern="1200">
              <a:hlinkClick xmlns:r="http://schemas.openxmlformats.org/officeDocument/2006/relationships" r:id="rId7"/>
            </a:rPr>
            <a:t>Gangaridai</a:t>
          </a:r>
          <a:r>
            <a:rPr lang="en-US" sz="1200" b="0" i="0" kern="1200"/>
            <a:t> and was a stronghold of pre-Islamic kingdoms.</a:t>
          </a:r>
          <a:endParaRPr lang="en-US" sz="1200" kern="1200"/>
        </a:p>
      </dsp:txBody>
      <dsp:txXfrm rot="5400000">
        <a:off x="419" y="1221723"/>
        <a:ext cx="2679671" cy="1624043"/>
      </dsp:txXfrm>
    </dsp:sp>
    <dsp:sp modelId="{B31E1553-6D2A-4ACE-A63C-896F3E585561}">
      <dsp:nvSpPr>
        <dsp:cNvPr id="0" name=""/>
        <dsp:cNvSpPr/>
      </dsp:nvSpPr>
      <dsp:spPr>
        <a:xfrm rot="5400000">
          <a:off x="3450467" y="409702"/>
          <a:ext cx="3248086" cy="324808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The </a:t>
          </a:r>
          <a:r>
            <a:rPr lang="en-US" sz="1200" b="0" i="0" kern="1200">
              <a:hlinkClick xmlns:r="http://schemas.openxmlformats.org/officeDocument/2006/relationships" r:id="rId8"/>
            </a:rPr>
            <a:t>Muslim conquest</a:t>
          </a:r>
          <a:r>
            <a:rPr lang="en-US" sz="1200" b="0" i="0" kern="1200"/>
            <a:t> after 1204 led to the sultanate and </a:t>
          </a:r>
          <a:r>
            <a:rPr lang="en-US" sz="1200" b="0" i="0" kern="1200">
              <a:hlinkClick xmlns:r="http://schemas.openxmlformats.org/officeDocument/2006/relationships" r:id="rId9"/>
            </a:rPr>
            <a:t>Mughal</a:t>
          </a:r>
          <a:r>
            <a:rPr lang="en-US" sz="1200" b="0" i="0" kern="1200"/>
            <a:t> periods, during which an independent </a:t>
          </a:r>
          <a:r>
            <a:rPr lang="en-US" sz="1200" b="0" i="0" kern="1200">
              <a:hlinkClick xmlns:r="http://schemas.openxmlformats.org/officeDocument/2006/relationships" r:id="rId10"/>
            </a:rPr>
            <a:t>Bengal Sultanate</a:t>
          </a:r>
          <a:r>
            <a:rPr lang="en-US" sz="1200" b="0" i="0" kern="1200"/>
            <a:t> and wealthy </a:t>
          </a:r>
          <a:r>
            <a:rPr lang="en-US" sz="1200" b="0" i="0" kern="1200">
              <a:hlinkClick xmlns:r="http://schemas.openxmlformats.org/officeDocument/2006/relationships" r:id="rId11"/>
            </a:rPr>
            <a:t>Mughal Bengal</a:t>
          </a:r>
          <a:r>
            <a:rPr lang="en-US" sz="1200" b="0" i="0" kern="1200"/>
            <a:t> transformed the region into an important centre of regional affairs, trade, and diplomacy. The </a:t>
          </a:r>
          <a:r>
            <a:rPr lang="en-US" sz="1200" b="0" i="0" kern="1200">
              <a:hlinkClick xmlns:r="http://schemas.openxmlformats.org/officeDocument/2006/relationships" r:id="rId12"/>
            </a:rPr>
            <a:t>Battle of Plassey</a:t>
          </a:r>
          <a:r>
            <a:rPr lang="en-US" sz="1200" b="0" i="0" kern="1200"/>
            <a:t> in 1757 marked the beginning of British rule for next 200 years.</a:t>
          </a:r>
          <a:endParaRPr lang="en-US" sz="1200" kern="1200"/>
        </a:p>
      </dsp:txBody>
      <dsp:txXfrm rot="-5400000">
        <a:off x="4018882" y="1221724"/>
        <a:ext cx="2679671" cy="1624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3" r:id="rId15"/>
    <p:sldLayoutId id="2147483685" r:id="rId16"/>
    <p:sldLayoutId id="2147483686" r:id="rId17"/>
    <p:sldLayoutId id="2147483687" r:id="rId18"/>
    <p:sldLayoutId id="2147483689" r:id="rId19"/>
    <p:sldLayoutId id="214748369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countries_and_dependencies_by_population_density" TargetMode="External"/><Relationship Id="rId3" Type="http://schemas.openxmlformats.org/officeDocument/2006/relationships/image" Target="../media/image4.jpg"/><Relationship Id="rId7" Type="http://schemas.openxmlformats.org/officeDocument/2006/relationships/hyperlink" Target="https://en.wikipedia.org/wiki/List_of_countries_and_dependencies_by_popul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en.wikipedia.org/wiki/South_Asia" TargetMode="External"/><Relationship Id="rId5" Type="http://schemas.openxmlformats.org/officeDocument/2006/relationships/hyperlink" Target="https://en.wikipedia.org/wiki/Bangladesh#cite_note-17" TargetMode="External"/><Relationship Id="rId4" Type="http://schemas.openxmlformats.org/officeDocument/2006/relationships/hyperlink" Target="https://en.wikipedia.org/wiki/Bangladesh#cite_note-16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iliguri_Corridor" TargetMode="External"/><Relationship Id="rId13" Type="http://schemas.openxmlformats.org/officeDocument/2006/relationships/hyperlink" Target="https://en.wikipedia.org/wiki/Chittagong" TargetMode="External"/><Relationship Id="rId18" Type="http://schemas.openxmlformats.org/officeDocument/2006/relationships/hyperlink" Target="https://en.wikipedia.org/wiki/Ethnoreligious_group" TargetMode="External"/><Relationship Id="rId3" Type="http://schemas.openxmlformats.org/officeDocument/2006/relationships/hyperlink" Target="https://en.wikipedia.org/wiki/India" TargetMode="External"/><Relationship Id="rId21" Type="http://schemas.openxmlformats.org/officeDocument/2006/relationships/image" Target="../media/image7.jpg"/><Relationship Id="rId7" Type="http://schemas.openxmlformats.org/officeDocument/2006/relationships/hyperlink" Target="https://en.wikipedia.org/wiki/Nepal" TargetMode="External"/><Relationship Id="rId12" Type="http://schemas.openxmlformats.org/officeDocument/2006/relationships/hyperlink" Target="https://en.wikipedia.org/wiki/List_of_cities_and_towns_in_Bangladesh" TargetMode="External"/><Relationship Id="rId17" Type="http://schemas.openxmlformats.org/officeDocument/2006/relationships/hyperlink" Target="https://en.wikipedia.org/wiki/Bengali_Muslim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en.wikipedia.org/wiki/Religion_in_Bangladesh" TargetMode="External"/><Relationship Id="rId20" Type="http://schemas.openxmlformats.org/officeDocument/2006/relationships/image" Target="../media/image6.jpg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en.wikipedia.org/wiki/Bhutan" TargetMode="External"/><Relationship Id="rId11" Type="http://schemas.openxmlformats.org/officeDocument/2006/relationships/hyperlink" Target="https://en.wikipedia.org/wiki/Dhaka" TargetMode="External"/><Relationship Id="rId5" Type="http://schemas.openxmlformats.org/officeDocument/2006/relationships/hyperlink" Target="https://en.wikipedia.org/wiki/Bay_of_Bengal" TargetMode="External"/><Relationship Id="rId15" Type="http://schemas.openxmlformats.org/officeDocument/2006/relationships/hyperlink" Target="https://en.wikipedia.org/wiki/Islam_in_Bangladesh" TargetMode="External"/><Relationship Id="rId10" Type="http://schemas.openxmlformats.org/officeDocument/2006/relationships/hyperlink" Target="https://en.wikipedia.org/wiki/Sikkim" TargetMode="External"/><Relationship Id="rId19" Type="http://schemas.openxmlformats.org/officeDocument/2006/relationships/image" Target="../media/image5.jpg"/><Relationship Id="rId4" Type="http://schemas.openxmlformats.org/officeDocument/2006/relationships/hyperlink" Target="https://en.wikipedia.org/wiki/Myanmar" TargetMode="External"/><Relationship Id="rId9" Type="http://schemas.openxmlformats.org/officeDocument/2006/relationships/hyperlink" Target="https://en.wikipedia.org/wiki/China" TargetMode="External"/><Relationship Id="rId14" Type="http://schemas.openxmlformats.org/officeDocument/2006/relationships/hyperlink" Target="https://en.wikipedia.org/wiki/Bengali_languag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ahore_Resolution" TargetMode="External"/><Relationship Id="rId3" Type="http://schemas.openxmlformats.org/officeDocument/2006/relationships/hyperlink" Target="https://en.wikipedia.org/wiki/Partition_of_Bengal_(1905)" TargetMode="External"/><Relationship Id="rId7" Type="http://schemas.openxmlformats.org/officeDocument/2006/relationships/hyperlink" Target="https://en.wikipedia.org/wiki/Bangladesh#cite_note-18" TargetMode="External"/><Relationship Id="rId12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en.wikipedia.org/wiki/Dhaka" TargetMode="External"/><Relationship Id="rId11" Type="http://schemas.openxmlformats.org/officeDocument/2006/relationships/hyperlink" Target="https://en.wikipedia.org/wiki/Radcliffe_Line" TargetMode="External"/><Relationship Id="rId5" Type="http://schemas.openxmlformats.org/officeDocument/2006/relationships/hyperlink" Target="https://en.wikipedia.org/wiki/All-India_Muslim_League" TargetMode="External"/><Relationship Id="rId10" Type="http://schemas.openxmlformats.org/officeDocument/2006/relationships/hyperlink" Target="https://en.wikipedia.org/wiki/Prime_Minister_of_Bengal" TargetMode="External"/><Relationship Id="rId4" Type="http://schemas.openxmlformats.org/officeDocument/2006/relationships/hyperlink" Target="https://en.wikipedia.org/wiki/Eastern_Bengal_and_Assam" TargetMode="External"/><Relationship Id="rId9" Type="http://schemas.openxmlformats.org/officeDocument/2006/relationships/hyperlink" Target="https://en.wikipedia.org/wiki/A._K._Fazlul_Huq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conomy_of_Bangladesh" TargetMode="External"/><Relationship Id="rId13" Type="http://schemas.openxmlformats.org/officeDocument/2006/relationships/hyperlink" Target="https://en.wikipedia.org/wiki/UN_peacekeeping" TargetMode="External"/><Relationship Id="rId3" Type="http://schemas.openxmlformats.org/officeDocument/2006/relationships/image" Target="../media/image10.jpg"/><Relationship Id="rId7" Type="http://schemas.openxmlformats.org/officeDocument/2006/relationships/hyperlink" Target="https://en.wikipedia.org/wiki/Middle_power" TargetMode="External"/><Relationship Id="rId12" Type="http://schemas.openxmlformats.org/officeDocument/2006/relationships/hyperlink" Target="https://en.wikipedia.org/wiki/Bangladesh_Armed_Forces" TargetMode="External"/><Relationship Id="rId17" Type="http://schemas.openxmlformats.org/officeDocument/2006/relationships/hyperlink" Target="https://en.wikipedia.org/wiki/Sundarbans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en.wikipedia.org/wiki/Upazila" TargetMode="Externa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en.wikipedia.org/wiki/Westminster_system" TargetMode="External"/><Relationship Id="rId11" Type="http://schemas.openxmlformats.org/officeDocument/2006/relationships/hyperlink" Target="https://en.wikipedia.org/wiki/List_of_languages_by_number_of_native_speakers" TargetMode="External"/><Relationship Id="rId5" Type="http://schemas.openxmlformats.org/officeDocument/2006/relationships/hyperlink" Target="https://en.wikipedia.org/wiki/Parliamentary_republic" TargetMode="External"/><Relationship Id="rId15" Type="http://schemas.openxmlformats.org/officeDocument/2006/relationships/hyperlink" Target="https://en.wikipedia.org/wiki/Districts_of_Bangladesh" TargetMode="External"/><Relationship Id="rId10" Type="http://schemas.openxmlformats.org/officeDocument/2006/relationships/hyperlink" Target="https://en.wikipedia.org/wiki/Islam_by_country" TargetMode="External"/><Relationship Id="rId4" Type="http://schemas.openxmlformats.org/officeDocument/2006/relationships/hyperlink" Target="https://en.wikipedia.org/wiki/Unitary_state" TargetMode="External"/><Relationship Id="rId9" Type="http://schemas.openxmlformats.org/officeDocument/2006/relationships/hyperlink" Target="https://en.wikipedia.org/wiki/South_Asia" TargetMode="External"/><Relationship Id="rId14" Type="http://schemas.openxmlformats.org/officeDocument/2006/relationships/hyperlink" Target="https://en.wikipedia.org/wiki/Divisions_of_Bangladesh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096EABF-579F-4307-8952-04905085F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olorful boats moored on lake">
            <a:extLst>
              <a:ext uri="{FF2B5EF4-FFF2-40B4-BE49-F238E27FC236}">
                <a16:creationId xmlns:a16="http://schemas.microsoft.com/office/drawing/2014/main" id="{83841405-D454-7DD0-0B1F-B73DD1BC1F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2"/>
          <a:stretch/>
        </p:blipFill>
        <p:spPr>
          <a:xfrm>
            <a:off x="-33559" y="-3643"/>
            <a:ext cx="12225558" cy="6861643"/>
          </a:xfrm>
          <a:prstGeom prst="rect">
            <a:avLst/>
          </a:prstGeom>
        </p:spPr>
      </p:pic>
      <p:sp>
        <p:nvSpPr>
          <p:cNvPr id="31" name="Rectangle 23">
            <a:extLst>
              <a:ext uri="{FF2B5EF4-FFF2-40B4-BE49-F238E27FC236}">
                <a16:creationId xmlns:a16="http://schemas.microsoft.com/office/drawing/2014/main" id="{233D9D3E-2FB8-42AA-B5E5-1EAB4DA9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3556" y="-14280"/>
            <a:ext cx="4615080" cy="687227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2170935 w 5594726"/>
              <a:gd name="connsiteY0" fmla="*/ 0 h 6868625"/>
              <a:gd name="connsiteX1" fmla="*/ 5594726 w 5594726"/>
              <a:gd name="connsiteY1" fmla="*/ 0 h 6868625"/>
              <a:gd name="connsiteX2" fmla="*/ 5594726 w 5594726"/>
              <a:gd name="connsiteY2" fmla="*/ 6868625 h 6868625"/>
              <a:gd name="connsiteX3" fmla="*/ 0 w 5594726"/>
              <a:gd name="connsiteY3" fmla="*/ 6865085 h 6868625"/>
              <a:gd name="connsiteX4" fmla="*/ 2170935 w 5594726"/>
              <a:gd name="connsiteY4" fmla="*/ 0 h 686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4726" h="6868625">
                <a:moveTo>
                  <a:pt x="2170935" y="0"/>
                </a:moveTo>
                <a:lnTo>
                  <a:pt x="5594726" y="0"/>
                </a:lnTo>
                <a:lnTo>
                  <a:pt x="5594726" y="6868625"/>
                </a:lnTo>
                <a:lnTo>
                  <a:pt x="0" y="6865085"/>
                </a:lnTo>
                <a:lnTo>
                  <a:pt x="217093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399" y="1040003"/>
            <a:ext cx="3281149" cy="3150159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Bangladesh</a:t>
            </a:r>
            <a:br>
              <a:rPr lang="en-US" sz="3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3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my Beloved Country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9FBE6D3-8499-4BE7-8C12-1BA9F0150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5C1B90-3208-4854-BFDE-310A0263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B20B9B-B58D-4A05-87A2-6F8C78BD7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CC7CE6-73AD-436F-BC95-066CC950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192C383-6990-4C74-A5FF-EAB4A1EA2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11309"/>
            <a:ext cx="9577116" cy="12219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AGENDA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420471"/>
            <a:ext cx="5479065" cy="38844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Introduction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Etymology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History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Geography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Governtment &amp; Politics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Economy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Demographics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Culture &amp; Others</a:t>
            </a:r>
          </a:p>
        </p:txBody>
      </p:sp>
      <p:pic>
        <p:nvPicPr>
          <p:cNvPr id="7" name="Picture Placeholder 6" descr="A flag flying in front of a pink building&#10;&#10;Description automatically generated">
            <a:extLst>
              <a:ext uri="{FF2B5EF4-FFF2-40B4-BE49-F238E27FC236}">
                <a16:creationId xmlns:a16="http://schemas.microsoft.com/office/drawing/2014/main" id="{077CB667-FD4A-145B-B9C4-A20F5B80B4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3" r="12150" b="-1"/>
          <a:stretch/>
        </p:blipFill>
        <p:spPr>
          <a:xfrm>
            <a:off x="7225552" y="1995117"/>
            <a:ext cx="4966447" cy="4862884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THE POWER OF </a:t>
            </a:r>
            <a:br>
              <a:rPr lang="en-US" dirty="0"/>
            </a:br>
            <a:r>
              <a:rPr lang="en-US" dirty="0" err="1"/>
              <a:t>bangladesh</a:t>
            </a:r>
            <a:endParaRPr lang="en-US" dirty="0"/>
          </a:p>
        </p:txBody>
      </p:sp>
      <p:pic>
        <p:nvPicPr>
          <p:cNvPr id="6" name="Picture Placeholder 5" descr="A large crowd of people with a flag&#10;&#10;Description automatically generated">
            <a:extLst>
              <a:ext uri="{FF2B5EF4-FFF2-40B4-BE49-F238E27FC236}">
                <a16:creationId xmlns:a16="http://schemas.microsoft.com/office/drawing/2014/main" id="{A082ACA5-A661-99B0-19B5-56D3622BB4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28" b="345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215" y="511309"/>
            <a:ext cx="9345550" cy="12219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Intr0duction </a:t>
            </a:r>
          </a:p>
        </p:txBody>
      </p:sp>
      <p:pic>
        <p:nvPicPr>
          <p:cNvPr id="7" name="Picture Placeholder 6" descr="A red circle on a green background&#10;&#10;Description automatically generated">
            <a:extLst>
              <a:ext uri="{FF2B5EF4-FFF2-40B4-BE49-F238E27FC236}">
                <a16:creationId xmlns:a16="http://schemas.microsoft.com/office/drawing/2014/main" id="{BA10536B-FA7D-AC72-157E-EFBC36DD6FA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0" r="22913"/>
          <a:stretch/>
        </p:blipFill>
        <p:spPr>
          <a:xfrm>
            <a:off x="20" y="2009553"/>
            <a:ext cx="5188507" cy="4847794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03028"/>
            <a:ext cx="3296093" cy="170652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1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9137"/>
            <a:ext cx="5745707" cy="99596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356946" y="9137"/>
            <a:ext cx="714366" cy="20004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977116" y="9137"/>
            <a:ext cx="4214884" cy="7824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5707" y="2520209"/>
            <a:ext cx="5785303" cy="3602381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/>
            <a:endParaRPr lang="en-US" b="1" i="0" dirty="0">
              <a:effectLst/>
            </a:endParaRPr>
          </a:p>
          <a:p>
            <a:pPr marL="0"/>
            <a:endParaRPr lang="en-US" b="1" dirty="0"/>
          </a:p>
          <a:p>
            <a:pPr marL="0"/>
            <a:r>
              <a:rPr lang="en-US" b="1" i="0" dirty="0">
                <a:effectLst/>
              </a:rPr>
              <a:t>Bangladesh</a:t>
            </a:r>
            <a:r>
              <a:rPr lang="en-US" b="0" i="0" dirty="0">
                <a:effectLst/>
              </a:rPr>
              <a:t>,</a:t>
            </a:r>
            <a:r>
              <a:rPr lang="en-US" b="0" i="0" u="none" strike="noStrike" baseline="30000" dirty="0">
                <a:effectLst/>
                <a:hlinkClick r:id="rId4"/>
              </a:rPr>
              <a:t>[a]</a:t>
            </a:r>
            <a:r>
              <a:rPr lang="en-US" b="0" i="0" dirty="0">
                <a:effectLst/>
              </a:rPr>
              <a:t> officially the </a:t>
            </a:r>
            <a:r>
              <a:rPr lang="en-US" b="1" i="0" dirty="0">
                <a:effectLst/>
              </a:rPr>
              <a:t>People's Republic of Bangladesh</a:t>
            </a:r>
            <a:r>
              <a:rPr lang="en-US" b="0" i="0" dirty="0">
                <a:effectLst/>
              </a:rPr>
              <a:t>,</a:t>
            </a:r>
            <a:r>
              <a:rPr lang="en-US" b="0" i="0" u="none" strike="noStrike" baseline="30000" dirty="0">
                <a:effectLst/>
                <a:hlinkClick r:id="rId5"/>
              </a:rPr>
              <a:t>[b]</a:t>
            </a:r>
            <a:r>
              <a:rPr lang="en-US" b="0" i="0" dirty="0">
                <a:effectLst/>
              </a:rPr>
              <a:t> is a country in </a:t>
            </a:r>
            <a:r>
              <a:rPr lang="en-US" b="0" i="0" u="none" strike="noStrike" dirty="0">
                <a:effectLst/>
                <a:hlinkClick r:id="rId6" tooltip="South Asia"/>
              </a:rPr>
              <a:t>South Asia</a:t>
            </a:r>
            <a:r>
              <a:rPr lang="en-US" b="0" i="0" dirty="0">
                <a:effectLst/>
              </a:rPr>
              <a:t>. It is the </a:t>
            </a:r>
            <a:r>
              <a:rPr lang="en-US" b="0" i="0" u="none" strike="noStrike" dirty="0">
                <a:effectLst/>
                <a:hlinkClick r:id="rId7" tooltip="List of countries and dependencies by population"/>
              </a:rPr>
              <a:t>eighth-most populous country</a:t>
            </a:r>
            <a:r>
              <a:rPr lang="en-US" b="0" i="0" dirty="0">
                <a:effectLst/>
              </a:rPr>
              <a:t> in the world and among the </a:t>
            </a:r>
            <a:r>
              <a:rPr lang="en-US" b="0" i="0" u="none" strike="noStrike" dirty="0">
                <a:effectLst/>
                <a:hlinkClick r:id="rId8" tooltip="List of countries and dependencies by population density"/>
              </a:rPr>
              <a:t>most densely populated</a:t>
            </a:r>
            <a:r>
              <a:rPr lang="en-US" b="0" i="0" dirty="0">
                <a:effectLst/>
              </a:rPr>
              <a:t> with a population exceeding 170 million within an area of 148,460 square </a:t>
            </a:r>
            <a:r>
              <a:rPr lang="en-US" b="0" i="0" dirty="0" err="1">
                <a:effectLst/>
              </a:rPr>
              <a:t>kilometres</a:t>
            </a:r>
            <a:r>
              <a:rPr lang="en-US" b="0" i="0" dirty="0">
                <a:effectLst/>
              </a:rPr>
              <a:t> (57,320 sq mi). 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sz="8000" b="1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0" b="1" dirty="0">
              <a:solidFill>
                <a:srgbClr val="2021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0" b="1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2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Bangladesh</a:t>
            </a:r>
            <a:r>
              <a:rPr lang="en-US" sz="11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200" b="0" i="0" u="none" strike="noStrike" baseline="300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[a]</a:t>
            </a:r>
            <a:r>
              <a:rPr lang="en-US" sz="11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officially the </a:t>
            </a:r>
            <a:r>
              <a:rPr lang="en-US" sz="112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People's Republic of Bangladesh</a:t>
            </a:r>
            <a:r>
              <a:rPr lang="en-US" sz="11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1200" b="0" i="0" u="none" strike="noStrike" baseline="300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[b]</a:t>
            </a:r>
            <a:r>
              <a:rPr lang="en-US" sz="11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country in </a:t>
            </a:r>
            <a:r>
              <a:rPr lang="en-US" sz="1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South Asia"/>
              </a:rPr>
              <a:t>South Asia</a:t>
            </a:r>
            <a:r>
              <a:rPr lang="en-US" sz="11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1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the </a:t>
            </a:r>
            <a:r>
              <a:rPr lang="en-US" sz="1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 tooltip="List of countries and dependencies by population"/>
              </a:rPr>
              <a:t>eighth-most populous country</a:t>
            </a:r>
            <a:r>
              <a:rPr lang="en-US" sz="11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the world and among the </a:t>
            </a:r>
            <a:r>
              <a:rPr lang="en-US" sz="11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 tooltip="List of countries and dependencies by population density"/>
              </a:rPr>
              <a:t>most densely populated</a:t>
            </a:r>
            <a:r>
              <a:rPr lang="en-US" sz="11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a population exceeding 170 million within an area of 148,460 square </a:t>
            </a:r>
            <a:r>
              <a:rPr lang="en-US" sz="11200" b="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kilometres</a:t>
            </a:r>
            <a:r>
              <a:rPr lang="en-US" sz="11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(57,320 sq mi). 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648586"/>
            <a:ext cx="5197245" cy="14566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Different side of Bangladesh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142999" y="2124189"/>
            <a:ext cx="5197245" cy="42004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Bangladesh shares land borders with </a:t>
            </a:r>
            <a:r>
              <a:rPr lang="en-US" b="0" i="0" u="none" strike="noStrike">
                <a:effectLst/>
                <a:hlinkClick r:id="rId3" tooltip="India"/>
              </a:rPr>
              <a:t>India</a:t>
            </a:r>
            <a:r>
              <a:rPr lang="en-US" b="0" i="0">
                <a:effectLst/>
              </a:rPr>
              <a:t> to the north, west, and east, and </a:t>
            </a:r>
            <a:r>
              <a:rPr lang="en-US" b="0" i="0" u="none" strike="noStrike">
                <a:effectLst/>
                <a:hlinkClick r:id="rId4" tooltip="Myanmar"/>
              </a:rPr>
              <a:t>Myanmar</a:t>
            </a:r>
            <a:r>
              <a:rPr lang="en-US" b="0" i="0">
                <a:effectLst/>
              </a:rPr>
              <a:t> to the southeast. To the south, it has a coastline along the </a:t>
            </a:r>
            <a:r>
              <a:rPr lang="en-US" b="0" i="0" u="none" strike="noStrike">
                <a:effectLst/>
                <a:hlinkClick r:id="rId5" tooltip="Bay of Bengal"/>
              </a:rPr>
              <a:t>Bay of Bengal</a:t>
            </a:r>
            <a:r>
              <a:rPr lang="en-US" b="0" i="0">
                <a:effectLst/>
              </a:rPr>
              <a:t>. To the north, it is separated from </a:t>
            </a:r>
            <a:r>
              <a:rPr lang="en-US" b="0" i="0" u="none" strike="noStrike">
                <a:effectLst/>
                <a:hlinkClick r:id="rId6" tooltip="Bhutan"/>
              </a:rPr>
              <a:t>Bhutan</a:t>
            </a:r>
            <a:r>
              <a:rPr lang="en-US" b="0" i="0">
                <a:effectLst/>
              </a:rPr>
              <a:t> and </a:t>
            </a:r>
            <a:r>
              <a:rPr lang="en-US" b="0" i="0" u="none" strike="noStrike">
                <a:effectLst/>
                <a:hlinkClick r:id="rId7" tooltip="Nepal"/>
              </a:rPr>
              <a:t>Nepal</a:t>
            </a:r>
            <a:r>
              <a:rPr lang="en-US" b="0" i="0">
                <a:effectLst/>
              </a:rPr>
              <a:t> by the </a:t>
            </a:r>
            <a:r>
              <a:rPr lang="en-US" b="0" i="0" u="none" strike="noStrike">
                <a:effectLst/>
                <a:hlinkClick r:id="rId8" tooltip="Siliguri Corridor"/>
              </a:rPr>
              <a:t>Siliguri Corridor</a:t>
            </a:r>
            <a:r>
              <a:rPr lang="en-US" b="0" i="0">
                <a:effectLst/>
              </a:rPr>
              <a:t>, and from </a:t>
            </a:r>
            <a:r>
              <a:rPr lang="en-US" b="0" i="0" u="none" strike="noStrike">
                <a:effectLst/>
                <a:hlinkClick r:id="rId9" tooltip="China"/>
              </a:rPr>
              <a:t>China</a:t>
            </a:r>
            <a:r>
              <a:rPr lang="en-US" b="0" i="0">
                <a:effectLst/>
              </a:rPr>
              <a:t> by the mountainous Indian state of </a:t>
            </a:r>
            <a:r>
              <a:rPr lang="en-US" b="0" i="0" u="none" strike="noStrike">
                <a:effectLst/>
                <a:hlinkClick r:id="rId10" tooltip="Sikkim"/>
              </a:rPr>
              <a:t>Sikkim</a:t>
            </a:r>
            <a:r>
              <a:rPr lang="en-US" b="0" i="0">
                <a:effectLst/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 </a:t>
            </a:r>
            <a:r>
              <a:rPr lang="en-US" b="0" i="0" u="none" strike="noStrike">
                <a:effectLst/>
                <a:hlinkClick r:id="rId11" tooltip="Dhaka"/>
              </a:rPr>
              <a:t>Dhaka</a:t>
            </a:r>
            <a:r>
              <a:rPr lang="en-US" b="0" i="0">
                <a:effectLst/>
              </a:rPr>
              <a:t>, the capital and </a:t>
            </a:r>
            <a:r>
              <a:rPr lang="en-US" b="0" i="0" u="none" strike="noStrike">
                <a:effectLst/>
                <a:hlinkClick r:id="rId12" tooltip="List of cities and towns in Bangladesh"/>
              </a:rPr>
              <a:t>largest city</a:t>
            </a:r>
            <a:r>
              <a:rPr lang="en-US" b="0" i="0">
                <a:effectLst/>
              </a:rPr>
              <a:t>, is the nation's political, financial, and cultural centre. </a:t>
            </a:r>
            <a:r>
              <a:rPr lang="en-US" b="0" i="0" u="none" strike="noStrike">
                <a:effectLst/>
                <a:hlinkClick r:id="rId13" tooltip="Chittagong"/>
              </a:rPr>
              <a:t>Chittagong</a:t>
            </a:r>
            <a:r>
              <a:rPr lang="en-US" b="0" i="0">
                <a:effectLst/>
              </a:rPr>
              <a:t> is the second-largest city and the busiest port of the country. The official language is </a:t>
            </a:r>
            <a:r>
              <a:rPr lang="en-US" b="0" i="0" u="none" strike="noStrike">
                <a:effectLst/>
                <a:hlinkClick r:id="rId14" tooltip="Bengali language"/>
              </a:rPr>
              <a:t>Bengali</a:t>
            </a:r>
            <a:r>
              <a:rPr lang="en-US" b="0" i="0">
                <a:effectLst/>
              </a:rPr>
              <a:t>. </a:t>
            </a:r>
            <a:r>
              <a:rPr lang="en-US" b="0" i="0" u="none" strike="noStrike">
                <a:effectLst/>
                <a:hlinkClick r:id="rId15" tooltip="Islam in Bangladesh"/>
              </a:rPr>
              <a:t>Islam</a:t>
            </a:r>
            <a:r>
              <a:rPr lang="en-US" b="0" i="0">
                <a:effectLst/>
              </a:rPr>
              <a:t> is the official and </a:t>
            </a:r>
            <a:r>
              <a:rPr lang="en-US" b="0" i="0" u="none" strike="noStrike">
                <a:effectLst/>
                <a:hlinkClick r:id="rId16" tooltip="Religion in Bangladesh"/>
              </a:rPr>
              <a:t>largest religion</a:t>
            </a:r>
            <a:r>
              <a:rPr lang="en-US" b="0" i="0">
                <a:effectLst/>
              </a:rPr>
              <a:t> and </a:t>
            </a:r>
            <a:r>
              <a:rPr lang="en-US" b="0" i="0" u="none" strike="noStrike">
                <a:effectLst/>
                <a:hlinkClick r:id="rId17" tooltip="Bengali Muslim"/>
              </a:rPr>
              <a:t>Bengali Muslims</a:t>
            </a:r>
            <a:r>
              <a:rPr lang="en-US" b="0" i="0">
                <a:effectLst/>
              </a:rPr>
              <a:t> form the largest </a:t>
            </a:r>
            <a:r>
              <a:rPr lang="en-US" b="0" i="0" u="none" strike="noStrike">
                <a:effectLst/>
                <a:hlinkClick r:id="rId18" tooltip="Ethnoreligious group"/>
              </a:rPr>
              <a:t>ethnoreligious group</a:t>
            </a:r>
            <a:r>
              <a:rPr lang="en-US" b="0" i="0">
                <a:effectLst/>
              </a:rPr>
              <a:t> in the country.</a:t>
            </a:r>
            <a:endParaRPr lang="en-US"/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id="{6C745475-F6E1-4944-B2F1-A82F3444F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7323273" y="-18942"/>
            <a:ext cx="4868727" cy="6895884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323794 w 6699211"/>
              <a:gd name="connsiteY0" fmla="*/ 5461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323794 w 6699211"/>
              <a:gd name="connsiteY4" fmla="*/ 54619 h 6857998"/>
              <a:gd name="connsiteX0" fmla="*/ 2323794 w 6699211"/>
              <a:gd name="connsiteY0" fmla="*/ 18674 h 6822053"/>
              <a:gd name="connsiteX1" fmla="*/ 6699211 w 6699211"/>
              <a:gd name="connsiteY1" fmla="*/ 0 h 6822053"/>
              <a:gd name="connsiteX2" fmla="*/ 6699211 w 6699211"/>
              <a:gd name="connsiteY2" fmla="*/ 6822053 h 6822053"/>
              <a:gd name="connsiteX3" fmla="*/ 0 w 6699211"/>
              <a:gd name="connsiteY3" fmla="*/ 6808405 h 6822053"/>
              <a:gd name="connsiteX4" fmla="*/ 2323794 w 6699211"/>
              <a:gd name="connsiteY4" fmla="*/ 18674 h 6822053"/>
              <a:gd name="connsiteX0" fmla="*/ 3105369 w 7480786"/>
              <a:gd name="connsiteY0" fmla="*/ 18674 h 6822053"/>
              <a:gd name="connsiteX1" fmla="*/ 7480786 w 7480786"/>
              <a:gd name="connsiteY1" fmla="*/ 0 h 6822053"/>
              <a:gd name="connsiteX2" fmla="*/ 7480786 w 7480786"/>
              <a:gd name="connsiteY2" fmla="*/ 6822053 h 6822053"/>
              <a:gd name="connsiteX3" fmla="*/ 0 w 7480786"/>
              <a:gd name="connsiteY3" fmla="*/ 6820387 h 6822053"/>
              <a:gd name="connsiteX4" fmla="*/ 3105369 w 7480786"/>
              <a:gd name="connsiteY4" fmla="*/ 18674 h 682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0786" h="6822053">
                <a:moveTo>
                  <a:pt x="3105369" y="18674"/>
                </a:moveTo>
                <a:lnTo>
                  <a:pt x="7480786" y="0"/>
                </a:lnTo>
                <a:lnTo>
                  <a:pt x="7480786" y="6822053"/>
                </a:lnTo>
                <a:lnTo>
                  <a:pt x="0" y="6820387"/>
                </a:lnTo>
                <a:lnTo>
                  <a:pt x="3105369" y="186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F61726-9292-4844-9EBF-341051AAF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0256" y="0"/>
            <a:ext cx="4651744" cy="26130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map of bangladesh with cities and roads&#10;&#10;Description automatically generated">
            <a:extLst>
              <a:ext uri="{FF2B5EF4-FFF2-40B4-BE49-F238E27FC236}">
                <a16:creationId xmlns:a16="http://schemas.microsoft.com/office/drawing/2014/main" id="{C07F52E4-3CEB-F231-DD6E-2C3E32188E8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029" y="697893"/>
            <a:ext cx="2192139" cy="2428848"/>
          </a:xfrm>
          <a:prstGeom prst="rect">
            <a:avLst/>
          </a:prstGeom>
        </p:spPr>
      </p:pic>
      <p:pic>
        <p:nvPicPr>
          <p:cNvPr id="6" name="Content Placeholder 5" descr="A red circle on a green background&#10;&#10;Description automatically generated">
            <a:extLst>
              <a:ext uri="{FF2B5EF4-FFF2-40B4-BE49-F238E27FC236}">
                <a16:creationId xmlns:a16="http://schemas.microsoft.com/office/drawing/2014/main" id="{4248D9B9-0664-2873-D54C-202ED2C744BE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66461" y="1254675"/>
            <a:ext cx="2192139" cy="131528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 descr="A close up of a flag&#10;&#10;Description automatically generated">
            <a:extLst>
              <a:ext uri="{FF2B5EF4-FFF2-40B4-BE49-F238E27FC236}">
                <a16:creationId xmlns:a16="http://schemas.microsoft.com/office/drawing/2014/main" id="{D2E16A48-5E96-CF01-7FB1-E16F5A36ADA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184" y="3617860"/>
            <a:ext cx="4726416" cy="265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History of Bangladesh </a:t>
            </a:r>
            <a:endParaRPr lang="en-US" dirty="0"/>
          </a:p>
        </p:txBody>
      </p:sp>
      <p:pic>
        <p:nvPicPr>
          <p:cNvPr id="6" name="Content Placeholder 5" descr="A globe with a map of asia&#10;&#10;Description automatically generated">
            <a:extLst>
              <a:ext uri="{FF2B5EF4-FFF2-40B4-BE49-F238E27FC236}">
                <a16:creationId xmlns:a16="http://schemas.microsoft.com/office/drawing/2014/main" id="{CE35A17C-576E-DB8F-0380-CDB8D3B8A320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5537"/>
            <a:ext cx="3435350" cy="3435350"/>
          </a:xfrm>
          <a:noFill/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46E7D7E-8AE4-0586-A38E-3DCE6EBECADB}"/>
              </a:ext>
            </a:extLst>
          </p:cNvPr>
          <p:cNvGraphicFramePr>
            <a:graphicFrameLocks noGrp="1"/>
          </p:cNvGraphicFramePr>
          <p:nvPr>
            <p:ph sz="half" idx="14"/>
          </p:nvPr>
        </p:nvGraphicFramePr>
        <p:xfrm>
          <a:off x="4273827" y="2087315"/>
          <a:ext cx="6698973" cy="4067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46DEFA-E825-FDEF-D6E4-AC4FBDF5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11309"/>
            <a:ext cx="9577116" cy="12219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G0vernment &amp; politics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553" y="2420471"/>
            <a:ext cx="5479065" cy="38844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The </a:t>
            </a:r>
            <a:r>
              <a:rPr lang="en-US" b="0" i="0" u="none" strike="noStrike">
                <a:effectLst/>
                <a:hlinkClick r:id="rId3" tooltip="Partition of Bengal (1905)"/>
              </a:rPr>
              <a:t>creation</a:t>
            </a:r>
            <a:r>
              <a:rPr lang="en-US" b="0" i="0">
                <a:effectLst/>
              </a:rPr>
              <a:t> of </a:t>
            </a:r>
            <a:r>
              <a:rPr lang="en-US" b="0" i="0" u="none" strike="noStrike">
                <a:effectLst/>
                <a:hlinkClick r:id="rId4" tooltip="Eastern Bengal and Assam"/>
              </a:rPr>
              <a:t>Eastern Bengal and Assam</a:t>
            </a:r>
            <a:r>
              <a:rPr lang="en-US" b="0" i="0">
                <a:effectLst/>
              </a:rPr>
              <a:t> in 1905 set a precedent for the emergence of Bangladesh.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The </a:t>
            </a:r>
            <a:r>
              <a:rPr lang="en-US" b="0" i="0" u="none" strike="noStrike">
                <a:effectLst/>
                <a:hlinkClick r:id="rId5" tooltip="All-India Muslim League"/>
              </a:rPr>
              <a:t>All-India Muslim League</a:t>
            </a:r>
            <a:r>
              <a:rPr lang="en-US" b="0" i="0">
                <a:effectLst/>
              </a:rPr>
              <a:t>, which was founded in </a:t>
            </a:r>
            <a:r>
              <a:rPr lang="en-US" b="0" i="0" u="none" strike="noStrike">
                <a:effectLst/>
                <a:hlinkClick r:id="rId6" tooltip="Dhaka"/>
              </a:rPr>
              <a:t>Dhaka</a:t>
            </a:r>
            <a:r>
              <a:rPr lang="en-US" b="0" i="0">
                <a:effectLst/>
              </a:rPr>
              <a:t> in 1906,</a:t>
            </a:r>
            <a:r>
              <a:rPr lang="en-US" b="0" i="0" u="none" strike="noStrike" baseline="30000">
                <a:effectLst/>
                <a:hlinkClick r:id="rId7"/>
              </a:rPr>
              <a:t>[16]</a:t>
            </a:r>
            <a:r>
              <a:rPr lang="en-US" b="0" i="0">
                <a:effectLst/>
              </a:rPr>
              <a:t> fought for a separate Bengali Muslim homeland in the Eastern Bengal, which was proposed in the </a:t>
            </a:r>
            <a:r>
              <a:rPr lang="en-US" b="0" i="0" u="none" strike="noStrike">
                <a:effectLst/>
                <a:hlinkClick r:id="rId8" tooltip="Lahore Resolution"/>
              </a:rPr>
              <a:t>Lahore Resolution</a:t>
            </a:r>
            <a:r>
              <a:rPr lang="en-US" b="0" i="0">
                <a:effectLst/>
              </a:rPr>
              <a:t> in 1940 by </a:t>
            </a:r>
            <a:r>
              <a:rPr lang="en-US" b="0" i="0" u="none" strike="noStrike">
                <a:effectLst/>
                <a:hlinkClick r:id="rId9" tooltip="A. K. Fazlul Huq"/>
              </a:rPr>
              <a:t>A. K. Fazlul Huq</a:t>
            </a:r>
            <a:r>
              <a:rPr lang="en-US" b="0" i="0">
                <a:effectLst/>
              </a:rPr>
              <a:t>, the first </a:t>
            </a:r>
            <a:r>
              <a:rPr lang="en-US" b="0" i="0" u="none" strike="noStrike">
                <a:effectLst/>
                <a:hlinkClick r:id="rId10" tooltip="Prime Minister of Bengal"/>
              </a:rPr>
              <a:t>Prime Minister of Bengal</a:t>
            </a:r>
            <a:r>
              <a:rPr lang="en-US" b="0" i="0">
                <a:effectLst/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The present-day territorial boundary was established with the announcement of the </a:t>
            </a:r>
            <a:r>
              <a:rPr lang="en-US" b="0" i="0" u="none" strike="noStrike">
                <a:effectLst/>
                <a:hlinkClick r:id="rId11" tooltip="Radcliffe Line"/>
              </a:rPr>
              <a:t>Radcliffe Line</a:t>
            </a:r>
            <a:r>
              <a:rPr lang="en-US" b="0" i="0">
                <a:effectLst/>
              </a:rPr>
              <a:t>.</a:t>
            </a:r>
            <a:endParaRPr lang="en-US"/>
          </a:p>
        </p:txBody>
      </p:sp>
      <p:pic>
        <p:nvPicPr>
          <p:cNvPr id="9" name="Picture Placeholder 8" descr="A pink building with domes and people walking around&#10;&#10;Description automatically generated">
            <a:extLst>
              <a:ext uri="{FF2B5EF4-FFF2-40B4-BE49-F238E27FC236}">
                <a16:creationId xmlns:a16="http://schemas.microsoft.com/office/drawing/2014/main" id="{D54A745C-8B5D-E689-3868-C2A0C96B2E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6" r="14600" b="1"/>
          <a:stretch/>
        </p:blipFill>
        <p:spPr>
          <a:xfrm>
            <a:off x="7225552" y="1995117"/>
            <a:ext cx="4966447" cy="4862884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in a suit&#10;&#10;Description automatically generated">
            <a:extLst>
              <a:ext uri="{FF2B5EF4-FFF2-40B4-BE49-F238E27FC236}">
                <a16:creationId xmlns:a16="http://schemas.microsoft.com/office/drawing/2014/main" id="{8550B0EC-E752-C534-A69A-21722EC8E8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Parliamentary system of  Bangladesh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104902" y="2206255"/>
            <a:ext cx="5487146" cy="4118345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b="0" i="0">
                <a:effectLst/>
              </a:rPr>
              <a:t>Bangladesh is a </a:t>
            </a:r>
            <a:r>
              <a:rPr lang="en-US" b="0" i="0" u="none" strike="noStrike">
                <a:effectLst/>
                <a:hlinkClick r:id="rId4" tooltip="Unitary state"/>
              </a:rPr>
              <a:t>unitary</a:t>
            </a:r>
            <a:r>
              <a:rPr lang="en-US" b="0" i="0">
                <a:effectLst/>
              </a:rPr>
              <a:t> </a:t>
            </a:r>
            <a:r>
              <a:rPr lang="en-US" b="0" i="0" u="none" strike="noStrike">
                <a:effectLst/>
                <a:hlinkClick r:id="rId5" tooltip="Parliamentary republic"/>
              </a:rPr>
              <a:t>parliamentary republic</a:t>
            </a:r>
            <a:r>
              <a:rPr lang="en-US" b="0" i="0">
                <a:effectLst/>
              </a:rPr>
              <a:t> based on the </a:t>
            </a:r>
            <a:r>
              <a:rPr lang="en-US" b="0" i="0" u="none" strike="noStrike">
                <a:effectLst/>
                <a:hlinkClick r:id="rId6" tooltip="Westminster system"/>
              </a:rPr>
              <a:t>Westminster system</a:t>
            </a:r>
            <a:r>
              <a:rPr lang="en-US" b="0" i="0">
                <a:effectLst/>
              </a:rPr>
              <a:t>. It is a </a:t>
            </a:r>
            <a:r>
              <a:rPr lang="en-US" b="0" i="0" u="none" strike="noStrike">
                <a:effectLst/>
                <a:hlinkClick r:id="rId7" tooltip="Middle power"/>
              </a:rPr>
              <a:t>middle power</a:t>
            </a:r>
            <a:r>
              <a:rPr lang="en-US" b="0" i="0">
                <a:effectLst/>
              </a:rPr>
              <a:t> with the </a:t>
            </a:r>
            <a:r>
              <a:rPr lang="en-US" b="0" i="0" u="none" strike="noStrike">
                <a:effectLst/>
                <a:hlinkClick r:id="rId8" tooltip="Economy of Bangladesh"/>
              </a:rPr>
              <a:t>second-largest economy</a:t>
            </a:r>
            <a:r>
              <a:rPr lang="en-US" b="0" i="0">
                <a:effectLst/>
              </a:rPr>
              <a:t> in </a:t>
            </a:r>
            <a:r>
              <a:rPr lang="en-US" b="0" i="0" u="none" strike="noStrike">
                <a:effectLst/>
                <a:hlinkClick r:id="rId9" tooltip="South Asia"/>
              </a:rPr>
              <a:t>South Asia</a:t>
            </a:r>
            <a:r>
              <a:rPr lang="en-US" b="0" i="0">
                <a:effectLst/>
              </a:rPr>
              <a:t>. </a:t>
            </a:r>
          </a:p>
          <a:p>
            <a:pPr lvl="1"/>
            <a:r>
              <a:rPr lang="en-US" b="0" i="0">
                <a:effectLst/>
              </a:rPr>
              <a:t>Bangladesh is home to the </a:t>
            </a:r>
            <a:r>
              <a:rPr lang="en-US" b="0" i="0" u="none" strike="noStrike">
                <a:effectLst/>
                <a:hlinkClick r:id="rId10" tooltip="Islam by country"/>
              </a:rPr>
              <a:t>third-largest Muslim-majority population</a:t>
            </a:r>
            <a:r>
              <a:rPr lang="en-US" b="0" i="0">
                <a:effectLst/>
              </a:rPr>
              <a:t> and the </a:t>
            </a:r>
            <a:r>
              <a:rPr lang="en-US" b="0" i="0" u="none" strike="noStrike">
                <a:effectLst/>
                <a:hlinkClick r:id="rId11" tooltip="List of languages by number of native speakers"/>
              </a:rPr>
              <a:t>fifth-most spoken native language</a:t>
            </a:r>
            <a:r>
              <a:rPr lang="en-US" b="0" i="0">
                <a:effectLst/>
              </a:rPr>
              <a:t>. It maintains the </a:t>
            </a:r>
            <a:r>
              <a:rPr lang="en-US" b="0" i="0" u="none" strike="noStrike">
                <a:effectLst/>
                <a:hlinkClick r:id="rId12" tooltip="Bangladesh Armed Forces"/>
              </a:rPr>
              <a:t>third-largest military</a:t>
            </a:r>
            <a:r>
              <a:rPr lang="en-US" b="0" i="0">
                <a:effectLst/>
              </a:rPr>
              <a:t> in South Asia and is the largest contributor to </a:t>
            </a:r>
            <a:r>
              <a:rPr lang="en-US" b="0" i="0" u="none" strike="noStrike">
                <a:effectLst/>
                <a:hlinkClick r:id="rId13" tooltip="UN peacekeeping"/>
              </a:rPr>
              <a:t>UN peacekeeping</a:t>
            </a:r>
            <a:r>
              <a:rPr lang="en-US" b="0" i="0">
                <a:effectLst/>
              </a:rPr>
              <a:t> operations.</a:t>
            </a:r>
          </a:p>
          <a:p>
            <a:pPr lvl="1"/>
            <a:r>
              <a:rPr lang="en-US" b="0" i="0">
                <a:effectLst/>
              </a:rPr>
              <a:t> It consists of </a:t>
            </a:r>
            <a:r>
              <a:rPr lang="en-US" b="0" i="0" u="none" strike="noStrike">
                <a:effectLst/>
                <a:hlinkClick r:id="rId14" tooltip="Divisions of Bangladesh"/>
              </a:rPr>
              <a:t>eight divisions</a:t>
            </a:r>
            <a:r>
              <a:rPr lang="en-US" b="0" i="0">
                <a:effectLst/>
              </a:rPr>
              <a:t>, </a:t>
            </a:r>
            <a:r>
              <a:rPr lang="en-US" b="0" i="0" u="none" strike="noStrike">
                <a:effectLst/>
                <a:hlinkClick r:id="rId15" tooltip="Districts of Bangladesh"/>
              </a:rPr>
              <a:t>64 districts</a:t>
            </a:r>
            <a:r>
              <a:rPr lang="en-US" b="0" i="0">
                <a:effectLst/>
              </a:rPr>
              <a:t>, and </a:t>
            </a:r>
            <a:r>
              <a:rPr lang="en-US" b="0" i="0" u="none" strike="noStrike">
                <a:effectLst/>
                <a:hlinkClick r:id="rId16" tooltip="Upazila"/>
              </a:rPr>
              <a:t>495 sub districts</a:t>
            </a:r>
            <a:r>
              <a:rPr lang="en-US" b="0" i="0">
                <a:effectLst/>
              </a:rPr>
              <a:t>, and includes the </a:t>
            </a:r>
            <a:r>
              <a:rPr lang="en-US" b="0" i="0" u="none" strike="noStrike">
                <a:effectLst/>
                <a:hlinkClick r:id="rId17" tooltip="Sundarbans"/>
              </a:rPr>
              <a:t>largest mangrove forest</a:t>
            </a:r>
            <a:r>
              <a:rPr lang="en-US" b="0" i="0">
                <a:effectLst/>
              </a:rPr>
              <a:t> in the world.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Placeholder 8" descr="A person in a suit and tie&#10;&#10;Description automatically generated">
            <a:extLst>
              <a:ext uri="{FF2B5EF4-FFF2-40B4-BE49-F238E27FC236}">
                <a16:creationId xmlns:a16="http://schemas.microsoft.com/office/drawing/2014/main" id="{93CB0E81-E62E-E9DA-4193-8F133F2171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8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THANK YOU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2" y="2206255"/>
            <a:ext cx="5487146" cy="411834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Md. Raju Sheikh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+8801837711584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mraju21.mgt@bu.ac.bd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www.facebook.com/mdrajusheikhmp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{823FEDCC-EC75-467E-8411-8D770DB1DB9F}tf22797433_win32</Template>
  <TotalTime>93</TotalTime>
  <Words>568</Words>
  <Application>Microsoft Office PowerPoint</Application>
  <PresentationFormat>Widescreen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Times New Roman</vt:lpstr>
      <vt:lpstr>Univers Condensed Light</vt:lpstr>
      <vt:lpstr>Walbaum Display Light</vt:lpstr>
      <vt:lpstr>AngleLinesVTI</vt:lpstr>
      <vt:lpstr> Bangladesh  my Beloved Country</vt:lpstr>
      <vt:lpstr>AGENDA</vt:lpstr>
      <vt:lpstr>THE POWER OF  bangladesh</vt:lpstr>
      <vt:lpstr>Intr0duction </vt:lpstr>
      <vt:lpstr>Different side of Bangladesh</vt:lpstr>
      <vt:lpstr>History of Bangladesh </vt:lpstr>
      <vt:lpstr>G0vernment &amp; politics</vt:lpstr>
      <vt:lpstr>Parliamentary system of  Bangladesh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Moshiur Rahman</dc:creator>
  <cp:lastModifiedBy>Moshiur Rahman</cp:lastModifiedBy>
  <cp:revision>2</cp:revision>
  <dcterms:created xsi:type="dcterms:W3CDTF">2025-01-25T10:58:10Z</dcterms:created>
  <dcterms:modified xsi:type="dcterms:W3CDTF">2025-01-25T13:02:46Z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