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8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FFFE"/>
    <a:srgbClr val="F7FF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929F9F4-4A8F-4326-A1B4-22849713DDAB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5794" autoAdjust="0"/>
  </p:normalViewPr>
  <p:slideViewPr>
    <p:cSldViewPr snapToGrid="0">
      <p:cViewPr varScale="1">
        <p:scale>
          <a:sx n="114" d="100"/>
          <a:sy n="114" d="100"/>
        </p:scale>
        <p:origin x="474" y="84"/>
      </p:cViewPr>
      <p:guideLst/>
    </p:cSldViewPr>
  </p:slideViewPr>
  <p:outlineViewPr>
    <p:cViewPr>
      <p:scale>
        <a:sx n="33" d="100"/>
        <a:sy n="33" d="100"/>
      </p:scale>
      <p:origin x="0" y="-210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US" noProof="0" smtClean="0"/>
              <a:t>12/24/2020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9467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ntr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 title="Overlay Graphic">
            <a:extLst>
              <a:ext uri="{FF2B5EF4-FFF2-40B4-BE49-F238E27FC236}">
                <a16:creationId xmlns:a16="http://schemas.microsoft.com/office/drawing/2014/main" id="{693A70F3-06C1-4E8B-9B0E-5E6545B98633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C6803E4-2DDA-4202-8774-33010D5BA394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2A066F6-418A-4534-9C6E-B4AE3F337975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60370" y="3674372"/>
            <a:ext cx="5022591" cy="2728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15800" y="3674373"/>
            <a:ext cx="5085650" cy="720000"/>
          </a:xfrm>
        </p:spPr>
        <p:txBody>
          <a:bodyPr vert="horz" lIns="0" tIns="0" rIns="0" bIns="0" rtlCol="0" anchor="b">
            <a:noAutofit/>
          </a:bodyPr>
          <a:lstStyle>
            <a:lvl1pPr algn="r">
              <a:defRPr lang="en-ZA" sz="3500" b="1" cap="all" baseline="0" dirty="0"/>
            </a:lvl1pPr>
          </a:lstStyle>
          <a:p>
            <a:pPr marL="0" lvl="0" algn="r"/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5800" y="4608000"/>
            <a:ext cx="5085650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185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9DF38F-893A-4CE0-B168-9FAA1D01B8D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01681" y="2448000"/>
            <a:ext cx="3240000" cy="3631338"/>
          </a:xfrm>
          <a:noFill/>
          <a:ln>
            <a:noFill/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Freeform: Shape 13" title="Arrow">
            <a:extLst>
              <a:ext uri="{FF2B5EF4-FFF2-40B4-BE49-F238E27FC236}">
                <a16:creationId xmlns:a16="http://schemas.microsoft.com/office/drawing/2014/main" id="{02DBE11B-8F8E-48E5-9449-E6E9E355DA0F}"/>
              </a:ext>
            </a:extLst>
          </p:cNvPr>
          <p:cNvSpPr/>
          <p:nvPr userDrawn="1"/>
        </p:nvSpPr>
        <p:spPr>
          <a:xfrm flipH="1">
            <a:off x="4031770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F46232-3721-4BC5-BEB7-E61D878D79F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476241" y="2448000"/>
            <a:ext cx="3240000" cy="3631338"/>
          </a:xfrm>
          <a:noFill/>
          <a:ln>
            <a:noFill/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Freeform: Shape 14" title="Arrow">
            <a:extLst>
              <a:ext uri="{FF2B5EF4-FFF2-40B4-BE49-F238E27FC236}">
                <a16:creationId xmlns:a16="http://schemas.microsoft.com/office/drawing/2014/main" id="{6EF06703-92AF-44B7-8CE1-044DD2093118}"/>
              </a:ext>
            </a:extLst>
          </p:cNvPr>
          <p:cNvSpPr/>
          <p:nvPr userDrawn="1"/>
        </p:nvSpPr>
        <p:spPr>
          <a:xfrm flipH="1">
            <a:off x="7906330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CB58AD-849B-4714-8D57-C5C56343A2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350800" y="2448000"/>
            <a:ext cx="3240000" cy="3631338"/>
          </a:xfrm>
          <a:noFill/>
          <a:ln>
            <a:noFill/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D536EE-5B38-4E2F-B796-E4E5C97CA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C32B7C1-ABDB-491C-B644-84474A5ADAF3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7196159-5065-4F13-BE36-C9AAE1E7047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FE9D6AE-A9C2-4841-93E3-5285C40927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D1A5AC53-BFFC-4A53-8344-0538ECEFC62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1681" y="1728000"/>
            <a:ext cx="3240000" cy="558800"/>
          </a:xfrm>
        </p:spPr>
        <p:txBody>
          <a:bodyPr anchor="ctr"/>
          <a:lstStyle>
            <a:lvl1pPr marL="0" indent="0" algn="ctr">
              <a:buNone/>
              <a:defRPr sz="2100" b="1"/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4E072CE-C186-4DB7-BB84-C8216816DFB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76241" y="1728000"/>
            <a:ext cx="3240087" cy="558800"/>
          </a:xfrm>
        </p:spPr>
        <p:txBody>
          <a:bodyPr anchor="ctr"/>
          <a:lstStyle>
            <a:lvl1pPr marL="0" indent="0" algn="ctr">
              <a:buNone/>
              <a:defRPr sz="2100" b="1"/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2CE4D36-2AC5-45F3-82DD-BA8C841BBA0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50232" y="1728000"/>
            <a:ext cx="3240087" cy="558800"/>
          </a:xfrm>
        </p:spPr>
        <p:txBody>
          <a:bodyPr anchor="ctr"/>
          <a:lstStyle>
            <a:lvl1pPr marL="0" indent="0" algn="ctr">
              <a:buNone/>
              <a:defRPr sz="2100" b="1"/>
            </a:lvl1pPr>
          </a:lstStyle>
          <a:p>
            <a:pPr lvl="0"/>
            <a:r>
              <a:rPr lang="en-US" noProof="0"/>
              <a:t>Section 3 Title</a:t>
            </a:r>
          </a:p>
        </p:txBody>
      </p:sp>
    </p:spTree>
    <p:extLst>
      <p:ext uri="{BB962C8B-B14F-4D97-AF65-F5344CB8AC3E}">
        <p14:creationId xmlns:p14="http://schemas.microsoft.com/office/powerpoint/2010/main" val="47048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606421" y="3866682"/>
            <a:ext cx="109950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26066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016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1069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6122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1175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91782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228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12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6334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493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1387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440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6546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1599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6652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1705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6758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181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864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1917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970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121297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02023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07076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206998" y="2190750"/>
            <a:ext cx="1793875" cy="561975"/>
          </a:xfrm>
          <a:noFill/>
          <a:ln w="3175">
            <a:solidFill>
              <a:schemeClr val="bg1">
                <a:alpha val="52000"/>
              </a:schemeClr>
            </a:solidFill>
          </a:ln>
        </p:spPr>
        <p:txBody>
          <a:bodyPr tIns="36000" anchor="t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258727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BAFDBA-55A9-474E-B718-9A082A4EC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B8B7D-30D2-4642-AD21-0E2F8D85A424}"/>
              </a:ext>
            </a:extLst>
          </p:cNvPr>
          <p:cNvSpPr>
            <a:spLocks noGrp="1"/>
          </p:cNvSpPr>
          <p:nvPr>
            <p:ph type="ftr" sz="quarter" idx="6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E7080-8808-492F-8C61-44DEA0F09990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1B66C276-44E8-433F-9CFB-2C5032B730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909005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EC13E70C-589A-40D0-83ED-C913136ACD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1200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1200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1200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1200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45BB7166-E008-49D6-8450-A5312FEF5DA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172997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172997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172997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7" name="Text Placeholder 8">
            <a:extLst>
              <a:ext uri="{FF2B5EF4-FFF2-40B4-BE49-F238E27FC236}">
                <a16:creationId xmlns:a16="http://schemas.microsoft.com/office/drawing/2014/main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172997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8" name="Picture Placeholder 4">
            <a:extLst>
              <a:ext uri="{FF2B5EF4-FFF2-40B4-BE49-F238E27FC236}">
                <a16:creationId xmlns:a16="http://schemas.microsoft.com/office/drawing/2014/main" id="{B8CCF0D9-2E35-46E1-9212-1B3509896D2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794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4988E9-7A39-4529-8C9C-2B5DB99D3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F9ED8-9A9C-443A-BA3F-560FC1AF9653}"/>
              </a:ext>
            </a:extLst>
          </p:cNvPr>
          <p:cNvSpPr>
            <a:spLocks noGrp="1"/>
          </p:cNvSpPr>
          <p:nvPr>
            <p:ph type="ftr" sz="quarter" idx="4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118C2-75B3-4BD8-82FE-6B58FA497537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E5815719-95C6-4247-B73D-C2658760266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212643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12424001-B070-42CA-89F1-75B99FC8EDEF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24882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99635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015449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06D803D4-7F73-49F7-9CC0-E376C2AB01D5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634095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noProof="0" dirty="0"/>
              <a:t>Profile Photo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00884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016756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55A4F561-30F1-443F-9FFB-05E1EC71524E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643308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noProof="0" dirty="0"/>
              <a:t>Profile Photo</a:t>
            </a:r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018063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0018063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4" name="Picture Placeholder 15">
            <a:extLst>
              <a:ext uri="{FF2B5EF4-FFF2-40B4-BE49-F238E27FC236}">
                <a16:creationId xmlns:a16="http://schemas.microsoft.com/office/drawing/2014/main" id="{E9836B2F-D2CC-4A47-A3FE-016E92B80252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624882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noProof="0" dirty="0"/>
              <a:t>Profile Photo</a:t>
            </a:r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999635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015449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Picture Placeholder 15">
            <a:extLst>
              <a:ext uri="{FF2B5EF4-FFF2-40B4-BE49-F238E27FC236}">
                <a16:creationId xmlns:a16="http://schemas.microsoft.com/office/drawing/2014/main" id="{02EC6DDF-472F-47FF-AB50-84DEB99BB340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634095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00884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016756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6" name="Picture Placeholder 15">
            <a:extLst>
              <a:ext uri="{FF2B5EF4-FFF2-40B4-BE49-F238E27FC236}">
                <a16:creationId xmlns:a16="http://schemas.microsoft.com/office/drawing/2014/main" id="{B6BBF386-2A9D-4CE1-BEA4-F34ECCB54C5B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8643308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noProof="0" dirty="0"/>
              <a:t>Profile Photo</a:t>
            </a:r>
          </a:p>
        </p:txBody>
      </p:sp>
      <p:sp>
        <p:nvSpPr>
          <p:cNvPr id="59" name="Text Placeholder 8">
            <a:extLst>
              <a:ext uri="{FF2B5EF4-FFF2-40B4-BE49-F238E27FC236}">
                <a16:creationId xmlns:a16="http://schemas.microsoft.com/office/drawing/2014/main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0018063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0018063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E86487-436E-4E20-818F-6FE245920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773E5-5A1D-47F5-A9E8-22ED16ACFB98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C18B1-2A69-45F2-9E64-4039A1621DF4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212893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 title="Overlay Graphic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2378066"/>
            <a:ext cx="5008820" cy="438230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 title="Overlay Graphic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2167601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2644738"/>
            <a:ext cx="4456700" cy="2167600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80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</a:t>
            </a:r>
            <a:br>
              <a:rPr lang="en-US" noProof="0"/>
            </a:br>
            <a:r>
              <a:rPr lang="en-US" noProof="0"/>
              <a:t>YOU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 2">
            <a:extLst>
              <a:ext uri="{FF2B5EF4-FFF2-40B4-BE49-F238E27FC236}">
                <a16:creationId xmlns:a16="http://schemas.microsoft.com/office/drawing/2014/main" id="{3BCBEEC5-D921-4710-B8FF-692DAB4797F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62798" y="5025053"/>
            <a:ext cx="4123927" cy="27180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DB91AC62-3ECA-4CD6-9D68-BD76E467ED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62798" y="5431223"/>
            <a:ext cx="4123927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ADDC2574-9CF3-4678-9FEE-004CF6F470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62798" y="5817586"/>
            <a:ext cx="4123927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4CC733C3-A907-460A-8AD7-49363E9AAB1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63009" y="6203950"/>
            <a:ext cx="4125482" cy="252413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83FB367-9560-41D1-B4DB-0D0284D31E3E}"/>
              </a:ext>
            </a:extLst>
          </p:cNvPr>
          <p:cNvSpPr/>
          <p:nvPr userDrawn="1"/>
        </p:nvSpPr>
        <p:spPr>
          <a:xfrm>
            <a:off x="3004667" y="2917733"/>
            <a:ext cx="1022532" cy="102253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765916E-A562-4EC7-BECD-E09320F7CE22}"/>
              </a:ext>
            </a:extLst>
          </p:cNvPr>
          <p:cNvSpPr/>
          <p:nvPr userDrawn="1"/>
        </p:nvSpPr>
        <p:spPr>
          <a:xfrm>
            <a:off x="3477091" y="3390157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F3BE85F-A442-4F7A-B17E-B0AD0A1A5A32}"/>
              </a:ext>
            </a:extLst>
          </p:cNvPr>
          <p:cNvSpPr/>
          <p:nvPr userDrawn="1"/>
        </p:nvSpPr>
        <p:spPr>
          <a:xfrm>
            <a:off x="2176606" y="2068627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1024262-F018-4B83-BC12-AE595F2BBD39}"/>
              </a:ext>
            </a:extLst>
          </p:cNvPr>
          <p:cNvSpPr/>
          <p:nvPr userDrawn="1"/>
        </p:nvSpPr>
        <p:spPr>
          <a:xfrm>
            <a:off x="3497933" y="2018703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9AA664F-1891-4089-A1EC-D4D78A20D903}"/>
              </a:ext>
            </a:extLst>
          </p:cNvPr>
          <p:cNvSpPr/>
          <p:nvPr userDrawn="1"/>
        </p:nvSpPr>
        <p:spPr>
          <a:xfrm>
            <a:off x="3438860" y="4711087"/>
            <a:ext cx="154147" cy="156570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5574B58-F4FB-4017-9DA9-6F879B9007C3}"/>
              </a:ext>
            </a:extLst>
          </p:cNvPr>
          <p:cNvCxnSpPr>
            <a:cxnSpLocks/>
          </p:cNvCxnSpPr>
          <p:nvPr userDrawn="1"/>
        </p:nvCxnSpPr>
        <p:spPr>
          <a:xfrm flipV="1">
            <a:off x="2874362" y="4154407"/>
            <a:ext cx="1269930" cy="1269930"/>
          </a:xfrm>
          <a:prstGeom prst="line">
            <a:avLst/>
          </a:prstGeom>
          <a:ln>
            <a:solidFill>
              <a:schemeClr val="bg2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BCF129E-ECF4-486F-B299-1D7AB5F17351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2874362" y="1401738"/>
            <a:ext cx="1269930" cy="1269930"/>
          </a:xfrm>
          <a:prstGeom prst="line">
            <a:avLst/>
          </a:prstGeom>
          <a:ln>
            <a:solidFill>
              <a:schemeClr val="bg2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072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0294365-4003-437C-A0F5-524248E374DD}"/>
              </a:ext>
            </a:extLst>
          </p:cNvPr>
          <p:cNvSpPr/>
          <p:nvPr userDrawn="1"/>
        </p:nvSpPr>
        <p:spPr>
          <a:xfrm>
            <a:off x="0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FA281E-522D-4FF3-9C5D-ABFB832C7091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Rectangle 22" title="Overlay Graphic">
            <a:extLst>
              <a:ext uri="{FF2B5EF4-FFF2-40B4-BE49-F238E27FC236}">
                <a16:creationId xmlns:a16="http://schemas.microsoft.com/office/drawing/2014/main" id="{91AAC7D0-2F52-4711-BE35-1406E978A9C9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E5F6BFFB-AC1F-469E-BF67-102C61E468A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8917" y="3907857"/>
            <a:ext cx="5167824" cy="1532849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Presentation cover option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569475B0-300D-4DAC-9037-4A7165C20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52" y="5489089"/>
            <a:ext cx="5167824" cy="691666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26" name="Rectangle 25" title="Overlay Graphic">
            <a:extLst>
              <a:ext uri="{FF2B5EF4-FFF2-40B4-BE49-F238E27FC236}">
                <a16:creationId xmlns:a16="http://schemas.microsoft.com/office/drawing/2014/main" id="{AD6363D5-DBCE-486B-BFAD-F4486CCB439E}"/>
              </a:ext>
            </a:extLst>
          </p:cNvPr>
          <p:cNvSpPr/>
          <p:nvPr userDrawn="1"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ADF6F8F-C843-46C9-BCAE-3A814A33C0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3C30B5-B1F5-4F75-B228-FD8CA3FBF33D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1ECDD84-471C-4235-9B29-BC10612DDC1E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832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1354EEE-2DC5-4D1B-9807-25660421A0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04013"/>
          </a:xfrm>
        </p:spPr>
        <p:txBody>
          <a:bodyPr rIns="396000" anchor="ctr"/>
          <a:lstStyle>
            <a:lvl1pPr marL="0" indent="0" algn="r">
              <a:buNone/>
              <a:defRPr i="1"/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5618A6D-2D01-4E48-A214-E027E1DF2926}"/>
              </a:ext>
            </a:extLst>
          </p:cNvPr>
          <p:cNvSpPr/>
          <p:nvPr userDrawn="1"/>
        </p:nvSpPr>
        <p:spPr>
          <a:xfrm>
            <a:off x="-1" y="6704160"/>
            <a:ext cx="12191999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3A6A3E-8350-4459-B8CC-EAD99A470244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 title="Overlay Graphic">
            <a:extLst>
              <a:ext uri="{FF2B5EF4-FFF2-40B4-BE49-F238E27FC236}">
                <a16:creationId xmlns:a16="http://schemas.microsoft.com/office/drawing/2014/main" id="{116BA484-94A7-491B-8880-A549E58F3024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8917" y="3907857"/>
            <a:ext cx="5167824" cy="1532849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Presentation cover option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52" y="5489089"/>
            <a:ext cx="5167824" cy="691666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9" name="Rectangle 8" title="Overlay Graphic">
            <a:extLst>
              <a:ext uri="{FF2B5EF4-FFF2-40B4-BE49-F238E27FC236}">
                <a16:creationId xmlns:a16="http://schemas.microsoft.com/office/drawing/2014/main" id="{C7502B15-7A29-47F1-B4E2-978F0C462B12}"/>
              </a:ext>
            </a:extLst>
          </p:cNvPr>
          <p:cNvSpPr/>
          <p:nvPr userDrawn="1"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F8196B-825A-4D0A-BFD3-FE474A8D02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1788227-A423-4EF0-AD07-12996A738B02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BA9D355-57CC-4CE6-BAD3-D2C3735E3850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 descr="Cover Title Graphic (Move me around)">
            <a:extLst>
              <a:ext uri="{FF2B5EF4-FFF2-40B4-BE49-F238E27FC236}">
                <a16:creationId xmlns:a16="http://schemas.microsoft.com/office/drawing/2014/main" id="{22DB2211-43FB-4DED-A78D-B675BA45FB49}"/>
              </a:ext>
            </a:extLst>
          </p:cNvPr>
          <p:cNvSpPr/>
          <p:nvPr userDrawn="1"/>
        </p:nvSpPr>
        <p:spPr>
          <a:xfrm>
            <a:off x="2143138" y="1038995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21" name="Group 20" descr="Cover Title Graphic (Move me around)">
            <a:extLst>
              <a:ext uri="{FF2B5EF4-FFF2-40B4-BE49-F238E27FC236}">
                <a16:creationId xmlns:a16="http://schemas.microsoft.com/office/drawing/2014/main" id="{AD95DECB-9715-4C50-BF9D-619FD8182B17}"/>
              </a:ext>
            </a:extLst>
          </p:cNvPr>
          <p:cNvGrpSpPr/>
          <p:nvPr userDrawn="1"/>
        </p:nvGrpSpPr>
        <p:grpSpPr>
          <a:xfrm>
            <a:off x="3752763" y="2652121"/>
            <a:ext cx="1022532" cy="1022532"/>
            <a:chOff x="3775686" y="2602347"/>
            <a:chExt cx="1022532" cy="1022532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B44883B-F11E-41B5-9FEB-ED560A239A0E}"/>
                </a:ext>
              </a:extLst>
            </p:cNvPr>
            <p:cNvSpPr/>
            <p:nvPr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0712D12-C314-4A6A-9003-E94F4CC995C4}"/>
                </a:ext>
              </a:extLst>
            </p:cNvPr>
            <p:cNvSpPr/>
            <p:nvPr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26" name="Group 25" descr="Cover Title Graphic (Rotate me)">
            <a:extLst>
              <a:ext uri="{FF2B5EF4-FFF2-40B4-BE49-F238E27FC236}">
                <a16:creationId xmlns:a16="http://schemas.microsoft.com/office/drawing/2014/main" id="{4CDDFE0A-CF92-4F5D-9A01-CDE02D1D5B61}"/>
              </a:ext>
            </a:extLst>
          </p:cNvPr>
          <p:cNvGrpSpPr/>
          <p:nvPr userDrawn="1"/>
        </p:nvGrpSpPr>
        <p:grpSpPr>
          <a:xfrm>
            <a:off x="1952144" y="833521"/>
            <a:ext cx="2678654" cy="2720745"/>
            <a:chOff x="1952144" y="833521"/>
            <a:chExt cx="2678654" cy="2720745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E218AD4-04AC-496E-81D4-3E9AB3797536}"/>
                </a:ext>
              </a:extLst>
            </p:cNvPr>
            <p:cNvSpPr/>
            <p:nvPr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4E3872F-2849-4F1E-AA5C-000A13FFE98A}"/>
                </a:ext>
              </a:extLst>
            </p:cNvPr>
            <p:cNvCxnSpPr>
              <a:cxnSpLocks/>
            </p:cNvCxnSpPr>
            <p:nvPr/>
          </p:nvCxnSpPr>
          <p:spPr>
            <a:xfrm>
              <a:off x="2125238" y="1027660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987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 title="Overlay Graphic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3897168"/>
            <a:ext cx="5008820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 title="Overlay Graphic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3897168"/>
            <a:ext cx="4456700" cy="1610532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9D4DA45-533D-4DE3-AFCB-71AD09187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2800" y="5558598"/>
            <a:ext cx="4456699" cy="1048939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1DE6450-88E3-478B-8298-FD7C76A2FAB8}"/>
              </a:ext>
            </a:extLst>
          </p:cNvPr>
          <p:cNvSpPr/>
          <p:nvPr userDrawn="1"/>
        </p:nvSpPr>
        <p:spPr>
          <a:xfrm>
            <a:off x="2176606" y="2187602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53027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EBC7E09B-F6F8-4471-974B-65A91E899D2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04013"/>
          </a:xfrm>
        </p:spPr>
        <p:txBody>
          <a:bodyPr lIns="396000" rIns="0" anchor="ctr"/>
          <a:lstStyle>
            <a:lvl1pPr marL="0" indent="0" algn="l">
              <a:buNone/>
              <a:defRPr i="1"/>
            </a:lvl1pPr>
          </a:lstStyle>
          <a:p>
            <a:r>
              <a:rPr lang="en-US" noProof="0" dirty="0"/>
              <a:t>Insert or Drag &amp; Drop your Photo2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 title="Overlay Graphic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3897168"/>
            <a:ext cx="5008820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 title="Overlay Graphic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3897168"/>
            <a:ext cx="4456700" cy="1610532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9D4DA45-533D-4DE3-AFCB-71AD09187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2800" y="5558598"/>
            <a:ext cx="4456699" cy="1048939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0714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1682" y="1152000"/>
            <a:ext cx="10999767" cy="5039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E3A8D-44B7-4CCB-AEEA-A0EF560F150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E58A019-6601-4FFB-9A68-628873651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5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CA47B37-80B0-5A4F-BDC3-DE42D5B2D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26695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523875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4282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24282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A6AC2DF-47CD-A743-A120-FBE75B801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57554" y="2412312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654734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55141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155141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7E0F6BC-FBF2-3048-B833-616097390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88413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5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860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2860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0B0310F-833E-864C-9FB7-B2B2A67148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9272" y="2412312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9164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168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168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906D597-BA39-4C4D-833F-CC0EE989B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50130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004731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47717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547717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0DA538E-510B-4461-9710-1A6EAA4B8948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B47FA9C2-43A2-4271-ABC9-7BAD6464148D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8350FCD5-4151-44A8-917B-4D66C8F1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2D65EEF7-301B-486F-AC58-F8095230D2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D27D67C-932D-4270-A0E5-6F1F9315A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99424" y="3025950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987A1EC-DB2A-4AA3-8590-C488A6082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61124" y="2942103"/>
            <a:ext cx="154147" cy="156570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1750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1681" y="1152000"/>
            <a:ext cx="5400000" cy="504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90318" y="1152525"/>
            <a:ext cx="5400000" cy="50387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A7A7A7-C80D-4495-B14B-6296A757984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A841D61-5F98-4EC4-B787-EB561508570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C05FD31-A7DF-49EF-9D28-882C100E5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1682" y="1152000"/>
            <a:ext cx="5400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1682" y="1584000"/>
            <a:ext cx="5400000" cy="46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90318" y="1584325"/>
            <a:ext cx="5400000" cy="46069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0318" y="1152525"/>
            <a:ext cx="5400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35D8ED-2066-4E08-8401-49E9FAEFB9B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B73A6-9F9E-4741-8EA1-ACBEE74D013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BB8B9F0-A458-406A-93FD-B51037C08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81522-201F-4996-9579-5F11FA4F26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4CE59-25C2-4E40-866A-15718DC5A8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EE8C60A-4B89-4ABC-BBDC-C6357412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C79C6B-1E44-4A07-A0FA-161D3AE6E5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871DF8-D19E-460F-92D7-165B9EBE2B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8423A-8ECB-46CC-AA96-AFD30DF272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92700" y="1016000"/>
            <a:ext cx="6486481" cy="510893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8C527-C631-42AF-94C4-70728E24506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01681" y="3960000"/>
            <a:ext cx="4114800" cy="2164938"/>
          </a:xfrm>
        </p:spPr>
        <p:txBody>
          <a:bodyPr/>
          <a:lstStyle>
            <a:lvl1pPr marL="0" indent="0">
              <a:buNone/>
              <a:defRPr lang="en-US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674D4AD-4133-4DB9-B1FD-CF7D8D1B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1" y="1016000"/>
            <a:ext cx="4114800" cy="2744226"/>
          </a:xfrm>
        </p:spPr>
        <p:txBody>
          <a:bodyPr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B90D34-30D8-41A0-8277-15FABE7B46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01682" y="6320622"/>
            <a:ext cx="4114800" cy="226714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3E9349-1106-4A24-B492-C0D854F00F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7951968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098FA49-168B-4F86-89CF-B8C8344F3316}"/>
              </a:ext>
            </a:extLst>
          </p:cNvPr>
          <p:cNvSpPr/>
          <p:nvPr userDrawn="1"/>
        </p:nvSpPr>
        <p:spPr>
          <a:xfrm>
            <a:off x="0" y="6704160"/>
            <a:ext cx="1160145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5E1821-75EB-4FF2-8952-E1945C42D14F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2" descr="Image Placeholder">
            <a:extLst>
              <a:ext uri="{FF2B5EF4-FFF2-40B4-BE49-F238E27FC236}">
                <a16:creationId xmlns:a16="http://schemas.microsoft.com/office/drawing/2014/main" id="{6E51F880-E841-47CE-8E64-B0D1C6EF00F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092699" y="1"/>
            <a:ext cx="6486482" cy="6687110"/>
          </a:xfrm>
          <a:solidFill>
            <a:schemeClr val="tx1">
              <a:lumMod val="95000"/>
              <a:lumOff val="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+mn-lt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13AC73C-8104-4F0B-B04E-FB14DCFDBDF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01681" y="3960000"/>
            <a:ext cx="4114800" cy="2164938"/>
          </a:xfrm>
        </p:spPr>
        <p:txBody>
          <a:bodyPr/>
          <a:lstStyle>
            <a:lvl1pPr marL="0" indent="0">
              <a:buNone/>
              <a:defRPr lang="en-US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207D3A-6D77-4068-8652-5FE1DE2D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79" y="1016000"/>
            <a:ext cx="4114801" cy="2744226"/>
          </a:xfrm>
        </p:spPr>
        <p:txBody>
          <a:bodyPr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6306C0-C390-4360-B704-9B0A7311FF2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33A53F-6548-4F5B-AAEE-2E862AEB1A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57150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3X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4790D010-2852-DE49-BD36-340D6725D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1925" y="2412312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509105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12253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12253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5D02C68-EB7D-E044-99A9-658364A3B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87924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104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88252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88252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5962E1D-1D13-2B48-9F3B-CE31039DD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63923" y="2412312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806110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564251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564251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D481DA-8671-472C-B2CF-B134EDAD7A53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CC5C2-09E7-4586-9B5F-3532B87B93D0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1E54F41B-75D5-471F-9187-384BD10C8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0E99A070-0D10-4FD0-959D-54B40AD049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9777B06-12C0-49D3-A18F-49D1E0574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25080" y="2981545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1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3X Option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5E3B0AD5-3645-8443-891F-C0E1D9763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57894" y="2284616"/>
            <a:ext cx="1471544" cy="1471544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58E0D31A-DD56-EF4B-A0DC-8130892CA19D}"/>
              </a:ext>
            </a:extLst>
          </p:cNvPr>
          <p:cNvSpPr>
            <a:spLocks noGrp="1"/>
          </p:cNvSpPr>
          <p:nvPr userDrawn="1">
            <p:ph type="pic" sz="quarter" idx="45" hasCustomPrompt="1"/>
          </p:nvPr>
        </p:nvSpPr>
        <p:spPr>
          <a:xfrm>
            <a:off x="63827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5883177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883177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E9B724A-B58C-CD4D-8980-C0DFE08B7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3613" y="2284616"/>
            <a:ext cx="1471544" cy="1471544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49A7B2CE-81BA-D944-BE88-232214C60554}"/>
              </a:ext>
            </a:extLst>
          </p:cNvPr>
          <p:cNvSpPr>
            <a:spLocks noGrp="1"/>
          </p:cNvSpPr>
          <p:nvPr userDrawn="1">
            <p:ph type="pic" sz="quarter" idx="47" hasCustomPrompt="1"/>
          </p:nvPr>
        </p:nvSpPr>
        <p:spPr>
          <a:xfrm>
            <a:off x="8368489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7868896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7868896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8894D68-6E31-8646-BFD7-2C0D8C4CD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29332" y="2284616"/>
            <a:ext cx="1471544" cy="1471544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Picture Placeholder 15">
            <a:extLst>
              <a:ext uri="{FF2B5EF4-FFF2-40B4-BE49-F238E27FC236}">
                <a16:creationId xmlns:a16="http://schemas.microsoft.com/office/drawing/2014/main" id="{7228B3AA-7CEF-C740-B9D8-656B168288C0}"/>
              </a:ext>
            </a:extLst>
          </p:cNvPr>
          <p:cNvSpPr>
            <a:spLocks noGrp="1"/>
          </p:cNvSpPr>
          <p:nvPr userDrawn="1">
            <p:ph type="pic" sz="quarter" idx="48" hasCustomPrompt="1"/>
          </p:nvPr>
        </p:nvSpPr>
        <p:spPr>
          <a:xfrm>
            <a:off x="10354208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1BE88C8C-9E13-4109-9608-6DC4B7B0DF14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9854615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3C64D8-B655-49E0-A776-8C6594DF12C9}"/>
              </a:ext>
            </a:extLst>
          </p:cNvPr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9854615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56330" y="0"/>
            <a:ext cx="4993814" cy="6760369"/>
          </a:xfrm>
          <a:solidFill>
            <a:schemeClr val="accent4">
              <a:lumMod val="50000"/>
            </a:schemeClr>
          </a:solidFill>
        </p:spPr>
        <p:txBody>
          <a:bodyPr lIns="0" tIns="1368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3149601"/>
            <a:ext cx="4993813" cy="3610768"/>
          </a:xfrm>
          <a:solidFill>
            <a:schemeClr val="tx1">
              <a:alpha val="70000"/>
            </a:schemeClr>
          </a:solidFill>
        </p:spPr>
        <p:txBody>
          <a:bodyPr rIns="252000" bIns="118800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5558599"/>
            <a:ext cx="4283297" cy="762024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9D3E8CF-7C38-4321-A56A-49D7CA2A8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97157" y="3025950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26A7FE8-1975-474D-B747-D7B028C10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1324" y="3136900"/>
            <a:ext cx="5008820" cy="3566319"/>
            <a:chOff x="441324" y="3897168"/>
            <a:chExt cx="5008820" cy="2806051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975FF3E-1E22-42B2-A043-163B207792B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014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9571B2B-DE4E-494A-8C0A-567D1523D79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132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49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4X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D5DB0A-C96D-4B82-95B6-E7A7B8E6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1324" y="3136900"/>
            <a:ext cx="5008820" cy="3566319"/>
            <a:chOff x="441324" y="3897168"/>
            <a:chExt cx="5008820" cy="2806051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6D532F9-49C3-47DF-8512-47444194027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014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18F5508-636D-4B8E-B220-493139AF231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132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56330" y="0"/>
            <a:ext cx="4993814" cy="6760369"/>
          </a:xfrm>
          <a:solidFill>
            <a:schemeClr val="accent4">
              <a:lumMod val="50000"/>
            </a:schemeClr>
          </a:solidFill>
        </p:spPr>
        <p:txBody>
          <a:bodyPr lIns="0" tIns="1368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3149601"/>
            <a:ext cx="4993813" cy="3610768"/>
          </a:xfrm>
          <a:solidFill>
            <a:schemeClr val="tx1">
              <a:alpha val="70000"/>
            </a:schemeClr>
          </a:solidFill>
        </p:spPr>
        <p:txBody>
          <a:bodyPr rIns="252000" bIns="118800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5558599"/>
            <a:ext cx="4283297" cy="762024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90CA185-E043-470F-95CF-875B22903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01332" y="773488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3" name="Picture Placeholder 15">
            <a:extLst>
              <a:ext uri="{FF2B5EF4-FFF2-40B4-BE49-F238E27FC236}">
                <a16:creationId xmlns:a16="http://schemas.microsoft.com/office/drawing/2014/main" id="{B284336B-BAAE-481C-8386-97B014DFC438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7398512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CFDB63C1-8C36-4108-975B-33B0DBB80A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98919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A75A12D0-6487-4916-9346-CEBAF2AFB7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98919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1A887C7-02BE-4F5E-8DCF-A46A0C580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32191" y="773488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27" name="Picture Placeholder 15">
            <a:extLst>
              <a:ext uri="{FF2B5EF4-FFF2-40B4-BE49-F238E27FC236}">
                <a16:creationId xmlns:a16="http://schemas.microsoft.com/office/drawing/2014/main" id="{B5A932A2-E3A1-45CA-994D-EEDA802E0EAD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9529371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BBCF784F-456C-4904-BC40-A4B0A58C643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29778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73EE3E7-3A9B-466C-9FD3-98D33887F40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029778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2D0F7D1-0D65-4376-B381-E7B5C5F9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00354" y="3771131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id="{FB596127-06BD-4C58-8ACA-B5598699CDCC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7397534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38" name="Text Placeholder 8">
            <a:extLst>
              <a:ext uri="{FF2B5EF4-FFF2-40B4-BE49-F238E27FC236}">
                <a16:creationId xmlns:a16="http://schemas.microsoft.com/office/drawing/2014/main" id="{9D601562-9249-47A2-9550-804AE9F10FD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898919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F8B9D875-2C45-4EDA-9273-6A61CA99C81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898919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402406B-416D-47F8-A75D-831B8879A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31213" y="3771131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41" name="Picture Placeholder 15">
            <a:extLst>
              <a:ext uri="{FF2B5EF4-FFF2-40B4-BE49-F238E27FC236}">
                <a16:creationId xmlns:a16="http://schemas.microsoft.com/office/drawing/2014/main" id="{52443373-B630-41A4-AD86-A84619AC81F1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9528393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6BDB8BBD-CC0D-49EF-B446-80DF35EDE4F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029778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A277C0EF-3DAB-495B-AA7A-69450D86197A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029778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E1008A4-54EE-4B43-9BCF-279C5CEA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39289" y="3753131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BD3F08B-8063-4DB3-9FBB-D9B9215CB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93206" y="1345564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240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4965CF9A-6F29-4DC3-B1BB-34A23DB8E5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86167" y="799242"/>
            <a:ext cx="10705833" cy="6195852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6D532F9-49C3-47DF-8512-474441940275}"/>
              </a:ext>
            </a:extLst>
          </p:cNvPr>
          <p:cNvCxnSpPr>
            <a:cxnSpLocks/>
          </p:cNvCxnSpPr>
          <p:nvPr userDrawn="1"/>
        </p:nvCxnSpPr>
        <p:spPr>
          <a:xfrm>
            <a:off x="5450144" y="1230900"/>
            <a:ext cx="0" cy="5472319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18F5508-636D-4B8E-B220-493139AF2313}"/>
              </a:ext>
            </a:extLst>
          </p:cNvPr>
          <p:cNvCxnSpPr>
            <a:cxnSpLocks/>
          </p:cNvCxnSpPr>
          <p:nvPr userDrawn="1"/>
        </p:nvCxnSpPr>
        <p:spPr>
          <a:xfrm>
            <a:off x="441324" y="1230900"/>
            <a:ext cx="0" cy="5472319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1288050"/>
            <a:ext cx="4993813" cy="5472319"/>
          </a:xfrm>
          <a:solidFill>
            <a:schemeClr val="tx1">
              <a:alpha val="70000"/>
            </a:schemeClr>
          </a:solidFill>
        </p:spPr>
        <p:txBody>
          <a:bodyPr tIns="288000" rIns="252000" bIns="1188000" anchor="t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2971788"/>
            <a:ext cx="4283297" cy="474448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 userDrawn="1"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3F940399-0EA2-4F26-93EA-6EF93D869CE8}"/>
              </a:ext>
            </a:extLst>
          </p:cNvPr>
          <p:cNvSpPr>
            <a:spLocks noGrp="1"/>
          </p:cNvSpPr>
          <p:nvPr userDrawn="1">
            <p:ph type="pic" sz="quarter" idx="13" hasCustomPrompt="1"/>
          </p:nvPr>
        </p:nvSpPr>
        <p:spPr>
          <a:xfrm>
            <a:off x="6488111" y="1288050"/>
            <a:ext cx="5703889" cy="4320000"/>
          </a:xfrm>
          <a:solidFill>
            <a:schemeClr val="tx1"/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your Screen Design here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DD41659-75CD-4A77-8E99-4A04870C7FE0}"/>
              </a:ext>
            </a:extLst>
          </p:cNvPr>
          <p:cNvSpPr>
            <a:spLocks noGrp="1"/>
          </p:cNvSpPr>
          <p:nvPr userDrawn="1">
            <p:ph idx="52" hasCustomPrompt="1"/>
          </p:nvPr>
        </p:nvSpPr>
        <p:spPr>
          <a:xfrm>
            <a:off x="890787" y="3639469"/>
            <a:ext cx="4283297" cy="180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6884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31968" y="3314505"/>
            <a:ext cx="3069500" cy="30519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53360" y="3314701"/>
            <a:ext cx="3069500" cy="305119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124F1-8800-42C8-84AC-ADC1E7ED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E0BC414-34B2-428E-A2A3-9A586561984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552ADA-7D42-4A8D-A7EE-45243B68806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49527026-8CF5-41F5-92D1-B7C6EF5B81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454997" y="2207063"/>
            <a:ext cx="3120238" cy="3120238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ZA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noProof="0"/>
              <a:t>Section Header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1800" y="1593150"/>
            <a:ext cx="4348065" cy="4348065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noProof="0"/>
              <a:t>Section Header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23559" y="1864921"/>
            <a:ext cx="3804522" cy="3804522"/>
          </a:xfrm>
          <a:prstGeom prst="ellipse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dirty="0"/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30F96C7-098F-4133-9155-82499E25F7EC}"/>
              </a:ext>
            </a:extLst>
          </p:cNvPr>
          <p:cNvSpPr/>
          <p:nvPr userDrawn="1"/>
        </p:nvSpPr>
        <p:spPr>
          <a:xfrm>
            <a:off x="4123560" y="2671832"/>
            <a:ext cx="646927" cy="2190705"/>
          </a:xfrm>
          <a:custGeom>
            <a:avLst/>
            <a:gdLst>
              <a:gd name="connsiteX0" fmla="*/ 348641 w 646927"/>
              <a:gd name="connsiteY0" fmla="*/ 0 h 2190705"/>
              <a:gd name="connsiteX1" fmla="*/ 384533 w 646927"/>
              <a:gd name="connsiteY1" fmla="*/ 59080 h 2190705"/>
              <a:gd name="connsiteX2" fmla="*/ 646927 w 646927"/>
              <a:gd name="connsiteY2" fmla="*/ 1095353 h 2190705"/>
              <a:gd name="connsiteX3" fmla="*/ 384533 w 646927"/>
              <a:gd name="connsiteY3" fmla="*/ 2131626 h 2190705"/>
              <a:gd name="connsiteX4" fmla="*/ 348642 w 646927"/>
              <a:gd name="connsiteY4" fmla="*/ 2190705 h 2190705"/>
              <a:gd name="connsiteX5" fmla="*/ 324877 w 646927"/>
              <a:gd name="connsiteY5" fmla="*/ 2158925 h 2190705"/>
              <a:gd name="connsiteX6" fmla="*/ 0 w 646927"/>
              <a:gd name="connsiteY6" fmla="*/ 1095352 h 2190705"/>
              <a:gd name="connsiteX7" fmla="*/ 324877 w 646927"/>
              <a:gd name="connsiteY7" fmla="*/ 31780 h 2190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6927" h="2190705">
                <a:moveTo>
                  <a:pt x="348641" y="0"/>
                </a:moveTo>
                <a:lnTo>
                  <a:pt x="384533" y="59080"/>
                </a:lnTo>
                <a:cubicBezTo>
                  <a:pt x="551874" y="367126"/>
                  <a:pt x="646927" y="720139"/>
                  <a:pt x="646927" y="1095353"/>
                </a:cubicBezTo>
                <a:cubicBezTo>
                  <a:pt x="646927" y="1470567"/>
                  <a:pt x="551874" y="1823580"/>
                  <a:pt x="384533" y="2131626"/>
                </a:cubicBezTo>
                <a:lnTo>
                  <a:pt x="348642" y="2190705"/>
                </a:lnTo>
                <a:lnTo>
                  <a:pt x="324877" y="2158925"/>
                </a:lnTo>
                <a:cubicBezTo>
                  <a:pt x="119767" y="1855322"/>
                  <a:pt x="0" y="1489323"/>
                  <a:pt x="0" y="1095352"/>
                </a:cubicBezTo>
                <a:cubicBezTo>
                  <a:pt x="0" y="701381"/>
                  <a:pt x="119767" y="335383"/>
                  <a:pt x="324877" y="31780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marL="266700" lvl="0" indent="-26670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46AA56D-F7DE-4D68-A178-7B35A0A68A2C}"/>
              </a:ext>
            </a:extLst>
          </p:cNvPr>
          <p:cNvSpPr/>
          <p:nvPr userDrawn="1"/>
        </p:nvSpPr>
        <p:spPr>
          <a:xfrm>
            <a:off x="7445617" y="2900739"/>
            <a:ext cx="473084" cy="1732886"/>
          </a:xfrm>
          <a:custGeom>
            <a:avLst/>
            <a:gdLst>
              <a:gd name="connsiteX0" fmla="*/ 262899 w 473084"/>
              <a:gd name="connsiteY0" fmla="*/ 0 h 1732886"/>
              <a:gd name="connsiteX1" fmla="*/ 323595 w 473084"/>
              <a:gd name="connsiteY1" fmla="*/ 125997 h 1732886"/>
              <a:gd name="connsiteX2" fmla="*/ 473084 w 473084"/>
              <a:gd name="connsiteY2" fmla="*/ 866443 h 1732886"/>
              <a:gd name="connsiteX3" fmla="*/ 323595 w 473084"/>
              <a:gd name="connsiteY3" fmla="*/ 1606889 h 1732886"/>
              <a:gd name="connsiteX4" fmla="*/ 262899 w 473084"/>
              <a:gd name="connsiteY4" fmla="*/ 1732886 h 1732886"/>
              <a:gd name="connsiteX5" fmla="*/ 188298 w 473084"/>
              <a:gd name="connsiteY5" fmla="*/ 1610089 h 1732886"/>
              <a:gd name="connsiteX6" fmla="*/ 0 w 473084"/>
              <a:gd name="connsiteY6" fmla="*/ 866443 h 1732886"/>
              <a:gd name="connsiteX7" fmla="*/ 188298 w 473084"/>
              <a:gd name="connsiteY7" fmla="*/ 122798 h 173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3084" h="1732886">
                <a:moveTo>
                  <a:pt x="262899" y="0"/>
                </a:moveTo>
                <a:lnTo>
                  <a:pt x="323595" y="125997"/>
                </a:lnTo>
                <a:cubicBezTo>
                  <a:pt x="419855" y="353581"/>
                  <a:pt x="473084" y="603796"/>
                  <a:pt x="473084" y="866443"/>
                </a:cubicBezTo>
                <a:cubicBezTo>
                  <a:pt x="473084" y="1129091"/>
                  <a:pt x="419855" y="1379306"/>
                  <a:pt x="323595" y="1606889"/>
                </a:cubicBezTo>
                <a:lnTo>
                  <a:pt x="262899" y="1732886"/>
                </a:lnTo>
                <a:lnTo>
                  <a:pt x="188298" y="1610089"/>
                </a:lnTo>
                <a:cubicBezTo>
                  <a:pt x="68212" y="1389030"/>
                  <a:pt x="0" y="1135702"/>
                  <a:pt x="0" y="866443"/>
                </a:cubicBezTo>
                <a:cubicBezTo>
                  <a:pt x="0" y="597184"/>
                  <a:pt x="68212" y="343856"/>
                  <a:pt x="188298" y="122798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marL="266700" lvl="0" indent="-26670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00023" y="20913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832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20011" y="20913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3582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763617" y="20913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25116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E60A3F-C4C6-4B36-95C8-D6B9BFEAB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73C13C2-0AB1-4148-839D-5541DF3B6FAA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D3335684-35F6-427A-9110-6965E7EACD9E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7968EE05-411F-4127-9247-9A4C13FA0F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F184B85-CF0D-4108-84D1-D399A7A65D56}"/>
              </a:ext>
            </a:extLst>
          </p:cNvPr>
          <p:cNvSpPr/>
          <p:nvPr userDrawn="1"/>
        </p:nvSpPr>
        <p:spPr>
          <a:xfrm>
            <a:off x="7431629" y="3729282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764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9B4ACC-E72E-450B-88FA-710ECDE6548D}"/>
              </a:ext>
            </a:extLst>
          </p:cNvPr>
          <p:cNvCxnSpPr/>
          <p:nvPr userDrawn="1"/>
        </p:nvCxnSpPr>
        <p:spPr>
          <a:xfrm>
            <a:off x="6016725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1" y="3652910"/>
            <a:ext cx="111694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1400" y="1069941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21400" y="5983879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10800" y="3354600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5FA8FA-BF7A-4B3E-8DB9-5EC31D50B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E0CE7-9A60-466A-9250-F9584A52198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06C98-179A-4BE0-854E-C0F17963757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43036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B6CB7A4-3F87-40B5-90E8-CDBE273668A3}"/>
              </a:ext>
            </a:extLst>
          </p:cNvPr>
          <p:cNvSpPr/>
          <p:nvPr userDrawn="1"/>
        </p:nvSpPr>
        <p:spPr>
          <a:xfrm>
            <a:off x="11580000" y="6704160"/>
            <a:ext cx="612000" cy="153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8A2F97-6D60-46FC-A9F8-936208153882}"/>
              </a:ext>
            </a:extLst>
          </p:cNvPr>
          <p:cNvSpPr/>
          <p:nvPr userDrawn="1"/>
        </p:nvSpPr>
        <p:spPr>
          <a:xfrm>
            <a:off x="0" y="6704160"/>
            <a:ext cx="1160145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590B2D3-A5A2-4560-AC65-2077AE62E3CA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screen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0349" y="162707"/>
            <a:ext cx="1308679" cy="504924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682" y="1152000"/>
            <a:ext cx="10999767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1682" y="6320622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DBAFA2-F5E0-42BB-B15D-53BACE961ED2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7" r:id="rId3"/>
    <p:sldLayoutId id="2147483664" r:id="rId4"/>
    <p:sldLayoutId id="2147483684" r:id="rId5"/>
    <p:sldLayoutId id="2147483685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83" r:id="rId14"/>
    <p:sldLayoutId id="2147483675" r:id="rId15"/>
    <p:sldLayoutId id="2147483679" r:id="rId16"/>
    <p:sldLayoutId id="2147483680" r:id="rId17"/>
    <p:sldLayoutId id="2147483682" r:id="rId18"/>
    <p:sldLayoutId id="2147483650" r:id="rId19"/>
    <p:sldLayoutId id="2147483652" r:id="rId20"/>
    <p:sldLayoutId id="2147483653" r:id="rId21"/>
    <p:sldLayoutId id="2147483654" r:id="rId22"/>
    <p:sldLayoutId id="2147483655" r:id="rId23"/>
    <p:sldLayoutId id="2147483677" r:id="rId24"/>
    <p:sldLayoutId id="2147483678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lab.citytech.cuny.edu/wang-cet4805/files/2017/04/LCD-controller-and-User-Logic-in-VHDL-and-Programming-a-FPGAs_posted.pdf" TargetMode="External"/><Relationship Id="rId2" Type="http://schemas.openxmlformats.org/officeDocument/2006/relationships/hyperlink" Target="https://mil.ufl.edu/3744/docs/lcdmanual/commands.html" TargetMode="Externa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://www.digital-circuitry.com/Projects_LCD_DISPLAYS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Digital signboard at night">
            <a:extLst>
              <a:ext uri="{FF2B5EF4-FFF2-40B4-BE49-F238E27FC236}">
                <a16:creationId xmlns:a16="http://schemas.microsoft.com/office/drawing/2014/main" id="{158A29DA-889A-405F-9EBC-17F0179D75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0B8B412-7962-44AD-8293-75C5384B7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ED47D5-16A1-40D1-96F9-393B25587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B4E65B-AD78-4F8E-AF3D-775924565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584" y="3263697"/>
            <a:ext cx="5502372" cy="2177009"/>
          </a:xfrm>
        </p:spPr>
        <p:txBody>
          <a:bodyPr/>
          <a:lstStyle/>
          <a:p>
            <a:r>
              <a:rPr lang="en-US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LCD Controller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64A9BB-6E23-4A5F-9B9E-D9C953E9F4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1">
                <a:latin typeface="Calibri Light" panose="020F0302020204030204" pitchFamily="34" charset="0"/>
                <a:cs typeface="Calibri Light" panose="020F0302020204030204" pitchFamily="34" charset="0"/>
              </a:rPr>
              <a:t>By</a:t>
            </a:r>
          </a:p>
          <a:p>
            <a:r>
              <a:rPr lang="en-US" noProof="1">
                <a:latin typeface="Calibri Light" panose="020F0302020204030204" pitchFamily="34" charset="0"/>
                <a:cs typeface="Calibri Light" panose="020F0302020204030204" pitchFamily="34" charset="0"/>
              </a:rPr>
              <a:t>Sayeed Anwar Syed Kamal (31510156)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85A67E-A75A-47A0-A846-3772FAE1B9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43138" y="1038995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178E4B4-24A5-4096-A3D1-F762B1F4B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752763" y="2652121"/>
            <a:ext cx="1022532" cy="1022532"/>
            <a:chOff x="3775686" y="2602347"/>
            <a:chExt cx="1022532" cy="102253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1B86F4D-9AF7-49E0-AEDA-AB23809D657B}"/>
                </a:ext>
              </a:extLst>
            </p:cNvPr>
            <p:cNvSpPr/>
            <p:nvPr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E8D72F0-ECB8-4873-A8F4-C15E2290E288}"/>
                </a:ext>
              </a:extLst>
            </p:cNvPr>
            <p:cNvSpPr/>
            <p:nvPr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CFF208F-FFDF-40EC-81E0-20313AC11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52144" y="833521"/>
            <a:ext cx="2678654" cy="2720745"/>
            <a:chOff x="1952144" y="833521"/>
            <a:chExt cx="2678654" cy="272074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759BE1D-6457-4E8F-B887-C13222320C54}"/>
                </a:ext>
              </a:extLst>
            </p:cNvPr>
            <p:cNvSpPr/>
            <p:nvPr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26FAD40-E4F7-473C-B6BB-05C6E57D7349}"/>
                </a:ext>
              </a:extLst>
            </p:cNvPr>
            <p:cNvCxnSpPr>
              <a:cxnSpLocks/>
            </p:cNvCxnSpPr>
            <p:nvPr/>
          </p:nvCxnSpPr>
          <p:spPr>
            <a:xfrm>
              <a:off x="2125238" y="1027660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BD2E0D-D8D7-4940-9A82-1ACDAD32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658F5F-1D95-45C0-BA5E-84A608B4A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403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D4936EA9-D24B-4657-B8E9-56B64C65C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82" y="1152000"/>
            <a:ext cx="10999767" cy="5039250"/>
          </a:xfrm>
        </p:spPr>
        <p:txBody>
          <a:bodyPr/>
          <a:lstStyle/>
          <a:p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Liquid Crystal Display(LCDs) provide a cost-effective way to output text for a microcontroller or FPGA.</a:t>
            </a:r>
          </a:p>
          <a:p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Most Embedded and FPGA projects requires the use of outputting some sort of text-based graphics.   </a:t>
            </a:r>
          </a:p>
          <a:p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16x2 dot-matrix liquid crystal display controller can display alpha numerals, Japanese kana characters, and symbols. </a:t>
            </a:r>
          </a:p>
          <a:p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It can be configured to drive the 16x2 dot-matrix liquid crystal display under the control of a 4- or 8-bit microprocessor.</a:t>
            </a:r>
          </a:p>
          <a:p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Since all the functions such as display RAM, character generator, and liquid crystal driver, required for driving a dot-matrix liquid crystal display are internally provided on one chip, a minimal system can be interfaced with this controller/driver.</a:t>
            </a:r>
          </a:p>
          <a:p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Display Controller takes commands and data from an external microcontroller and drivers the LCD panel. It takes an ASCII value as input and generate a patter for the dot matrix. E.g., to display letter 'A'</a:t>
            </a:r>
          </a:p>
          <a:p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low power supply (2.7V to 5.5V) of the 16x2 dot-matrix liquid crystal display is suitable for any portable battery-driven product</a:t>
            </a:r>
          </a:p>
          <a:p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16x2 LCD is used extensively in electronic devices like calculators, computers, microwaves, etc. </a:t>
            </a: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AC1BBF5D-A448-41A5-92AD-3B9E0D20B71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>
                <a:spcAft>
                  <a:spcPts val="600"/>
                </a:spcAft>
              </a:pPr>
              <a:t>2</a:t>
            </a:fld>
            <a:endParaRPr lang="en-US" b="1" i="1" noProof="0"/>
          </a:p>
        </p:txBody>
      </p:sp>
      <p:sp>
        <p:nvSpPr>
          <p:cNvPr id="18" name="Title 3">
            <a:extLst>
              <a:ext uri="{FF2B5EF4-FFF2-40B4-BE49-F238E27FC236}">
                <a16:creationId xmlns:a16="http://schemas.microsoft.com/office/drawing/2014/main" id="{8E110BE6-71E3-406A-9B5B-863A3109A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10656868" cy="432000"/>
          </a:xfrm>
        </p:spPr>
        <p:txBody>
          <a:bodyPr/>
          <a:lstStyle/>
          <a:p>
            <a:pPr algn="ctr"/>
            <a: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46558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E0E84210-13B4-4687-B7AB-BE33C4A39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82" y="1152000"/>
            <a:ext cx="10999767" cy="5039250"/>
          </a:xfrm>
        </p:spPr>
        <p:txBody>
          <a:bodyPr/>
          <a:lstStyle/>
          <a:p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objective of this project is to build an LCD controller. </a:t>
            </a:r>
          </a:p>
          <a:p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A firmware is written in VHDL language to initialize the 16x2 LCD and get it ready to receive data for displaying desired characters on the screen. </a:t>
            </a:r>
          </a:p>
          <a:p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characters displayed on the LCD can be changed by changing the bits from a set of switches in the FPGA board to display a mapped character on the LCD screen. </a:t>
            </a:r>
          </a:p>
          <a:p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mapping of characters is given by the ASCII table provided in the 16x2 LCD data sheet.</a:t>
            </a:r>
          </a:p>
          <a:p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Time delays and control signals are generated for the LCD along with displaying specific data by sending different binary combinations through the LCD data bus.</a:t>
            </a:r>
          </a:p>
          <a:p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LCD pins from the FPGA board is used to interact with the LCD module.</a:t>
            </a:r>
          </a:p>
          <a:p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By altering the pin states, we can display characters of choice.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FEA207-8832-4006-8D61-1C85F93201A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>
                <a:spcAft>
                  <a:spcPts val="600"/>
                </a:spcAft>
              </a:pPr>
              <a:t>3</a:t>
            </a:fld>
            <a:endParaRPr lang="en-US" b="1" i="1" noProof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779E996E-42C9-47EE-88BF-E0EA8D2C4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10894993" cy="432000"/>
          </a:xfrm>
        </p:spPr>
        <p:txBody>
          <a:bodyPr/>
          <a:lstStyle/>
          <a:p>
            <a:pPr algn="ctr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Project Description </a:t>
            </a:r>
          </a:p>
        </p:txBody>
      </p:sp>
    </p:spTree>
    <p:extLst>
      <p:ext uri="{BB962C8B-B14F-4D97-AF65-F5344CB8AC3E}">
        <p14:creationId xmlns:p14="http://schemas.microsoft.com/office/powerpoint/2010/main" val="1156797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DB7ECB-86AA-4FCA-8002-AD8D836CD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4286AC-AC9B-41CA-9877-21ECE7B3DFE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4</a:t>
            </a:fld>
            <a:endParaRPr lang="en-US" b="1" i="1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0D44EE-9E98-4544-AB82-E7D5D0F27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10999767" cy="432000"/>
          </a:xfrm>
        </p:spPr>
        <p:txBody>
          <a:bodyPr/>
          <a:lstStyle/>
          <a:p>
            <a:pPr algn="ctr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LCD Controller State Space 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62C42653-99A9-4CAD-829F-CA02FC2764CD}"/>
              </a:ext>
            </a:extLst>
          </p:cNvPr>
          <p:cNvSpPr/>
          <p:nvPr/>
        </p:nvSpPr>
        <p:spPr>
          <a:xfrm>
            <a:off x="1978979" y="3209677"/>
            <a:ext cx="1001050" cy="923278"/>
          </a:xfrm>
          <a:prstGeom prst="flowChartConnector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4C74F056-BC81-4BE9-93AD-11C7F6C0C607}"/>
              </a:ext>
            </a:extLst>
          </p:cNvPr>
          <p:cNvSpPr/>
          <p:nvPr/>
        </p:nvSpPr>
        <p:spPr>
          <a:xfrm>
            <a:off x="6706947" y="3209677"/>
            <a:ext cx="1001051" cy="923278"/>
          </a:xfrm>
          <a:prstGeom prst="flowChartConnector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Init</a:t>
            </a: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B211CAD5-83FD-46B0-91CA-25805B633087}"/>
              </a:ext>
            </a:extLst>
          </p:cNvPr>
          <p:cNvSpPr/>
          <p:nvPr/>
        </p:nvSpPr>
        <p:spPr>
          <a:xfrm>
            <a:off x="4339122" y="3209986"/>
            <a:ext cx="1001051" cy="923278"/>
          </a:xfrm>
          <a:prstGeom prst="flowChartConnector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Pwr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77D0B6B4-5092-4BB6-8502-221D207D6A0F}"/>
              </a:ext>
            </a:extLst>
          </p:cNvPr>
          <p:cNvSpPr/>
          <p:nvPr/>
        </p:nvSpPr>
        <p:spPr>
          <a:xfrm>
            <a:off x="9060636" y="3209677"/>
            <a:ext cx="1001051" cy="923278"/>
          </a:xfrm>
          <a:prstGeom prst="flowChartConnector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Done</a:t>
            </a:r>
          </a:p>
        </p:txBody>
      </p:sp>
      <p:sp>
        <p:nvSpPr>
          <p:cNvPr id="25" name="Arrow: Curved Up 24">
            <a:extLst>
              <a:ext uri="{FF2B5EF4-FFF2-40B4-BE49-F238E27FC236}">
                <a16:creationId xmlns:a16="http://schemas.microsoft.com/office/drawing/2014/main" id="{52BE0E20-8D45-4B52-A6A4-E789D086D9B6}"/>
              </a:ext>
            </a:extLst>
          </p:cNvPr>
          <p:cNvSpPr/>
          <p:nvPr/>
        </p:nvSpPr>
        <p:spPr>
          <a:xfrm rot="10800000">
            <a:off x="9157482" y="2386050"/>
            <a:ext cx="807358" cy="772357"/>
          </a:xfrm>
          <a:prstGeom prst="curvedUpArrow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EA4419C0-3EF5-42E7-A3FC-FC28D5C47DB8}"/>
              </a:ext>
            </a:extLst>
          </p:cNvPr>
          <p:cNvSpPr/>
          <p:nvPr/>
        </p:nvSpPr>
        <p:spPr>
          <a:xfrm>
            <a:off x="3167841" y="3429000"/>
            <a:ext cx="978408" cy="484632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E08C84A8-43C4-4775-928D-5E6BDC324F53}"/>
              </a:ext>
            </a:extLst>
          </p:cNvPr>
          <p:cNvSpPr/>
          <p:nvPr/>
        </p:nvSpPr>
        <p:spPr>
          <a:xfrm>
            <a:off x="5534356" y="3429000"/>
            <a:ext cx="978408" cy="484632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ED8C25D7-6F66-40FF-B84E-792018A14E46}"/>
              </a:ext>
            </a:extLst>
          </p:cNvPr>
          <p:cNvSpPr/>
          <p:nvPr/>
        </p:nvSpPr>
        <p:spPr>
          <a:xfrm>
            <a:off x="7895113" y="3429000"/>
            <a:ext cx="978408" cy="484632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472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56D4FD-0559-43A2-8A3A-05EE626D9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A078C7-9413-4B31-AABA-FE510706D7C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5</a:t>
            </a:fld>
            <a:endParaRPr lang="en-US" b="1" i="1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D34B25-6668-4B0D-908A-520E932A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Program Logic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1B41EB-E52F-4655-B5C9-1741665D104C}"/>
              </a:ext>
            </a:extLst>
          </p:cNvPr>
          <p:cNvSpPr/>
          <p:nvPr/>
        </p:nvSpPr>
        <p:spPr>
          <a:xfrm>
            <a:off x="4550233" y="1265963"/>
            <a:ext cx="2076450" cy="5619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Clear Display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744638-5A1A-4C3F-BFEB-905466EC60F8}"/>
              </a:ext>
            </a:extLst>
          </p:cNvPr>
          <p:cNvSpPr/>
          <p:nvPr/>
        </p:nvSpPr>
        <p:spPr>
          <a:xfrm>
            <a:off x="4550233" y="5725910"/>
            <a:ext cx="2076450" cy="5619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 LCD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583189-6086-4CDC-8B3D-FF40820A8AB4}"/>
              </a:ext>
            </a:extLst>
          </p:cNvPr>
          <p:cNvSpPr/>
          <p:nvPr/>
        </p:nvSpPr>
        <p:spPr>
          <a:xfrm>
            <a:off x="4550233" y="2157675"/>
            <a:ext cx="2076450" cy="5619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Function Set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F83600-85B2-4D3A-B267-1A2C5B640B67}"/>
              </a:ext>
            </a:extLst>
          </p:cNvPr>
          <p:cNvSpPr/>
          <p:nvPr/>
        </p:nvSpPr>
        <p:spPr>
          <a:xfrm>
            <a:off x="4550233" y="3049387"/>
            <a:ext cx="2076450" cy="5619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Display 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4AA560-7A35-4F26-A7BE-B51EA68EC767}"/>
              </a:ext>
            </a:extLst>
          </p:cNvPr>
          <p:cNvSpPr/>
          <p:nvPr/>
        </p:nvSpPr>
        <p:spPr>
          <a:xfrm>
            <a:off x="4550233" y="3941099"/>
            <a:ext cx="2076450" cy="5619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Increment Mode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9CB023-9BB3-49E9-AA1B-BD5488F182FC}"/>
              </a:ext>
            </a:extLst>
          </p:cNvPr>
          <p:cNvSpPr/>
          <p:nvPr/>
        </p:nvSpPr>
        <p:spPr>
          <a:xfrm>
            <a:off x="4550233" y="4832811"/>
            <a:ext cx="2076450" cy="5619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Cursor Return Home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BA1364A-BEDF-42FB-81D0-2AD938550700}"/>
              </a:ext>
            </a:extLst>
          </p:cNvPr>
          <p:cNvCxnSpPr/>
          <p:nvPr/>
        </p:nvCxnSpPr>
        <p:spPr>
          <a:xfrm>
            <a:off x="5588458" y="1827938"/>
            <a:ext cx="0" cy="32973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63EA75D-C624-488F-A8B1-885DF6FCD20E}"/>
              </a:ext>
            </a:extLst>
          </p:cNvPr>
          <p:cNvCxnSpPr/>
          <p:nvPr/>
        </p:nvCxnSpPr>
        <p:spPr>
          <a:xfrm>
            <a:off x="5588458" y="2719650"/>
            <a:ext cx="0" cy="32973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EEE734-9282-4E2B-99CA-066AF0E15706}"/>
              </a:ext>
            </a:extLst>
          </p:cNvPr>
          <p:cNvCxnSpPr/>
          <p:nvPr/>
        </p:nvCxnSpPr>
        <p:spPr>
          <a:xfrm>
            <a:off x="5588458" y="3611362"/>
            <a:ext cx="0" cy="32973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29BD8F7-B0AC-4D9D-A8D0-D16E553EE04F}"/>
              </a:ext>
            </a:extLst>
          </p:cNvPr>
          <p:cNvCxnSpPr/>
          <p:nvPr/>
        </p:nvCxnSpPr>
        <p:spPr>
          <a:xfrm>
            <a:off x="5588458" y="4503074"/>
            <a:ext cx="0" cy="32973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52FB9B4-D325-4A7C-B13F-EDB33467D07E}"/>
              </a:ext>
            </a:extLst>
          </p:cNvPr>
          <p:cNvCxnSpPr/>
          <p:nvPr/>
        </p:nvCxnSpPr>
        <p:spPr>
          <a:xfrm>
            <a:off x="5588458" y="5394786"/>
            <a:ext cx="0" cy="32973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row: Circular 17">
            <a:extLst>
              <a:ext uri="{FF2B5EF4-FFF2-40B4-BE49-F238E27FC236}">
                <a16:creationId xmlns:a16="http://schemas.microsoft.com/office/drawing/2014/main" id="{5D51C146-BF43-4E20-A780-9B89DBCB0E5F}"/>
              </a:ext>
            </a:extLst>
          </p:cNvPr>
          <p:cNvSpPr/>
          <p:nvPr/>
        </p:nvSpPr>
        <p:spPr>
          <a:xfrm rot="5400000" flipH="1">
            <a:off x="6193401" y="4819675"/>
            <a:ext cx="1125539" cy="1479957"/>
          </a:xfrm>
          <a:prstGeom prst="circularArrow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886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637B3D-2B95-4CF8-A7CA-E9EFBF3DCB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6543" y="1161525"/>
            <a:ext cx="4278913" cy="5039250"/>
          </a:xfrm>
          <a:noFill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91144A-12AF-41F1-AA98-0E26EA74B6A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>
                <a:spcAft>
                  <a:spcPts val="600"/>
                </a:spcAft>
              </a:pPr>
              <a:t>6</a:t>
            </a:fld>
            <a:endParaRPr lang="en-US" b="1" i="1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3E7F8D7-ED61-4696-B64C-F548E976D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10799743" cy="432000"/>
          </a:xfrm>
        </p:spPr>
        <p:txBody>
          <a:bodyPr anchor="ctr">
            <a:normAutofit/>
          </a:bodyPr>
          <a:lstStyle/>
          <a:p>
            <a:pPr algn="ctr"/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ASCII Table for Character Mapping</a:t>
            </a:r>
          </a:p>
        </p:txBody>
      </p:sp>
    </p:spTree>
    <p:extLst>
      <p:ext uri="{BB962C8B-B14F-4D97-AF65-F5344CB8AC3E}">
        <p14:creationId xmlns:p14="http://schemas.microsoft.com/office/powerpoint/2010/main" val="3691068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A37CBB0-0452-48EC-8046-0EEB22F1C3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9042" y="1400038"/>
            <a:ext cx="9433915" cy="254566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B81F99-5EED-4CB7-9FD3-CD4651085FE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7</a:t>
            </a:fld>
            <a:endParaRPr lang="en-US" b="1" i="1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3BD4A1-71F3-466A-B015-A77A511D6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	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Writing Instructions to 16x2 LCD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0BD91D-802B-44D3-B83A-5B02C7AAB225}"/>
              </a:ext>
            </a:extLst>
          </p:cNvPr>
          <p:cNvSpPr txBox="1"/>
          <p:nvPr/>
        </p:nvSpPr>
        <p:spPr>
          <a:xfrm>
            <a:off x="1184821" y="4481736"/>
            <a:ext cx="98223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Note: In order to write an instruction, the enable must change from a high state to a low state. This allows the LCD Controller to latch onto the user instruction. </a:t>
            </a:r>
          </a:p>
        </p:txBody>
      </p:sp>
    </p:spTree>
    <p:extLst>
      <p:ext uri="{BB962C8B-B14F-4D97-AF65-F5344CB8AC3E}">
        <p14:creationId xmlns:p14="http://schemas.microsoft.com/office/powerpoint/2010/main" val="880779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14C635F-4293-4691-8066-4E9AFC8ABB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7754" y="1405531"/>
            <a:ext cx="5026269" cy="5108938"/>
          </a:xfrm>
          <a:noFill/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73FA87F2-3E79-466F-B4B3-C47C16799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1681" y="3960000"/>
            <a:ext cx="4114800" cy="216493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Clk_count</a:t>
            </a:r>
            <a:r>
              <a:rPr lang="en-US" sz="1400" dirty="0"/>
              <a:t> counts the rising edge of the clock.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Clk_count</a:t>
            </a:r>
            <a:r>
              <a:rPr lang="en-US" sz="1400" dirty="0"/>
              <a:t> = 50, translates to 1 microsecond delay.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system clock is 50 MHZ we divide 50 </a:t>
            </a:r>
            <a:r>
              <a:rPr lang="en-US" sz="1400" dirty="0" err="1"/>
              <a:t>Mhz</a:t>
            </a:r>
            <a:r>
              <a:rPr lang="en-US" sz="1400" dirty="0"/>
              <a:t> by 50 which gives us 1 </a:t>
            </a:r>
            <a:r>
              <a:rPr lang="en-US" sz="1400" dirty="0" err="1"/>
              <a:t>Mhz</a:t>
            </a:r>
            <a:r>
              <a:rPr lang="en-US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To find the delay we take the inverse of 1 </a:t>
            </a:r>
            <a:r>
              <a:rPr lang="en-US" sz="1400" dirty="0" err="1"/>
              <a:t>mhz</a:t>
            </a:r>
            <a:r>
              <a:rPr lang="en-US" sz="1400" dirty="0"/>
              <a:t> which gives us a delay of 1 microsecond.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Similarly, n*</a:t>
            </a:r>
            <a:r>
              <a:rPr lang="en-US" sz="1400" dirty="0" err="1"/>
              <a:t>freq</a:t>
            </a:r>
            <a:r>
              <a:rPr lang="en-US" sz="1400" dirty="0"/>
              <a:t> provides a time delay of N*(1 us). Where N is a positive integer.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444342-159E-4C38-968E-597F8AA69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1" y="1016000"/>
            <a:ext cx="4114800" cy="2744226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Generating Delays for Control Signals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8D20E4-1D2E-4AE9-A2FB-21013DEEAB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601450" y="6687111"/>
            <a:ext cx="548755" cy="153841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>
                <a:spcAft>
                  <a:spcPts val="600"/>
                </a:spcAft>
              </a:pPr>
              <a:t>8</a:t>
            </a:fld>
            <a:endParaRPr lang="en-US" b="1" i="1" noProof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166037-6E07-47BF-BB44-650D1D1FB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754" y="928362"/>
            <a:ext cx="5026269" cy="24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714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8EE1052-B8C3-49F2-A5A0-C7B73DBAF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82" y="2562224"/>
            <a:ext cx="10999767" cy="3629025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https://mil.ufl.edu/3744/docs/lcdmanual/commands.html</a:t>
            </a:r>
            <a:endParaRPr lang="en-US" dirty="0"/>
          </a:p>
          <a:p>
            <a:r>
              <a:rPr lang="en-US" dirty="0">
                <a:hlinkClick r:id="rId3"/>
              </a:rPr>
              <a:t>https://openlab.citytech.cuny.edu/wang-cet4805/files/2017/04/LCD-controller-and-User-Logic-in-VHDL-and-Programming-a-FPGAs_posted.pdf</a:t>
            </a:r>
            <a:endParaRPr lang="en-US" dirty="0"/>
          </a:p>
          <a:p>
            <a:r>
              <a:rPr lang="en-US" dirty="0">
                <a:hlinkClick r:id="rId4"/>
              </a:rPr>
              <a:t>http://www.digital-circuitry.com/Projects_LCD_DISPLAYS.htm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DD52EC-1BB7-40D1-AAEF-00350A37068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9</a:t>
            </a:fld>
            <a:endParaRPr lang="en-US" b="1" i="1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2D0A06-D8CC-46B0-AE08-85BEBEFFA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10999767" cy="432000"/>
          </a:xfrm>
        </p:spPr>
        <p:txBody>
          <a:bodyPr/>
          <a:lstStyle/>
          <a:p>
            <a:pPr algn="ctr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75780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Theme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">
          <a:solidFill>
            <a:schemeClr val="bg1"/>
          </a:solidFill>
        </a:ln>
        <a:effectLst>
          <a:glow rad="165100">
            <a:schemeClr val="bg1">
              <a:alpha val="9000"/>
            </a:schemeClr>
          </a:glo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tem pitch deck.potx" id="{007A4A51-4FFC-4105-B3D8-61FC23843082}" vid="{F1F7DFAD-69C8-483C-AAF4-70218CA266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586</Words>
  <Application>Microsoft Office PowerPoint</Application>
  <PresentationFormat>Widescreen</PresentationFormat>
  <Paragraphs>54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Corbel</vt:lpstr>
      <vt:lpstr>Times New Roman</vt:lpstr>
      <vt:lpstr>Office Theme</vt:lpstr>
      <vt:lpstr>LCD Controller </vt:lpstr>
      <vt:lpstr>Introduction</vt:lpstr>
      <vt:lpstr>Project Description </vt:lpstr>
      <vt:lpstr>LCD Controller State Space </vt:lpstr>
      <vt:lpstr>Program Logic</vt:lpstr>
      <vt:lpstr>ASCII Table for Character Mapping</vt:lpstr>
      <vt:lpstr> Writing Instructions to 16x2 LCD</vt:lpstr>
      <vt:lpstr>Generating Delays for Control Signals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641 Project  LCD Controller </dc:title>
  <dc:creator>Sayeed Anwar Syed Kamal</dc:creator>
  <cp:lastModifiedBy>Sayeed Anwar Syed Kamal</cp:lastModifiedBy>
  <cp:revision>7</cp:revision>
  <dcterms:created xsi:type="dcterms:W3CDTF">2020-12-14T20:07:27Z</dcterms:created>
  <dcterms:modified xsi:type="dcterms:W3CDTF">2020-12-24T18:12:12Z</dcterms:modified>
</cp:coreProperties>
</file>