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5048"/>
            <a:ext cx="9144000" cy="4378960"/>
          </a:xfrm>
          <a:custGeom>
            <a:avLst/>
            <a:gdLst/>
            <a:ahLst/>
            <a:cxnLst/>
            <a:rect l="l" t="t" r="r" b="b"/>
            <a:pathLst>
              <a:path w="9144000" h="4378960">
                <a:moveTo>
                  <a:pt x="0" y="4378451"/>
                </a:moveTo>
                <a:lnTo>
                  <a:pt x="9144000" y="4378451"/>
                </a:lnTo>
                <a:lnTo>
                  <a:pt x="9144000" y="0"/>
                </a:lnTo>
                <a:lnTo>
                  <a:pt x="0" y="0"/>
                </a:lnTo>
                <a:lnTo>
                  <a:pt x="0" y="437845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6844"/>
            <a:ext cx="9144000" cy="1082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285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4444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285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285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5422" y="737743"/>
            <a:ext cx="161315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285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964" y="1072133"/>
            <a:ext cx="7980070" cy="330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4444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video" TargetMode="External"/><Relationship Id="rId2" Type="http://schemas.openxmlformats.org/officeDocument/2006/relationships/hyperlink" Target="http://www.example.com/blo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169.254.169.254/latest/meta-dat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zekeLa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46364" y="4245864"/>
            <a:ext cx="897890" cy="897890"/>
            <a:chOff x="8246364" y="4245864"/>
            <a:chExt cx="897890" cy="897890"/>
          </a:xfrm>
        </p:grpSpPr>
        <p:sp>
          <p:nvSpPr>
            <p:cNvPr id="4" name="object 4"/>
            <p:cNvSpPr/>
            <p:nvPr/>
          </p:nvSpPr>
          <p:spPr>
            <a:xfrm>
              <a:off x="8246364" y="424586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635" y="0"/>
                  </a:moveTo>
                  <a:lnTo>
                    <a:pt x="0" y="897635"/>
                  </a:lnTo>
                  <a:lnTo>
                    <a:pt x="897635" y="897635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46364" y="424586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635" y="0"/>
                  </a:moveTo>
                  <a:lnTo>
                    <a:pt x="149605" y="0"/>
                  </a:lnTo>
                  <a:lnTo>
                    <a:pt x="102299" y="7626"/>
                  </a:lnTo>
                  <a:lnTo>
                    <a:pt x="61228" y="28864"/>
                  </a:lnTo>
                  <a:lnTo>
                    <a:pt x="28850" y="61250"/>
                  </a:lnTo>
                  <a:lnTo>
                    <a:pt x="7622" y="102318"/>
                  </a:lnTo>
                  <a:lnTo>
                    <a:pt x="0" y="149606"/>
                  </a:lnTo>
                  <a:lnTo>
                    <a:pt x="0" y="897635"/>
                  </a:lnTo>
                  <a:lnTo>
                    <a:pt x="897635" y="897635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259315"/>
            <a:ext cx="6076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FFFFFF"/>
                </a:solidFill>
                <a:latin typeface="Roboto Bk"/>
                <a:cs typeface="Roboto Bk"/>
              </a:rPr>
              <a:t>Amazon</a:t>
            </a:r>
            <a:r>
              <a:rPr sz="4800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4800" dirty="0">
                <a:solidFill>
                  <a:srgbClr val="FFFFFF"/>
                </a:solidFill>
                <a:latin typeface="Roboto Bk"/>
                <a:cs typeface="Roboto Bk"/>
              </a:rPr>
              <a:t>Web</a:t>
            </a:r>
            <a:r>
              <a:rPr sz="4800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Roboto Bk"/>
                <a:cs typeface="Roboto Bk"/>
              </a:rPr>
              <a:t>Services</a:t>
            </a:r>
            <a:endParaRPr sz="4800" dirty="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188" y="2858261"/>
            <a:ext cx="36480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EC2 </a:t>
            </a:r>
            <a:r>
              <a:rPr sz="1800" b="1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-</a:t>
            </a:r>
            <a:r>
              <a:rPr sz="18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 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Elastic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Cloud</a:t>
            </a:r>
            <a:r>
              <a:rPr sz="18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 </a:t>
            </a:r>
            <a:r>
              <a:rPr sz="1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Compute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2064" y="3258311"/>
            <a:ext cx="3860291" cy="14508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790" y="1461643"/>
            <a:ext cx="295148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File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400" dirty="0">
                <a:latin typeface="Arial MT"/>
                <a:cs typeface="Arial MT"/>
              </a:rPr>
              <a:t>Elastic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(EFS)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○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●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Block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400" dirty="0">
                <a:latin typeface="Arial MT"/>
                <a:cs typeface="Arial MT"/>
              </a:rPr>
              <a:t>Elastic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(EBS)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○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●"/>
              <a:tabLst>
                <a:tab pos="241300" algn="l"/>
              </a:tabLst>
            </a:pPr>
            <a:r>
              <a:rPr sz="1400" b="1" dirty="0">
                <a:latin typeface="Arial"/>
                <a:cs typeface="Arial"/>
              </a:rPr>
              <a:t>Object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400" dirty="0">
                <a:latin typeface="Arial MT"/>
                <a:cs typeface="Arial MT"/>
              </a:rPr>
              <a:t>Simple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(S3)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7865" algn="l"/>
                <a:tab pos="698500" algn="l"/>
              </a:tabLst>
            </a:pPr>
            <a:r>
              <a:rPr sz="1400" dirty="0">
                <a:latin typeface="Arial MT"/>
                <a:cs typeface="Arial MT"/>
              </a:rPr>
              <a:t>Glacier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111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Sto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age</a:t>
            </a:r>
            <a:endParaRPr sz="180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012" y="1741677"/>
            <a:ext cx="795909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attached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File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Databases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Automatic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Replication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within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AZ’s.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Note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mounted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multiple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EC2 instances,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EFS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such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cases.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157353"/>
            <a:ext cx="523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ELAS</a:t>
            </a:r>
            <a:r>
              <a:rPr sz="1800" spc="5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IC </a:t>
            </a: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sz="1800" spc="-20" dirty="0">
                <a:solidFill>
                  <a:srgbClr val="FFFFFF"/>
                </a:solidFill>
                <a:latin typeface="Roboto Bk"/>
                <a:cs typeface="Roboto Bk"/>
              </a:rPr>
              <a:t>LOC</a:t>
            </a: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sz="1800" spc="10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sz="1800" spc="20" dirty="0">
                <a:solidFill>
                  <a:srgbClr val="FFFFFF"/>
                </a:solidFill>
                <a:latin typeface="Roboto Bk"/>
                <a:cs typeface="Roboto Bk"/>
              </a:rPr>
              <a:t>AGE </a:t>
            </a:r>
            <a:r>
              <a:rPr sz="1800" spc="-275" dirty="0">
                <a:solidFill>
                  <a:srgbClr val="FFFFFF"/>
                </a:solidFill>
                <a:latin typeface="Roboto Bk"/>
                <a:cs typeface="Roboto Bk"/>
              </a:rPr>
              <a:t>-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sz="1800" spc="-5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Volum</a:t>
            </a:r>
            <a:r>
              <a:rPr sz="1800" spc="-20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882" y="1095501"/>
            <a:ext cx="7659370" cy="174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SzPct val="128571"/>
              <a:buFont typeface="Arial MT"/>
              <a:buChar char="●"/>
              <a:tabLst>
                <a:tab pos="267335" algn="l"/>
              </a:tabLst>
            </a:pPr>
            <a:r>
              <a:rPr sz="1400" b="1" spc="-10" dirty="0">
                <a:latin typeface="Arial"/>
                <a:cs typeface="Arial"/>
              </a:rPr>
              <a:t>Amazon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EBS</a:t>
            </a:r>
            <a:endParaRPr sz="1400">
              <a:latin typeface="Arial"/>
              <a:cs typeface="Arial"/>
            </a:endParaRPr>
          </a:p>
          <a:p>
            <a:pPr marL="723900" lvl="1" indent="-343535">
              <a:lnSpc>
                <a:spcPct val="100000"/>
              </a:lnSpc>
              <a:buSzPct val="128571"/>
              <a:buChar char="○"/>
              <a:tabLst>
                <a:tab pos="723900" algn="l"/>
                <a:tab pos="724535" algn="l"/>
              </a:tabLst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</a:t>
            </a:r>
            <a:r>
              <a:rPr sz="1400" dirty="0">
                <a:latin typeface="Arial MT"/>
                <a:cs typeface="Arial MT"/>
              </a:rPr>
              <a:t> 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persist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independently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life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endParaRPr sz="1400">
              <a:latin typeface="Arial MT"/>
              <a:cs typeface="Arial MT"/>
            </a:endParaRPr>
          </a:p>
          <a:p>
            <a:pPr marL="723900" lvl="1" indent="-343535">
              <a:lnSpc>
                <a:spcPct val="100000"/>
              </a:lnSpc>
              <a:buSzPct val="128571"/>
              <a:buChar char="○"/>
              <a:tabLst>
                <a:tab pos="723900" algn="l"/>
                <a:tab pos="724535" algn="l"/>
              </a:tabLst>
            </a:pP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persistent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○"/>
            </a:pPr>
            <a:endParaRPr sz="29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buSzPct val="128571"/>
              <a:buFont typeface="Arial MT"/>
              <a:buChar char="●"/>
              <a:tabLst>
                <a:tab pos="267335" algn="l"/>
              </a:tabLst>
            </a:pPr>
            <a:r>
              <a:rPr sz="1400" b="1" spc="-10" dirty="0">
                <a:latin typeface="Arial"/>
                <a:cs typeface="Arial"/>
              </a:rPr>
              <a:t>Amazon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EC2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instance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store</a:t>
            </a:r>
            <a:endParaRPr sz="1400">
              <a:latin typeface="Arial"/>
              <a:cs typeface="Arial"/>
            </a:endParaRPr>
          </a:p>
          <a:p>
            <a:pPr marL="723900" lvl="1" indent="-343535">
              <a:lnSpc>
                <a:spcPct val="100000"/>
              </a:lnSpc>
              <a:buSzPct val="128571"/>
              <a:buChar char="○"/>
              <a:tabLst>
                <a:tab pos="723900" algn="l"/>
                <a:tab pos="724535" algn="l"/>
              </a:tabLst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local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persists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 instance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alive</a:t>
            </a:r>
            <a:endParaRPr sz="1400">
              <a:latin typeface="Arial MT"/>
              <a:cs typeface="Arial MT"/>
            </a:endParaRPr>
          </a:p>
          <a:p>
            <a:pPr marL="723900" lvl="1" indent="-343535">
              <a:lnSpc>
                <a:spcPct val="100000"/>
              </a:lnSpc>
              <a:spcBef>
                <a:spcPts val="5"/>
              </a:spcBef>
              <a:buSzPct val="128571"/>
              <a:buChar char="○"/>
              <a:tabLst>
                <a:tab pos="723900" algn="l"/>
                <a:tab pos="724535" algn="l"/>
              </a:tabLst>
            </a:pP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ephemeral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18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Roboto Bk"/>
                <a:cs typeface="Roboto Bk"/>
              </a:rPr>
              <a:t>Elastic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Block</a:t>
            </a:r>
            <a:r>
              <a:rPr sz="1800" spc="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r>
              <a:rPr sz="1800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vs</a:t>
            </a:r>
            <a:r>
              <a:rPr sz="1800" spc="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EC2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Instance</a:t>
            </a:r>
            <a:r>
              <a:rPr sz="1800" spc="-4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4" y="157353"/>
            <a:ext cx="317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sz="1800" spc="-5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sz="1800" spc="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275" dirty="0">
                <a:solidFill>
                  <a:srgbClr val="FFFFFF"/>
                </a:solidFill>
                <a:latin typeface="Roboto Bk"/>
                <a:cs typeface="Roboto Bk"/>
              </a:rPr>
              <a:t>-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Volum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yp</a:t>
            </a: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790" y="753618"/>
            <a:ext cx="835279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241300" algn="l"/>
              </a:tabLst>
            </a:pPr>
            <a:r>
              <a:rPr sz="1400" b="1" dirty="0">
                <a:latin typeface="Arial"/>
                <a:cs typeface="Arial"/>
              </a:rPr>
              <a:t>General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Purpose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SSD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(GP2)</a:t>
            </a:r>
            <a:endParaRPr sz="1400" dirty="0">
              <a:latin typeface="Arial"/>
              <a:cs typeface="Arial"/>
            </a:endParaRPr>
          </a:p>
          <a:p>
            <a:pPr marL="349250" lvl="1" indent="-108585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1400" dirty="0">
                <a:latin typeface="Arial MT"/>
                <a:cs typeface="Arial MT"/>
              </a:rPr>
              <a:t>Balance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Performance.</a:t>
            </a:r>
          </a:p>
          <a:p>
            <a:pPr marL="241300" marR="170815" lvl="1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1400" spc="-5" dirty="0">
                <a:latin typeface="Arial MT"/>
                <a:cs typeface="Arial MT"/>
              </a:rPr>
              <a:t>Ratio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IOPS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GB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10,000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IOPS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ability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burst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3000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IOPS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Gib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4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●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Provisioned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IOPS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SSD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(IO1)</a:t>
            </a:r>
            <a:endParaRPr sz="1400" dirty="0">
              <a:latin typeface="Arial"/>
              <a:cs typeface="Arial"/>
            </a:endParaRPr>
          </a:p>
          <a:p>
            <a:pPr marL="349250" lvl="1" indent="-108585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I/O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intensive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NoSql </a:t>
            </a:r>
            <a:r>
              <a:rPr sz="1400" dirty="0">
                <a:latin typeface="Arial MT"/>
                <a:cs typeface="Arial MT"/>
              </a:rPr>
              <a:t>Database.</a:t>
            </a:r>
          </a:p>
          <a:p>
            <a:pPr marL="349250" lvl="1" indent="-108585">
              <a:lnSpc>
                <a:spcPct val="100000"/>
              </a:lnSpc>
              <a:spcBef>
                <a:spcPts val="5"/>
              </a:spcBef>
              <a:buChar char="-"/>
              <a:tabLst>
                <a:tab pos="349885" algn="l"/>
              </a:tabLst>
            </a:pP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 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requirement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10,000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IOPS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provision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20,000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IOPS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volume.</a:t>
            </a:r>
            <a:endParaRPr sz="1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4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●"/>
              <a:tabLst>
                <a:tab pos="241300" algn="l"/>
              </a:tabLst>
            </a:pPr>
            <a:r>
              <a:rPr sz="1400" b="1" spc="-10" dirty="0">
                <a:latin typeface="Arial"/>
                <a:cs typeface="Arial"/>
              </a:rPr>
              <a:t>Throughput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Optimized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HDD(ST1): Magnetic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Disks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For </a:t>
            </a:r>
            <a:r>
              <a:rPr sz="1400" dirty="0">
                <a:latin typeface="Arial MT"/>
                <a:cs typeface="Arial MT"/>
              </a:rPr>
              <a:t>Sequential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frequently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accessed.</a:t>
            </a:r>
            <a:endParaRPr sz="1400" dirty="0">
              <a:latin typeface="Arial MT"/>
              <a:cs typeface="Arial MT"/>
            </a:endParaRPr>
          </a:p>
          <a:p>
            <a:pPr marL="349250" lvl="1" indent="-108585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1400" dirty="0">
                <a:latin typeface="Arial MT"/>
                <a:cs typeface="Arial MT"/>
              </a:rPr>
              <a:t>Big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Warehouses,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Etc.</a:t>
            </a:r>
          </a:p>
          <a:p>
            <a:pPr marL="349250" lvl="1" indent="-108585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14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●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Cold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HDD(SC1)</a:t>
            </a:r>
            <a:endParaRPr sz="1400" dirty="0">
              <a:latin typeface="Arial"/>
              <a:cs typeface="Arial"/>
            </a:endParaRPr>
          </a:p>
          <a:p>
            <a:pPr marL="349250" lvl="1" indent="-108585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1400" spc="-5" dirty="0">
                <a:latin typeface="Arial MT"/>
                <a:cs typeface="Arial MT"/>
              </a:rPr>
              <a:t>Lowest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infrequently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workloads.</a:t>
            </a:r>
            <a:endParaRPr sz="1400" dirty="0">
              <a:latin typeface="Arial MT"/>
              <a:cs typeface="Arial MT"/>
            </a:endParaRPr>
          </a:p>
          <a:p>
            <a:pPr marL="349250" lvl="1" indent="-108585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1400" spc="-5" dirty="0">
                <a:latin typeface="Arial MT"/>
                <a:cs typeface="Arial MT"/>
              </a:rPr>
              <a:t>File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endParaRPr sz="1400" dirty="0">
              <a:latin typeface="Arial MT"/>
              <a:cs typeface="Arial MT"/>
            </a:endParaRPr>
          </a:p>
          <a:p>
            <a:pPr marL="349250" lvl="1" indent="-108585">
              <a:lnSpc>
                <a:spcPct val="100000"/>
              </a:lnSpc>
              <a:buFont typeface="Arial MT"/>
              <a:buChar char="-"/>
              <a:tabLst>
                <a:tab pos="349885" algn="l"/>
              </a:tabLst>
            </a:pP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Boot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Volume.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145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●"/>
              <a:tabLst>
                <a:tab pos="241300" algn="l"/>
              </a:tabLst>
            </a:pPr>
            <a:r>
              <a:rPr sz="1400" b="1" spc="-5" dirty="0">
                <a:latin typeface="Arial"/>
                <a:cs typeface="Arial"/>
              </a:rPr>
              <a:t>Magnetic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(Standard)</a:t>
            </a:r>
            <a:endParaRPr sz="1400" dirty="0">
              <a:latin typeface="Arial"/>
              <a:cs typeface="Arial"/>
            </a:endParaRPr>
          </a:p>
          <a:p>
            <a:pPr marL="349250" lvl="1" indent="-108585">
              <a:lnSpc>
                <a:spcPct val="100000"/>
              </a:lnSpc>
              <a:buFont typeface="Arial MT"/>
              <a:buChar char="-"/>
              <a:tabLst>
                <a:tab pos="349885" algn="l"/>
              </a:tabLst>
            </a:pPr>
            <a:r>
              <a:rPr sz="1400" b="1" spc="-5" dirty="0">
                <a:latin typeface="Arial"/>
                <a:cs typeface="Arial"/>
              </a:rPr>
              <a:t>Bootable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infrequently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038350"/>
            <a:ext cx="3926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  <a:latin typeface="Roboto"/>
                <a:cs typeface="Roboto"/>
              </a:rPr>
              <a:t>Lab</a:t>
            </a:r>
            <a:r>
              <a:rPr sz="40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40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30" dirty="0">
                <a:solidFill>
                  <a:srgbClr val="FFFFFF"/>
                </a:solidFill>
                <a:latin typeface="Roboto"/>
                <a:cs typeface="Roboto"/>
              </a:rPr>
              <a:t>EC2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4" y="157353"/>
            <a:ext cx="271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EC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2</a:t>
            </a:r>
            <a:r>
              <a:rPr sz="1800" spc="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275" dirty="0">
                <a:solidFill>
                  <a:srgbClr val="FFFFFF"/>
                </a:solidFill>
                <a:latin typeface="Roboto Bk"/>
                <a:cs typeface="Roboto Bk"/>
              </a:rPr>
              <a:t>-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Import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nt</a:t>
            </a: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1800" spc="-65" dirty="0">
                <a:solidFill>
                  <a:srgbClr val="FFFFFF"/>
                </a:solidFill>
                <a:latin typeface="Roboto Bk"/>
                <a:cs typeface="Roboto Bk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Roboto Bk"/>
                <a:cs typeface="Roboto Bk"/>
              </a:rPr>
              <a:t>nts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012" y="1193038"/>
            <a:ext cx="793051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IOPS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Root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encrypted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default.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tool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(Eg.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Bitlocker)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encrypt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Additional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encrypted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Virtual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Firewalls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Termination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Protection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turned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0665" marR="508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EBS-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backed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terminated.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4" y="157353"/>
            <a:ext cx="500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Launch 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an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EC2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Instance</a:t>
            </a: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 via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 Web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Console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104" y="1802638"/>
            <a:ext cx="7091680" cy="153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SzPct val="128571"/>
              <a:buChar char="●"/>
              <a:tabLst>
                <a:tab pos="267335" algn="l"/>
              </a:tabLst>
            </a:pPr>
            <a:r>
              <a:rPr sz="1400" spc="-5" dirty="0">
                <a:latin typeface="Arial MT"/>
                <a:cs typeface="Arial MT"/>
              </a:rPr>
              <a:t>Determine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AWS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which you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want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launch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 </a:t>
            </a:r>
            <a:r>
              <a:rPr sz="1400" dirty="0">
                <a:latin typeface="Arial MT"/>
                <a:cs typeface="Arial MT"/>
              </a:rPr>
              <a:t>Instance.</a:t>
            </a:r>
            <a:endParaRPr sz="14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680"/>
              </a:spcBef>
              <a:buSzPct val="128571"/>
              <a:buChar char="●"/>
              <a:tabLst>
                <a:tab pos="267335" algn="l"/>
              </a:tabLst>
            </a:pPr>
            <a:r>
              <a:rPr sz="1400" dirty="0">
                <a:latin typeface="Arial MT"/>
                <a:cs typeface="Arial MT"/>
              </a:rPr>
              <a:t>Launch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preconfigured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(AMI).</a:t>
            </a:r>
            <a:endParaRPr sz="14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680"/>
              </a:spcBef>
              <a:buSzPct val="128571"/>
              <a:buChar char="●"/>
              <a:tabLst>
                <a:tab pos="267335" algn="l"/>
              </a:tabLst>
            </a:pPr>
            <a:r>
              <a:rPr sz="1400" dirty="0">
                <a:latin typeface="Arial MT"/>
                <a:cs typeface="Arial MT"/>
              </a:rPr>
              <a:t>Choose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memory,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CPU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 </a:t>
            </a:r>
            <a:r>
              <a:rPr sz="1400" dirty="0"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685"/>
              </a:spcBef>
              <a:buSzPct val="128571"/>
              <a:buChar char="●"/>
              <a:tabLst>
                <a:tab pos="267335" algn="l"/>
              </a:tabLst>
            </a:pPr>
            <a:r>
              <a:rPr sz="1400" dirty="0">
                <a:latin typeface="Arial MT"/>
                <a:cs typeface="Arial MT"/>
              </a:rPr>
              <a:t>Configure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IP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address,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tags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038350"/>
            <a:ext cx="4688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40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Groups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4" y="157353"/>
            <a:ext cx="416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EC2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Security</a:t>
            </a:r>
            <a:r>
              <a:rPr sz="1800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Group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 Basics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712" y="1481073"/>
            <a:ext cx="5750560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firewall.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30835">
              <a:lnSpc>
                <a:spcPct val="10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Ingress(Inbound)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Egress(Outbound)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●"/>
            </a:pPr>
            <a:endParaRPr sz="1650">
              <a:latin typeface="Arial MT"/>
              <a:cs typeface="Arial MT"/>
            </a:endParaRPr>
          </a:p>
          <a:p>
            <a:pPr marL="355600" indent="-330835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Changes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Security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Groups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configuration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immediately.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first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24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Security</a:t>
            </a:r>
            <a:r>
              <a:rPr sz="1800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Groups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712" y="1215643"/>
            <a:ext cx="7879715" cy="31813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 everything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private.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inbound traffic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blocked 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default.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particular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 no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able to access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 </a:t>
            </a:r>
            <a:r>
              <a:rPr sz="1800" spc="-5" dirty="0">
                <a:latin typeface="Times New Roman"/>
                <a:cs typeface="Times New Roman"/>
              </a:rPr>
              <a:t>instance</a:t>
            </a:r>
            <a:endParaRPr sz="18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protocol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 have</a:t>
            </a:r>
            <a:r>
              <a:rPr sz="1800" spc="-5" dirty="0">
                <a:latin typeface="Times New Roman"/>
                <a:cs typeface="Times New Roman"/>
              </a:rPr>
              <a:t> immediate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effect.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Inbound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rules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outbound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automatically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(Stateful)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You</a:t>
            </a:r>
            <a:r>
              <a:rPr sz="1800" dirty="0">
                <a:latin typeface="Times New Roman"/>
                <a:cs typeface="Times New Roman"/>
              </a:rPr>
              <a:t> can't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deny traffic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dirty="0">
                <a:latin typeface="Times New Roman"/>
                <a:cs typeface="Times New Roman"/>
              </a:rPr>
              <a:t> rule.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default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everything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denied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itself.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ec2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instance</a:t>
            </a:r>
          </a:p>
          <a:p>
            <a:pPr marL="354965" marR="137795" indent="-342900">
              <a:lnSpc>
                <a:spcPts val="2490"/>
              </a:lnSpc>
              <a:spcBef>
                <a:spcPts val="9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 ip</a:t>
            </a:r>
            <a:r>
              <a:rPr sz="1800" spc="-5" dirty="0">
                <a:latin typeface="Times New Roman"/>
                <a:cs typeface="Times New Roman"/>
              </a:rPr>
              <a:t> address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127" y="487680"/>
            <a:ext cx="8594090" cy="4091940"/>
          </a:xfrm>
          <a:custGeom>
            <a:avLst/>
            <a:gdLst/>
            <a:ahLst/>
            <a:cxnLst/>
            <a:rect l="l" t="t" r="r" b="b"/>
            <a:pathLst>
              <a:path w="8594090" h="4091940">
                <a:moveTo>
                  <a:pt x="0" y="4091940"/>
                </a:moveTo>
                <a:lnTo>
                  <a:pt x="8593836" y="4091940"/>
                </a:lnTo>
                <a:lnTo>
                  <a:pt x="8593836" y="0"/>
                </a:lnTo>
                <a:lnTo>
                  <a:pt x="0" y="0"/>
                </a:lnTo>
                <a:lnTo>
                  <a:pt x="0" y="409194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7763" y="1544269"/>
            <a:ext cx="6513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" dirty="0">
                <a:solidFill>
                  <a:srgbClr val="FFFFFF"/>
                </a:solidFill>
                <a:latin typeface="Roboto"/>
                <a:cs typeface="Roboto"/>
              </a:rPr>
              <a:t>EC2</a:t>
            </a:r>
            <a:r>
              <a:rPr sz="40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40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Elastic</a:t>
            </a:r>
            <a:r>
              <a:rPr sz="40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Cloud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Compute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675" y="2783839"/>
            <a:ext cx="6696709" cy="70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17500">
              <a:lnSpc>
                <a:spcPct val="100000"/>
              </a:lnSpc>
              <a:spcBef>
                <a:spcPts val="100"/>
              </a:spcBef>
              <a:buSzPct val="93333"/>
              <a:buChar char="●"/>
              <a:tabLst>
                <a:tab pos="335280" algn="l"/>
                <a:tab pos="335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Elastic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Compute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Resizable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Compute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Capacity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Cloud.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●"/>
            </a:pPr>
            <a:endParaRPr sz="1500" dirty="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buChar char="●"/>
              <a:tabLst>
                <a:tab pos="335280" algn="l"/>
                <a:tab pos="335915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Virtual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Cloud.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190750"/>
            <a:ext cx="57554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  <a:latin typeface="Roboto"/>
                <a:cs typeface="Roboto"/>
              </a:rPr>
              <a:t>Lab </a:t>
            </a:r>
            <a:r>
              <a:rPr sz="4000" spc="-15" dirty="0">
                <a:solidFill>
                  <a:srgbClr val="FFFFFF"/>
                </a:solidFill>
                <a:latin typeface="Roboto"/>
                <a:cs typeface="Roboto"/>
              </a:rPr>
              <a:t>on </a:t>
            </a: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Roboto"/>
                <a:cs typeface="Roboto"/>
              </a:rPr>
              <a:t>Group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256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Security</a:t>
            </a:r>
            <a:r>
              <a:rPr sz="1800" spc="-4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Groups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Lab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904" y="1056843"/>
            <a:ext cx="6946900" cy="323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5"/>
              </a:spcBef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dirty="0">
                <a:latin typeface="Arial MT"/>
                <a:cs typeface="Arial MT"/>
              </a:rPr>
              <a:t>Log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EC2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dirty="0">
                <a:latin typeface="Arial MT"/>
                <a:cs typeface="Arial MT"/>
              </a:rPr>
              <a:t>Install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Apache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yum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httpd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spc="-5" dirty="0">
                <a:latin typeface="Arial MT"/>
                <a:cs typeface="Arial MT"/>
              </a:rPr>
              <a:t>Turn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 </a:t>
            </a:r>
            <a:r>
              <a:rPr sz="1400" dirty="0">
                <a:latin typeface="Arial MT"/>
                <a:cs typeface="Arial MT"/>
              </a:rPr>
              <a:t>httpd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status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httpd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chkconfig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httpd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dirty="0">
                <a:latin typeface="Arial MT"/>
                <a:cs typeface="Arial MT"/>
              </a:rPr>
              <a:t>Go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directory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/var/www/html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html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nano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index.html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spc="-5" dirty="0">
                <a:latin typeface="Arial MT"/>
                <a:cs typeface="Arial MT"/>
              </a:rPr>
              <a:t>Try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different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variations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Inbound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denied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Outbound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buSzPct val="114285"/>
              <a:buChar char="●"/>
              <a:tabLst>
                <a:tab pos="342900" algn="l"/>
                <a:tab pos="343535" algn="l"/>
              </a:tabLst>
            </a:pP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STATEFUL.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190750"/>
            <a:ext cx="64412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solidFill>
                  <a:srgbClr val="FFFFFF"/>
                </a:solidFill>
                <a:latin typeface="Roboto"/>
                <a:cs typeface="Roboto"/>
              </a:rPr>
              <a:t>Volumes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40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Roboto"/>
                <a:cs typeface="Roboto"/>
              </a:rPr>
              <a:t>Snapshots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271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 Bk"/>
                <a:cs typeface="Roboto Bk"/>
              </a:rPr>
              <a:t>Volumes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 Bk"/>
                <a:cs typeface="Roboto Bk"/>
              </a:rPr>
              <a:t>vs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Snapshots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731" y="936497"/>
            <a:ext cx="621538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Volume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exists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EBS.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It’s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less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Virtual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Disk.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Snapshots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exists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S3.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Snapshot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S3.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Snapshots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copies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Snapshots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incremental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backups.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S3.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snapshot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Snapshots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excludes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held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cache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31" y="3924401"/>
            <a:ext cx="133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5" dirty="0">
                <a:latin typeface="Arial MT"/>
                <a:cs typeface="Arial MT"/>
              </a:rPr>
              <a:t>●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980" y="3952557"/>
            <a:ext cx="6015355" cy="200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You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can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track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status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your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EBS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snapshots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through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CloudWatch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Events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66950"/>
            <a:ext cx="6974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  <a:latin typeface="Roboto"/>
                <a:cs typeface="Roboto"/>
              </a:rPr>
              <a:t>Lab</a:t>
            </a:r>
            <a:r>
              <a:rPr sz="4000" spc="-15" dirty="0">
                <a:solidFill>
                  <a:srgbClr val="FFFFFF"/>
                </a:solidFill>
                <a:latin typeface="Roboto"/>
                <a:cs typeface="Roboto"/>
              </a:rPr>
              <a:t> on</a:t>
            </a: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Roboto"/>
                <a:cs typeface="Roboto"/>
              </a:rPr>
              <a:t>Snapshots</a:t>
            </a: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Roboto"/>
                <a:cs typeface="Roboto"/>
              </a:rPr>
              <a:t>Volume</a:t>
            </a:r>
            <a:endParaRPr sz="4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40005"/>
            <a:ext cx="5166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FFFFFF"/>
                </a:solidFill>
                <a:latin typeface="Roboto"/>
                <a:cs typeface="Roboto"/>
              </a:rPr>
              <a:t>Lab</a:t>
            </a:r>
            <a:r>
              <a:rPr sz="3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3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Snapshots</a:t>
            </a:r>
            <a:r>
              <a:rPr sz="3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3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Roboto"/>
                <a:cs typeface="Roboto"/>
              </a:rPr>
              <a:t>Volume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598" y="1453388"/>
            <a:ext cx="520382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attach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lsblk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Check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mount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points.</a:t>
            </a:r>
            <a:endParaRPr sz="14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file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/dev/xvdf</a:t>
            </a:r>
            <a:endParaRPr sz="14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spc="-5" dirty="0">
                <a:latin typeface="Arial MT"/>
                <a:cs typeface="Arial MT"/>
              </a:rPr>
              <a:t>mkfs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ext4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/dev/xvdf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spc="-5" dirty="0">
                <a:latin typeface="Arial MT"/>
                <a:cs typeface="Arial MT"/>
              </a:rPr>
              <a:t>mkdir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/fileserver</a:t>
            </a:r>
            <a:endParaRPr sz="14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mount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/dev/xvdf /fileserver</a:t>
            </a:r>
            <a:endParaRPr sz="14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umount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/dev/xvdf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Detach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Volume.</a:t>
            </a:r>
            <a:endParaRPr sz="14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snapshot.</a:t>
            </a:r>
            <a:endParaRPr sz="14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●"/>
              <a:tabLst>
                <a:tab pos="156210" algn="l"/>
              </a:tabLst>
            </a:pP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snapshot.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Mount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Unmount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again.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651" y="3222497"/>
            <a:ext cx="7419340" cy="413384"/>
          </a:xfrm>
          <a:custGeom>
            <a:avLst/>
            <a:gdLst/>
            <a:ahLst/>
            <a:cxnLst/>
            <a:rect l="l" t="t" r="r" b="b"/>
            <a:pathLst>
              <a:path w="7419340" h="413385">
                <a:moveTo>
                  <a:pt x="6775704" y="213360"/>
                </a:moveTo>
                <a:lnTo>
                  <a:pt x="0" y="213360"/>
                </a:lnTo>
                <a:lnTo>
                  <a:pt x="0" y="413004"/>
                </a:lnTo>
                <a:lnTo>
                  <a:pt x="6775704" y="413004"/>
                </a:lnTo>
                <a:lnTo>
                  <a:pt x="6775704" y="213360"/>
                </a:lnTo>
                <a:close/>
              </a:path>
              <a:path w="7419340" h="413385">
                <a:moveTo>
                  <a:pt x="7418832" y="0"/>
                </a:moveTo>
                <a:lnTo>
                  <a:pt x="0" y="0"/>
                </a:lnTo>
                <a:lnTo>
                  <a:pt x="0" y="199644"/>
                </a:lnTo>
                <a:lnTo>
                  <a:pt x="7418832" y="199644"/>
                </a:lnTo>
                <a:lnTo>
                  <a:pt x="7418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40005"/>
            <a:ext cx="5847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FFFFFF"/>
                </a:solidFill>
                <a:latin typeface="Roboto"/>
                <a:cs typeface="Roboto"/>
              </a:rPr>
              <a:t>Volumes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 and</a:t>
            </a:r>
            <a:r>
              <a:rPr sz="3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Roboto"/>
                <a:cs typeface="Roboto"/>
              </a:rPr>
              <a:t>Snapshot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00" y="1700022"/>
            <a:ext cx="766190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●"/>
              <a:tabLst>
                <a:tab pos="241935" algn="l"/>
              </a:tabLst>
            </a:pPr>
            <a:r>
              <a:rPr sz="1400" dirty="0">
                <a:latin typeface="Arial MT"/>
                <a:cs typeface="Arial MT"/>
              </a:rPr>
              <a:t>Snapshots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Encrypted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encrypted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automatically.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●"/>
              <a:tabLst>
                <a:tab pos="241935" algn="l"/>
              </a:tabLst>
            </a:pPr>
            <a:r>
              <a:rPr sz="1400" spc="-5" dirty="0">
                <a:latin typeface="Arial MT"/>
                <a:cs typeface="Arial MT"/>
              </a:rPr>
              <a:t>Unencrypted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Snapshots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AWS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Accounts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even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made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marR="5080" indent="-229235">
              <a:lnSpc>
                <a:spcPct val="100000"/>
              </a:lnSpc>
              <a:buChar char="●"/>
              <a:tabLst>
                <a:tab pos="241935" algn="l"/>
              </a:tabLst>
            </a:pP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snapshot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 Volumes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devices,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should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stopped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snapshot.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marR="45720" indent="-229235">
              <a:lnSpc>
                <a:spcPct val="100000"/>
              </a:lnSpc>
              <a:buClr>
                <a:srgbClr val="000000"/>
              </a:buClr>
              <a:buChar char="●"/>
              <a:tabLst>
                <a:tab pos="2419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Amazon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EBS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encryption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uses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AWS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Key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Management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Service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(AWS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KMS) master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keys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when </a:t>
            </a:r>
            <a:r>
              <a:rPr sz="1400" spc="-3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creating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encrypted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volumes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any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snapshots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created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your encrypted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volumes.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451" y="3435858"/>
            <a:ext cx="7283450" cy="626745"/>
          </a:xfrm>
          <a:custGeom>
            <a:avLst/>
            <a:gdLst/>
            <a:ahLst/>
            <a:cxnLst/>
            <a:rect l="l" t="t" r="r" b="b"/>
            <a:pathLst>
              <a:path w="7283450" h="626745">
                <a:moveTo>
                  <a:pt x="50292" y="426694"/>
                </a:moveTo>
                <a:lnTo>
                  <a:pt x="0" y="426694"/>
                </a:lnTo>
                <a:lnTo>
                  <a:pt x="0" y="626338"/>
                </a:lnTo>
                <a:lnTo>
                  <a:pt x="50292" y="626338"/>
                </a:lnTo>
                <a:lnTo>
                  <a:pt x="50292" y="426694"/>
                </a:lnTo>
                <a:close/>
              </a:path>
              <a:path w="7283450" h="626745">
                <a:moveTo>
                  <a:pt x="50292" y="213360"/>
                </a:moveTo>
                <a:lnTo>
                  <a:pt x="0" y="213360"/>
                </a:lnTo>
                <a:lnTo>
                  <a:pt x="0" y="413004"/>
                </a:lnTo>
                <a:lnTo>
                  <a:pt x="50292" y="413004"/>
                </a:lnTo>
                <a:lnTo>
                  <a:pt x="50292" y="213360"/>
                </a:lnTo>
                <a:close/>
              </a:path>
              <a:path w="7283450" h="626745">
                <a:moveTo>
                  <a:pt x="7283221" y="0"/>
                </a:moveTo>
                <a:lnTo>
                  <a:pt x="7232929" y="0"/>
                </a:lnTo>
                <a:lnTo>
                  <a:pt x="7232929" y="199644"/>
                </a:lnTo>
                <a:lnTo>
                  <a:pt x="7283221" y="199644"/>
                </a:lnTo>
                <a:lnTo>
                  <a:pt x="7283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063" y="1203960"/>
              <a:ext cx="8119872" cy="290779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884" y="40005"/>
            <a:ext cx="6757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FFFFFF"/>
                </a:solidFill>
                <a:latin typeface="Roboto"/>
                <a:cs typeface="Roboto"/>
              </a:rPr>
              <a:t>Volumes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 and</a:t>
            </a:r>
            <a:r>
              <a:rPr sz="3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Roboto"/>
                <a:cs typeface="Roboto"/>
              </a:rPr>
              <a:t>Snapshot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endParaRPr sz="3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962150"/>
            <a:ext cx="8498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5" dirty="0">
                <a:solidFill>
                  <a:srgbClr val="FFFFFF"/>
                </a:solidFill>
                <a:latin typeface="Roboto"/>
                <a:cs typeface="Roboto"/>
              </a:rPr>
              <a:t>AMAZON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35" dirty="0">
                <a:solidFill>
                  <a:srgbClr val="FFFFFF"/>
                </a:solidFill>
                <a:latin typeface="Roboto"/>
                <a:cs typeface="Roboto"/>
              </a:rPr>
              <a:t>MACHINE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35" dirty="0">
                <a:solidFill>
                  <a:srgbClr val="FFFFFF"/>
                </a:solidFill>
                <a:latin typeface="Roboto"/>
                <a:cs typeface="Roboto"/>
              </a:rPr>
              <a:t>IMAGES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30" dirty="0">
                <a:solidFill>
                  <a:srgbClr val="FFFFFF"/>
                </a:solidFill>
                <a:latin typeface="Roboto"/>
                <a:cs typeface="Roboto"/>
              </a:rPr>
              <a:t>(AMI)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451" y="1088897"/>
            <a:ext cx="8364220" cy="2333625"/>
          </a:xfrm>
          <a:custGeom>
            <a:avLst/>
            <a:gdLst/>
            <a:ahLst/>
            <a:cxnLst/>
            <a:rect l="l" t="t" r="r" b="b"/>
            <a:pathLst>
              <a:path w="8364220" h="2333625">
                <a:moveTo>
                  <a:pt x="50292" y="426720"/>
                </a:moveTo>
                <a:lnTo>
                  <a:pt x="0" y="426720"/>
                </a:lnTo>
                <a:lnTo>
                  <a:pt x="0" y="626364"/>
                </a:lnTo>
                <a:lnTo>
                  <a:pt x="50292" y="626364"/>
                </a:lnTo>
                <a:lnTo>
                  <a:pt x="50292" y="426720"/>
                </a:lnTo>
                <a:close/>
              </a:path>
              <a:path w="8364220" h="2333625">
                <a:moveTo>
                  <a:pt x="507479" y="1706892"/>
                </a:moveTo>
                <a:lnTo>
                  <a:pt x="457200" y="1706892"/>
                </a:lnTo>
                <a:lnTo>
                  <a:pt x="457200" y="1906524"/>
                </a:lnTo>
                <a:lnTo>
                  <a:pt x="507479" y="1906524"/>
                </a:lnTo>
                <a:lnTo>
                  <a:pt x="507479" y="1706892"/>
                </a:lnTo>
                <a:close/>
              </a:path>
              <a:path w="8364220" h="2333625">
                <a:moveTo>
                  <a:pt x="1528597" y="2133600"/>
                </a:moveTo>
                <a:lnTo>
                  <a:pt x="1478305" y="2133600"/>
                </a:lnTo>
                <a:lnTo>
                  <a:pt x="914425" y="2133600"/>
                </a:lnTo>
                <a:lnTo>
                  <a:pt x="914425" y="2333244"/>
                </a:lnTo>
                <a:lnTo>
                  <a:pt x="1478305" y="2333244"/>
                </a:lnTo>
                <a:lnTo>
                  <a:pt x="1528597" y="2333244"/>
                </a:lnTo>
                <a:lnTo>
                  <a:pt x="1528597" y="2133600"/>
                </a:lnTo>
                <a:close/>
              </a:path>
              <a:path w="8364220" h="2333625">
                <a:moveTo>
                  <a:pt x="2673096" y="213360"/>
                </a:moveTo>
                <a:lnTo>
                  <a:pt x="457200" y="213360"/>
                </a:lnTo>
                <a:lnTo>
                  <a:pt x="457200" y="413004"/>
                </a:lnTo>
                <a:lnTo>
                  <a:pt x="2673096" y="413004"/>
                </a:lnTo>
                <a:lnTo>
                  <a:pt x="2673096" y="213360"/>
                </a:lnTo>
                <a:close/>
              </a:path>
              <a:path w="8364220" h="2333625">
                <a:moveTo>
                  <a:pt x="2723413" y="213360"/>
                </a:moveTo>
                <a:lnTo>
                  <a:pt x="2673121" y="213360"/>
                </a:lnTo>
                <a:lnTo>
                  <a:pt x="2673121" y="413004"/>
                </a:lnTo>
                <a:lnTo>
                  <a:pt x="2723413" y="413004"/>
                </a:lnTo>
                <a:lnTo>
                  <a:pt x="2723413" y="213360"/>
                </a:lnTo>
                <a:close/>
              </a:path>
              <a:path w="8364220" h="2333625">
                <a:moveTo>
                  <a:pt x="2776715" y="640080"/>
                </a:moveTo>
                <a:lnTo>
                  <a:pt x="457200" y="640080"/>
                </a:lnTo>
                <a:lnTo>
                  <a:pt x="457200" y="839724"/>
                </a:lnTo>
                <a:lnTo>
                  <a:pt x="2776715" y="839724"/>
                </a:lnTo>
                <a:lnTo>
                  <a:pt x="2776715" y="640080"/>
                </a:lnTo>
                <a:close/>
              </a:path>
              <a:path w="8364220" h="2333625">
                <a:moveTo>
                  <a:pt x="2827045" y="640080"/>
                </a:moveTo>
                <a:lnTo>
                  <a:pt x="2776753" y="640080"/>
                </a:lnTo>
                <a:lnTo>
                  <a:pt x="2776753" y="839724"/>
                </a:lnTo>
                <a:lnTo>
                  <a:pt x="2827045" y="839724"/>
                </a:lnTo>
                <a:lnTo>
                  <a:pt x="2827045" y="640080"/>
                </a:lnTo>
                <a:close/>
              </a:path>
              <a:path w="8364220" h="2333625">
                <a:moveTo>
                  <a:pt x="3425952" y="1920240"/>
                </a:moveTo>
                <a:lnTo>
                  <a:pt x="457200" y="1920240"/>
                </a:lnTo>
                <a:lnTo>
                  <a:pt x="457200" y="2119884"/>
                </a:lnTo>
                <a:lnTo>
                  <a:pt x="3425952" y="2119884"/>
                </a:lnTo>
                <a:lnTo>
                  <a:pt x="3425952" y="1920240"/>
                </a:lnTo>
                <a:close/>
              </a:path>
              <a:path w="8364220" h="2333625">
                <a:moveTo>
                  <a:pt x="3476256" y="1920240"/>
                </a:moveTo>
                <a:lnTo>
                  <a:pt x="3425977" y="1920240"/>
                </a:lnTo>
                <a:lnTo>
                  <a:pt x="3425977" y="2119884"/>
                </a:lnTo>
                <a:lnTo>
                  <a:pt x="3476256" y="2119884"/>
                </a:lnTo>
                <a:lnTo>
                  <a:pt x="3476256" y="1920240"/>
                </a:lnTo>
                <a:close/>
              </a:path>
              <a:path w="8364220" h="2333625">
                <a:moveTo>
                  <a:pt x="3796309" y="1066800"/>
                </a:moveTo>
                <a:lnTo>
                  <a:pt x="3746017" y="1066800"/>
                </a:lnTo>
                <a:lnTo>
                  <a:pt x="914425" y="1066800"/>
                </a:lnTo>
                <a:lnTo>
                  <a:pt x="914425" y="1266444"/>
                </a:lnTo>
                <a:lnTo>
                  <a:pt x="3746017" y="1266444"/>
                </a:lnTo>
                <a:lnTo>
                  <a:pt x="3796309" y="1266444"/>
                </a:lnTo>
                <a:lnTo>
                  <a:pt x="3796309" y="1066800"/>
                </a:lnTo>
                <a:close/>
              </a:path>
              <a:path w="8364220" h="2333625">
                <a:moveTo>
                  <a:pt x="7620025" y="853440"/>
                </a:moveTo>
                <a:lnTo>
                  <a:pt x="914425" y="853440"/>
                </a:lnTo>
                <a:lnTo>
                  <a:pt x="914425" y="1053084"/>
                </a:lnTo>
                <a:lnTo>
                  <a:pt x="7620025" y="1053084"/>
                </a:lnTo>
                <a:lnTo>
                  <a:pt x="7620025" y="853440"/>
                </a:lnTo>
                <a:close/>
              </a:path>
              <a:path w="8364220" h="2333625">
                <a:moveTo>
                  <a:pt x="8086369" y="1280160"/>
                </a:moveTo>
                <a:lnTo>
                  <a:pt x="8036077" y="1280160"/>
                </a:lnTo>
                <a:lnTo>
                  <a:pt x="914425" y="1280160"/>
                </a:lnTo>
                <a:lnTo>
                  <a:pt x="914425" y="1479804"/>
                </a:lnTo>
                <a:lnTo>
                  <a:pt x="8036077" y="1479804"/>
                </a:lnTo>
                <a:lnTo>
                  <a:pt x="8086369" y="1479804"/>
                </a:lnTo>
                <a:lnTo>
                  <a:pt x="8086369" y="1280160"/>
                </a:lnTo>
                <a:close/>
              </a:path>
              <a:path w="8364220" h="2333625">
                <a:moveTo>
                  <a:pt x="8260080" y="0"/>
                </a:moveTo>
                <a:lnTo>
                  <a:pt x="457200" y="0"/>
                </a:lnTo>
                <a:lnTo>
                  <a:pt x="457200" y="199644"/>
                </a:lnTo>
                <a:lnTo>
                  <a:pt x="8260080" y="199644"/>
                </a:lnTo>
                <a:lnTo>
                  <a:pt x="8260080" y="0"/>
                </a:lnTo>
                <a:close/>
              </a:path>
              <a:path w="8364220" h="2333625">
                <a:moveTo>
                  <a:pt x="8363737" y="1493520"/>
                </a:moveTo>
                <a:lnTo>
                  <a:pt x="8313445" y="1493520"/>
                </a:lnTo>
                <a:lnTo>
                  <a:pt x="914425" y="1493520"/>
                </a:lnTo>
                <a:lnTo>
                  <a:pt x="914425" y="1693164"/>
                </a:lnTo>
                <a:lnTo>
                  <a:pt x="8313445" y="1693164"/>
                </a:lnTo>
                <a:lnTo>
                  <a:pt x="8363737" y="1693164"/>
                </a:lnTo>
                <a:lnTo>
                  <a:pt x="8363737" y="1493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40005"/>
            <a:ext cx="4445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>
                <a:solidFill>
                  <a:srgbClr val="FFFFFF"/>
                </a:solidFill>
                <a:latin typeface="Roboto"/>
                <a:cs typeface="Roboto"/>
              </a:rPr>
              <a:t>Amazon</a:t>
            </a:r>
            <a:r>
              <a:rPr sz="32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Roboto"/>
                <a:cs typeface="Roboto"/>
              </a:rPr>
              <a:t>Machine</a:t>
            </a:r>
            <a:r>
              <a:rPr sz="32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Roboto"/>
                <a:cs typeface="Roboto"/>
              </a:rPr>
              <a:t>Image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00" y="1059941"/>
            <a:ext cx="8106409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06045" indent="-2292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2419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Amazon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Machine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Image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(AMI)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provides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information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required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launch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instance,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is </a:t>
            </a:r>
            <a:r>
              <a:rPr sz="1400" spc="-3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virtual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server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cloud.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lr>
                <a:srgbClr val="000000"/>
              </a:buClr>
              <a:buChar char="●"/>
              <a:tabLst>
                <a:tab pos="2419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AMI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includes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following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lr>
                <a:srgbClr val="000000"/>
              </a:buClr>
              <a:buChar char="○"/>
              <a:tabLst>
                <a:tab pos="698500" algn="l"/>
                <a:tab pos="6991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template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root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volume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(for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example,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operating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system,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</a:t>
            </a:r>
            <a:endParaRPr sz="14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application</a:t>
            </a:r>
            <a:r>
              <a:rPr sz="1400" spc="-5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server,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applications)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lr>
                <a:srgbClr val="000000"/>
              </a:buClr>
              <a:buChar char="○"/>
              <a:tabLst>
                <a:tab pos="698500" algn="l"/>
                <a:tab pos="6991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Launch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permissions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control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which 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AWS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accounts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can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AMI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to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launch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lr>
                <a:srgbClr val="000000"/>
              </a:buClr>
              <a:buChar char="○"/>
              <a:tabLst>
                <a:tab pos="698500" algn="l"/>
                <a:tab pos="6991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block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device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mapping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that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specifies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volumes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attach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when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it's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launched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○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lr>
                <a:srgbClr val="000000"/>
              </a:buClr>
              <a:buChar char="●"/>
              <a:tabLst>
                <a:tab pos="2419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Select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AMI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based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following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lr>
                <a:srgbClr val="000000"/>
              </a:buClr>
              <a:buChar char="○"/>
              <a:tabLst>
                <a:tab pos="698500" algn="l"/>
                <a:tab pos="699135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Region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8500" algn="l"/>
                <a:tab pos="699135" algn="l"/>
              </a:tabLst>
            </a:pP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Systems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8500" algn="l"/>
                <a:tab pos="699135" algn="l"/>
              </a:tabLst>
            </a:pPr>
            <a:r>
              <a:rPr sz="1400" dirty="0">
                <a:latin typeface="Arial MT"/>
                <a:cs typeface="Arial MT"/>
              </a:rPr>
              <a:t>Launch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Permissions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8500" algn="l"/>
                <a:tab pos="699135" algn="l"/>
              </a:tabLst>
            </a:pPr>
            <a:r>
              <a:rPr sz="1400" spc="-5" dirty="0">
                <a:latin typeface="Arial MT"/>
                <a:cs typeface="Arial MT"/>
              </a:rPr>
              <a:t>Architecture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(32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64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bit)</a:t>
            </a:r>
            <a:endParaRPr sz="1400">
              <a:latin typeface="Arial MT"/>
              <a:cs typeface="Arial MT"/>
            </a:endParaRPr>
          </a:p>
          <a:p>
            <a:pPr marL="698500" lvl="1" indent="-317500">
              <a:lnSpc>
                <a:spcPct val="100000"/>
              </a:lnSpc>
              <a:buChar char="○"/>
              <a:tabLst>
                <a:tab pos="698500" algn="l"/>
                <a:tab pos="699135" algn="l"/>
              </a:tabLst>
            </a:pP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2144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 Bk"/>
                <a:cs typeface="Roboto Bk"/>
              </a:rPr>
              <a:t>What</a:t>
            </a:r>
            <a:r>
              <a:rPr sz="1800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Bk"/>
                <a:cs typeface="Roboto Bk"/>
              </a:rPr>
              <a:t>Amazon</a:t>
            </a:r>
            <a:r>
              <a:rPr sz="1800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 Bk"/>
                <a:cs typeface="Roboto Bk"/>
              </a:rPr>
              <a:t>EC2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964" y="923036"/>
            <a:ext cx="8684260" cy="365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marR="38100" indent="-317500">
              <a:lnSpc>
                <a:spcPct val="100000"/>
              </a:lnSpc>
              <a:spcBef>
                <a:spcPts val="105"/>
              </a:spcBef>
              <a:buChar char="●"/>
              <a:tabLst>
                <a:tab pos="335280" algn="l"/>
                <a:tab pos="335915" algn="l"/>
              </a:tabLst>
            </a:pP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Elastic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EC2) provides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scalable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capacity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Web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(AWS)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●"/>
            </a:pPr>
            <a:endParaRPr sz="1450">
              <a:latin typeface="Arial MT"/>
              <a:cs typeface="Arial MT"/>
            </a:endParaRPr>
          </a:p>
          <a:p>
            <a:pPr marL="335280" indent="-317500">
              <a:lnSpc>
                <a:spcPct val="100000"/>
              </a:lnSpc>
              <a:buChar char="●"/>
              <a:tabLst>
                <a:tab pos="335280" algn="l"/>
                <a:tab pos="335915" algn="l"/>
              </a:tabLst>
            </a:pP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 </a:t>
            </a:r>
            <a:r>
              <a:rPr sz="1400" dirty="0">
                <a:latin typeface="Arial MT"/>
                <a:cs typeface="Arial MT"/>
              </a:rPr>
              <a:t>eliminates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</a:t>
            </a:r>
            <a:r>
              <a:rPr sz="1400" dirty="0">
                <a:latin typeface="Arial MT"/>
                <a:cs typeface="Arial MT"/>
              </a:rPr>
              <a:t> in</a:t>
            </a:r>
            <a:r>
              <a:rPr sz="1400" spc="-5" dirty="0">
                <a:latin typeface="Arial MT"/>
                <a:cs typeface="Arial MT"/>
              </a:rPr>
              <a:t> hardware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upfront,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5" dirty="0">
                <a:latin typeface="Arial MT"/>
                <a:cs typeface="Arial MT"/>
              </a:rPr>
              <a:t> you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develop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deploy</a:t>
            </a:r>
            <a:endParaRPr sz="1400">
              <a:latin typeface="Arial MT"/>
              <a:cs typeface="Arial MT"/>
            </a:endParaRPr>
          </a:p>
          <a:p>
            <a:pPr marL="33528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faster.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335280" marR="5080" indent="-317500">
              <a:lnSpc>
                <a:spcPct val="100000"/>
              </a:lnSpc>
              <a:buChar char="●"/>
              <a:tabLst>
                <a:tab pos="335280" algn="l"/>
                <a:tab pos="335915" algn="l"/>
              </a:tabLst>
            </a:pP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dirty="0">
                <a:latin typeface="Arial MT"/>
                <a:cs typeface="Arial MT"/>
              </a:rPr>
              <a:t> 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launch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 few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virtual servers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you </a:t>
            </a:r>
            <a:r>
              <a:rPr sz="1400" dirty="0">
                <a:latin typeface="Arial MT"/>
                <a:cs typeface="Arial MT"/>
              </a:rPr>
              <a:t>need,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configure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networking,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●"/>
            </a:pPr>
            <a:endParaRPr sz="1450">
              <a:latin typeface="Arial MT"/>
              <a:cs typeface="Arial MT"/>
            </a:endParaRPr>
          </a:p>
          <a:p>
            <a:pPr marL="335280" marR="122555" indent="-317500">
              <a:lnSpc>
                <a:spcPct val="100000"/>
              </a:lnSpc>
              <a:buChar char="●"/>
              <a:tabLst>
                <a:tab pos="335280" algn="l"/>
                <a:tab pos="335915" algn="l"/>
              </a:tabLst>
            </a:pP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enables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down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requirements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spikes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popularity,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forecast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●"/>
            </a:pPr>
            <a:endParaRPr sz="145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spcBef>
                <a:spcPts val="5"/>
              </a:spcBef>
              <a:buSzPct val="107142"/>
              <a:buChar char="●"/>
              <a:tabLst>
                <a:tab pos="335280" algn="l"/>
                <a:tab pos="335915" algn="l"/>
              </a:tabLst>
            </a:pPr>
            <a:r>
              <a:rPr sz="1400" dirty="0">
                <a:latin typeface="Arial MT"/>
                <a:cs typeface="Arial MT"/>
              </a:rPr>
              <a:t>Pay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capacity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 </a:t>
            </a:r>
            <a:r>
              <a:rPr sz="1400" dirty="0">
                <a:latin typeface="Arial MT"/>
                <a:cs typeface="Arial MT"/>
              </a:rPr>
              <a:t>actually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●"/>
            </a:pPr>
            <a:endParaRPr sz="145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buSzPct val="107142"/>
              <a:buChar char="●"/>
              <a:tabLst>
                <a:tab pos="335280" algn="l"/>
                <a:tab pos="335915" algn="l"/>
              </a:tabLst>
            </a:pPr>
            <a:r>
              <a:rPr sz="1400" dirty="0">
                <a:latin typeface="Arial MT"/>
                <a:cs typeface="Arial MT"/>
              </a:rPr>
              <a:t>Choose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Linux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windows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●"/>
            </a:pPr>
            <a:endParaRPr sz="145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buSzPct val="107142"/>
              <a:buChar char="●"/>
              <a:tabLst>
                <a:tab pos="335280" algn="l"/>
                <a:tab pos="335915" algn="l"/>
              </a:tabLst>
            </a:pPr>
            <a:r>
              <a:rPr sz="1400" dirty="0">
                <a:latin typeface="Arial MT"/>
                <a:cs typeface="Arial MT"/>
              </a:rPr>
              <a:t>Choose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availability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zones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reliability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260" y="1258824"/>
              <a:ext cx="7673340" cy="304342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885" y="40005"/>
            <a:ext cx="2718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32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32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Roboto"/>
                <a:cs typeface="Roboto"/>
              </a:rPr>
              <a:t>AMI</a:t>
            </a:r>
            <a:endParaRPr sz="3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40005"/>
            <a:ext cx="8967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EBS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 Root</a:t>
            </a: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Roboto"/>
                <a:cs typeface="Roboto"/>
              </a:rPr>
              <a:t>Volumes</a:t>
            </a:r>
            <a:r>
              <a:rPr sz="3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&amp; </a:t>
            </a:r>
            <a:r>
              <a:rPr sz="3200" dirty="0">
                <a:solidFill>
                  <a:srgbClr val="FFFFFF"/>
                </a:solidFill>
                <a:latin typeface="Roboto"/>
                <a:cs typeface="Roboto"/>
              </a:rPr>
              <a:t>Instance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Store</a:t>
            </a:r>
            <a:r>
              <a:rPr sz="3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Roboto"/>
                <a:cs typeface="Roboto"/>
              </a:rPr>
              <a:t>Volumes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300" y="1913077"/>
            <a:ext cx="6823075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241935" algn="l"/>
              </a:tabLst>
            </a:pPr>
            <a:r>
              <a:rPr sz="1400" b="1" dirty="0">
                <a:latin typeface="Arial"/>
                <a:cs typeface="Arial"/>
              </a:rPr>
              <a:t>Instance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Store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</a:t>
            </a:r>
            <a:r>
              <a:rPr sz="1400" b="1" dirty="0">
                <a:latin typeface="Arial"/>
                <a:cs typeface="Arial"/>
              </a:rPr>
              <a:t> Ephemeral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Storage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Can’t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stopped,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Lesser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durability.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●"/>
              <a:tabLst>
                <a:tab pos="241935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underlying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fails.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●"/>
              <a:tabLst>
                <a:tab pos="241935" algn="l"/>
              </a:tabLst>
            </a:pPr>
            <a:r>
              <a:rPr sz="1400" b="1" spc="-5" dirty="0">
                <a:latin typeface="Arial"/>
                <a:cs typeface="Arial"/>
              </a:rPr>
              <a:t>EBS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backed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Volumes: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dirty="0">
                <a:latin typeface="Arial MT"/>
                <a:cs typeface="Arial MT"/>
              </a:rPr>
              <a:t>be Stopped,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Snapshots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Volumes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reattached.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●"/>
              <a:tabLst>
                <a:tab pos="241935" algn="l"/>
              </a:tabLst>
            </a:pP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rebooted.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62150"/>
            <a:ext cx="75842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Elastic</a:t>
            </a:r>
            <a:r>
              <a:rPr sz="40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Roboto"/>
                <a:cs typeface="Roboto"/>
              </a:rPr>
              <a:t>Load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 Balancers </a:t>
            </a:r>
            <a:r>
              <a:rPr sz="4000" spc="-35" dirty="0">
                <a:solidFill>
                  <a:srgbClr val="FFFFFF"/>
                </a:solidFill>
                <a:latin typeface="Roboto"/>
                <a:cs typeface="Roboto"/>
              </a:rPr>
              <a:t>(ELB’s)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74" y="823467"/>
            <a:ext cx="8254365" cy="690880"/>
          </a:xfrm>
          <a:custGeom>
            <a:avLst/>
            <a:gdLst/>
            <a:ahLst/>
            <a:cxnLst/>
            <a:rect l="l" t="t" r="r" b="b"/>
            <a:pathLst>
              <a:path w="8254365" h="690880">
                <a:moveTo>
                  <a:pt x="50292" y="490728"/>
                </a:moveTo>
                <a:lnTo>
                  <a:pt x="0" y="490728"/>
                </a:lnTo>
                <a:lnTo>
                  <a:pt x="0" y="690372"/>
                </a:lnTo>
                <a:lnTo>
                  <a:pt x="50292" y="690372"/>
                </a:lnTo>
                <a:lnTo>
                  <a:pt x="50292" y="490728"/>
                </a:lnTo>
                <a:close/>
              </a:path>
              <a:path w="8254365" h="690880">
                <a:moveTo>
                  <a:pt x="5454396" y="245364"/>
                </a:moveTo>
                <a:lnTo>
                  <a:pt x="457200" y="245364"/>
                </a:lnTo>
                <a:lnTo>
                  <a:pt x="457200" y="445008"/>
                </a:lnTo>
                <a:lnTo>
                  <a:pt x="5454396" y="445008"/>
                </a:lnTo>
                <a:lnTo>
                  <a:pt x="5454396" y="245364"/>
                </a:lnTo>
                <a:close/>
              </a:path>
              <a:path w="8254365" h="690880">
                <a:moveTo>
                  <a:pt x="5504751" y="245364"/>
                </a:moveTo>
                <a:lnTo>
                  <a:pt x="5454459" y="245364"/>
                </a:lnTo>
                <a:lnTo>
                  <a:pt x="5454459" y="445008"/>
                </a:lnTo>
                <a:lnTo>
                  <a:pt x="5504751" y="445008"/>
                </a:lnTo>
                <a:lnTo>
                  <a:pt x="5504751" y="245364"/>
                </a:lnTo>
                <a:close/>
              </a:path>
              <a:path w="8254365" h="690880">
                <a:moveTo>
                  <a:pt x="8253984" y="0"/>
                </a:moveTo>
                <a:lnTo>
                  <a:pt x="457200" y="0"/>
                </a:lnTo>
                <a:lnTo>
                  <a:pt x="457200" y="199644"/>
                </a:lnTo>
                <a:lnTo>
                  <a:pt x="8253984" y="199644"/>
                </a:lnTo>
                <a:lnTo>
                  <a:pt x="8253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40005"/>
            <a:ext cx="5157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Elastic</a:t>
            </a:r>
            <a:r>
              <a:rPr sz="3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Load</a:t>
            </a:r>
            <a:r>
              <a:rPr sz="3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Balancers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790" y="762184"/>
            <a:ext cx="8101330" cy="41986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Elastic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Load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Balancing</a:t>
            </a:r>
            <a:r>
              <a:rPr sz="1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automatically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distributes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incoming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application</a:t>
            </a:r>
            <a:r>
              <a:rPr sz="1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traffic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across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multiple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targets,</a:t>
            </a:r>
            <a:endParaRPr sz="1400" dirty="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such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Amazon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EC2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instances,</a:t>
            </a:r>
            <a:r>
              <a:rPr sz="1400" spc="-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containers,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IP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addresses.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accepts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incoming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clients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registered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</a:t>
            </a:r>
            <a:endParaRPr sz="1400" dirty="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Arial MT"/>
                <a:cs typeface="Arial MT"/>
              </a:rPr>
              <a:t>instances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Availability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Zones.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 MT"/>
              <a:cs typeface="Arial MT"/>
            </a:endParaRPr>
          </a:p>
          <a:p>
            <a:pPr marL="241300" marR="395605" indent="-228600">
              <a:lnSpc>
                <a:spcPct val="114999"/>
              </a:lnSpc>
              <a:buChar char="●"/>
              <a:tabLst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monitors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health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registered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healthy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instances.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650" dirty="0">
              <a:latin typeface="Arial MT"/>
              <a:cs typeface="Arial MT"/>
            </a:endParaRPr>
          </a:p>
          <a:p>
            <a:pPr marL="241300" marR="210185" indent="-228600">
              <a:lnSpc>
                <a:spcPct val="114999"/>
              </a:lnSpc>
              <a:buChar char="●"/>
              <a:tabLst>
                <a:tab pos="241300" algn="l"/>
              </a:tabLst>
            </a:pPr>
            <a:r>
              <a:rPr sz="1400" spc="5" dirty="0">
                <a:latin typeface="Arial MT"/>
                <a:cs typeface="Arial MT"/>
              </a:rPr>
              <a:t>When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detects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unhealthy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stops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resumes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dirty="0">
                <a:latin typeface="Arial MT"/>
                <a:cs typeface="Arial MT"/>
              </a:rPr>
              <a:t> it detects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healthy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again.</a:t>
            </a: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dirty="0">
                <a:latin typeface="Arial MT"/>
                <a:cs typeface="Arial MT"/>
              </a:rPr>
              <a:t> configure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accept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incoming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specifying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listeners</a:t>
            </a:r>
            <a:r>
              <a:rPr sz="1400" dirty="0">
                <a:latin typeface="Arial MT"/>
                <a:cs typeface="Arial MT"/>
              </a:rPr>
              <a:t>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</a:p>
          <a:p>
            <a:pPr marL="2413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Arial MT"/>
                <a:cs typeface="Arial MT"/>
              </a:rPr>
              <a:t>listener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checks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 MT"/>
              <a:cs typeface="Arial MT"/>
            </a:endParaRPr>
          </a:p>
          <a:p>
            <a:pPr marL="241300" marR="5080" indent="-228600">
              <a:lnSpc>
                <a:spcPct val="114999"/>
              </a:lnSpc>
              <a:buChar char="●"/>
              <a:tabLst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configured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protocol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clients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protocol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992" y="864107"/>
              <a:ext cx="4052315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885" y="40005"/>
            <a:ext cx="3965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Elastic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 Load</a:t>
            </a:r>
            <a:r>
              <a:rPr sz="3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</a:t>
            </a:r>
            <a:endParaRPr sz="3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40005"/>
            <a:ext cx="5614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Elastic</a:t>
            </a:r>
            <a:r>
              <a:rPr sz="3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Load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</a:t>
            </a:r>
            <a:r>
              <a:rPr sz="3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Roboto"/>
                <a:cs typeface="Roboto"/>
              </a:rPr>
              <a:t>Types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188" y="2111502"/>
            <a:ext cx="2863850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3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900">
              <a:latin typeface="Arial MT"/>
              <a:cs typeface="Arial MT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400" dirty="0">
                <a:latin typeface="Arial MT"/>
                <a:cs typeface="Arial MT"/>
              </a:rPr>
              <a:t>Classic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Balancers</a:t>
            </a:r>
            <a:endParaRPr sz="1400">
              <a:latin typeface="Arial MT"/>
              <a:cs typeface="Arial MT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dirty="0">
                <a:latin typeface="Arial MT"/>
                <a:cs typeface="Arial MT"/>
              </a:rPr>
              <a:t>Application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endParaRPr sz="1400">
              <a:latin typeface="Arial MT"/>
              <a:cs typeface="Arial MT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Balancer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677" y="1068958"/>
            <a:ext cx="7821295" cy="698500"/>
          </a:xfrm>
          <a:custGeom>
            <a:avLst/>
            <a:gdLst/>
            <a:ahLst/>
            <a:cxnLst/>
            <a:rect l="l" t="t" r="r" b="b"/>
            <a:pathLst>
              <a:path w="7821295" h="698500">
                <a:moveTo>
                  <a:pt x="2250948" y="498348"/>
                </a:moveTo>
                <a:lnTo>
                  <a:pt x="0" y="498348"/>
                </a:lnTo>
                <a:lnTo>
                  <a:pt x="0" y="697992"/>
                </a:lnTo>
                <a:lnTo>
                  <a:pt x="2250948" y="697992"/>
                </a:lnTo>
                <a:lnTo>
                  <a:pt x="2250948" y="498348"/>
                </a:lnTo>
                <a:close/>
              </a:path>
              <a:path w="7821295" h="698500">
                <a:moveTo>
                  <a:pt x="7591044" y="0"/>
                </a:moveTo>
                <a:lnTo>
                  <a:pt x="35052" y="0"/>
                </a:lnTo>
                <a:lnTo>
                  <a:pt x="35052" y="47244"/>
                </a:lnTo>
                <a:lnTo>
                  <a:pt x="0" y="47244"/>
                </a:lnTo>
                <a:lnTo>
                  <a:pt x="0" y="188976"/>
                </a:lnTo>
                <a:lnTo>
                  <a:pt x="35052" y="188976"/>
                </a:lnTo>
                <a:lnTo>
                  <a:pt x="35052" y="199644"/>
                </a:lnTo>
                <a:lnTo>
                  <a:pt x="7591044" y="199644"/>
                </a:lnTo>
                <a:lnTo>
                  <a:pt x="7591044" y="0"/>
                </a:lnTo>
                <a:close/>
              </a:path>
              <a:path w="7821295" h="698500">
                <a:moveTo>
                  <a:pt x="7821168" y="249936"/>
                </a:moveTo>
                <a:lnTo>
                  <a:pt x="0" y="249936"/>
                </a:lnTo>
                <a:lnTo>
                  <a:pt x="0" y="449580"/>
                </a:lnTo>
                <a:lnTo>
                  <a:pt x="7821168" y="449580"/>
                </a:lnTo>
                <a:lnTo>
                  <a:pt x="7821168" y="249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40005"/>
            <a:ext cx="4776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Classic</a:t>
            </a:r>
            <a:r>
              <a:rPr sz="3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Load</a:t>
            </a:r>
            <a:r>
              <a:rPr sz="3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88" y="1004148"/>
            <a:ext cx="811657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6900"/>
              </a:lnSpc>
              <a:spcBef>
                <a:spcPts val="100"/>
              </a:spcBef>
              <a:buClr>
                <a:srgbClr val="212121"/>
              </a:buClr>
              <a:buFont typeface="Arial MT"/>
              <a:buChar char="●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AWS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Classic Load Balancer (CLB) operates at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Layer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4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(Transport Layer)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 the OSI model. 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What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means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load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routes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traffic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between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clients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backend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servers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based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IP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address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TCP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port.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477" y="1567306"/>
            <a:ext cx="8328659" cy="1752600"/>
          </a:xfrm>
          <a:custGeom>
            <a:avLst/>
            <a:gdLst/>
            <a:ahLst/>
            <a:cxnLst/>
            <a:rect l="l" t="t" r="r" b="b"/>
            <a:pathLst>
              <a:path w="8328659" h="1752600">
                <a:moveTo>
                  <a:pt x="50292" y="402336"/>
                </a:moveTo>
                <a:lnTo>
                  <a:pt x="0" y="402336"/>
                </a:lnTo>
                <a:lnTo>
                  <a:pt x="0" y="601980"/>
                </a:lnTo>
                <a:lnTo>
                  <a:pt x="50292" y="601980"/>
                </a:lnTo>
                <a:lnTo>
                  <a:pt x="50292" y="402336"/>
                </a:lnTo>
                <a:close/>
              </a:path>
              <a:path w="8328659" h="1752600">
                <a:moveTo>
                  <a:pt x="2758465" y="0"/>
                </a:moveTo>
                <a:lnTo>
                  <a:pt x="2708173" y="0"/>
                </a:lnTo>
                <a:lnTo>
                  <a:pt x="2708173" y="199644"/>
                </a:lnTo>
                <a:lnTo>
                  <a:pt x="2758465" y="199644"/>
                </a:lnTo>
                <a:lnTo>
                  <a:pt x="2758465" y="0"/>
                </a:lnTo>
                <a:close/>
              </a:path>
              <a:path w="8328659" h="1752600">
                <a:moveTo>
                  <a:pt x="7459980" y="1552956"/>
                </a:moveTo>
                <a:lnTo>
                  <a:pt x="457200" y="1552956"/>
                </a:lnTo>
                <a:lnTo>
                  <a:pt x="457200" y="1752600"/>
                </a:lnTo>
                <a:lnTo>
                  <a:pt x="7459980" y="1752600"/>
                </a:lnTo>
                <a:lnTo>
                  <a:pt x="7459980" y="1552956"/>
                </a:lnTo>
                <a:close/>
              </a:path>
              <a:path w="8328659" h="1752600">
                <a:moveTo>
                  <a:pt x="7932420" y="1054608"/>
                </a:moveTo>
                <a:lnTo>
                  <a:pt x="457200" y="1054608"/>
                </a:lnTo>
                <a:lnTo>
                  <a:pt x="457200" y="1254252"/>
                </a:lnTo>
                <a:lnTo>
                  <a:pt x="7932420" y="1254252"/>
                </a:lnTo>
                <a:lnTo>
                  <a:pt x="7932420" y="1054608"/>
                </a:lnTo>
                <a:close/>
              </a:path>
              <a:path w="8328659" h="1752600">
                <a:moveTo>
                  <a:pt x="8237220" y="1304544"/>
                </a:moveTo>
                <a:lnTo>
                  <a:pt x="457200" y="1304544"/>
                </a:lnTo>
                <a:lnTo>
                  <a:pt x="457200" y="1504188"/>
                </a:lnTo>
                <a:lnTo>
                  <a:pt x="8237220" y="1504188"/>
                </a:lnTo>
                <a:lnTo>
                  <a:pt x="8237220" y="1304544"/>
                </a:lnTo>
                <a:close/>
              </a:path>
              <a:path w="8328659" h="1752600">
                <a:moveTo>
                  <a:pt x="8328660" y="804672"/>
                </a:moveTo>
                <a:lnTo>
                  <a:pt x="457200" y="804672"/>
                </a:lnTo>
                <a:lnTo>
                  <a:pt x="457200" y="1004316"/>
                </a:lnTo>
                <a:lnTo>
                  <a:pt x="8328660" y="1004316"/>
                </a:lnTo>
                <a:lnTo>
                  <a:pt x="8328660" y="804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188" y="2306623"/>
            <a:ext cx="8166734" cy="1024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>
              <a:lnSpc>
                <a:spcPct val="1169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example,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ELB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at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given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IP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address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receives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request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client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TCP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port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80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(HTTP).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It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will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then route that request based on the rules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previously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configured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when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setting up the load 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 to a specified port on one of a pool of backend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servers.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 this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example,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 port on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which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load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routes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target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server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sz="14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often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port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80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(HTTP)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443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(HTTPS).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477" y="3120262"/>
            <a:ext cx="8380730" cy="1752600"/>
          </a:xfrm>
          <a:custGeom>
            <a:avLst/>
            <a:gdLst/>
            <a:ahLst/>
            <a:cxnLst/>
            <a:rect l="l" t="t" r="r" b="b"/>
            <a:pathLst>
              <a:path w="8380730" h="1752600">
                <a:moveTo>
                  <a:pt x="50292" y="402336"/>
                </a:moveTo>
                <a:lnTo>
                  <a:pt x="0" y="402336"/>
                </a:lnTo>
                <a:lnTo>
                  <a:pt x="0" y="601980"/>
                </a:lnTo>
                <a:lnTo>
                  <a:pt x="50292" y="601980"/>
                </a:lnTo>
                <a:lnTo>
                  <a:pt x="50292" y="402336"/>
                </a:lnTo>
                <a:close/>
              </a:path>
              <a:path w="8380730" h="1752600">
                <a:moveTo>
                  <a:pt x="3668268" y="804672"/>
                </a:moveTo>
                <a:lnTo>
                  <a:pt x="457200" y="804672"/>
                </a:lnTo>
                <a:lnTo>
                  <a:pt x="457200" y="1004316"/>
                </a:lnTo>
                <a:lnTo>
                  <a:pt x="3668268" y="1004316"/>
                </a:lnTo>
                <a:lnTo>
                  <a:pt x="3668268" y="804672"/>
                </a:lnTo>
                <a:close/>
              </a:path>
              <a:path w="8380730" h="1752600">
                <a:moveTo>
                  <a:pt x="5782043" y="1552956"/>
                </a:moveTo>
                <a:lnTo>
                  <a:pt x="457200" y="1552956"/>
                </a:lnTo>
                <a:lnTo>
                  <a:pt x="457200" y="1752600"/>
                </a:lnTo>
                <a:lnTo>
                  <a:pt x="5782043" y="1752600"/>
                </a:lnTo>
                <a:lnTo>
                  <a:pt x="5782043" y="1552956"/>
                </a:lnTo>
                <a:close/>
              </a:path>
              <a:path w="8380730" h="1752600">
                <a:moveTo>
                  <a:pt x="5832373" y="1552956"/>
                </a:moveTo>
                <a:lnTo>
                  <a:pt x="5782081" y="1552956"/>
                </a:lnTo>
                <a:lnTo>
                  <a:pt x="5782081" y="1752600"/>
                </a:lnTo>
                <a:lnTo>
                  <a:pt x="5832373" y="1752600"/>
                </a:lnTo>
                <a:lnTo>
                  <a:pt x="5832373" y="1552956"/>
                </a:lnTo>
                <a:close/>
              </a:path>
              <a:path w="8380730" h="1752600">
                <a:moveTo>
                  <a:pt x="7510297" y="0"/>
                </a:moveTo>
                <a:lnTo>
                  <a:pt x="7460005" y="0"/>
                </a:lnTo>
                <a:lnTo>
                  <a:pt x="7460005" y="199644"/>
                </a:lnTo>
                <a:lnTo>
                  <a:pt x="7510297" y="199644"/>
                </a:lnTo>
                <a:lnTo>
                  <a:pt x="7510297" y="0"/>
                </a:lnTo>
                <a:close/>
              </a:path>
              <a:path w="8380730" h="1752600">
                <a:moveTo>
                  <a:pt x="7560564" y="1054608"/>
                </a:moveTo>
                <a:lnTo>
                  <a:pt x="457200" y="1054608"/>
                </a:lnTo>
                <a:lnTo>
                  <a:pt x="457200" y="1254252"/>
                </a:lnTo>
                <a:lnTo>
                  <a:pt x="7560564" y="1254252"/>
                </a:lnTo>
                <a:lnTo>
                  <a:pt x="7560564" y="1054608"/>
                </a:lnTo>
                <a:close/>
              </a:path>
              <a:path w="8380730" h="1752600">
                <a:moveTo>
                  <a:pt x="8249437" y="804672"/>
                </a:moveTo>
                <a:lnTo>
                  <a:pt x="4073677" y="804672"/>
                </a:lnTo>
                <a:lnTo>
                  <a:pt x="4026433" y="804672"/>
                </a:lnTo>
                <a:lnTo>
                  <a:pt x="3668293" y="804672"/>
                </a:lnTo>
                <a:lnTo>
                  <a:pt x="3668293" y="1004316"/>
                </a:lnTo>
                <a:lnTo>
                  <a:pt x="4026433" y="1004316"/>
                </a:lnTo>
                <a:lnTo>
                  <a:pt x="4073677" y="1004316"/>
                </a:lnTo>
                <a:lnTo>
                  <a:pt x="8249437" y="1004316"/>
                </a:lnTo>
                <a:lnTo>
                  <a:pt x="8249437" y="804672"/>
                </a:lnTo>
                <a:close/>
              </a:path>
              <a:path w="8380730" h="1752600">
                <a:moveTo>
                  <a:pt x="8380476" y="1304556"/>
                </a:moveTo>
                <a:lnTo>
                  <a:pt x="457200" y="1304556"/>
                </a:lnTo>
                <a:lnTo>
                  <a:pt x="457200" y="1504188"/>
                </a:lnTo>
                <a:lnTo>
                  <a:pt x="8380476" y="1504188"/>
                </a:lnTo>
                <a:lnTo>
                  <a:pt x="8380476" y="1304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885" y="3860698"/>
            <a:ext cx="8510270" cy="129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317500">
              <a:lnSpc>
                <a:spcPct val="117000"/>
              </a:lnSpc>
              <a:spcBef>
                <a:spcPts val="100"/>
              </a:spcBef>
              <a:buChar char="●"/>
              <a:tabLst>
                <a:tab pos="621665" algn="l"/>
                <a:tab pos="6223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backend destination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server will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then fulfill the client request, and send the requested data back 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 the ELB,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which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will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then forward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backend server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reply to the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client. From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client’s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perspective,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request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sz="14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appear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been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entirely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fulfilled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ELB. 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client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sz="14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14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no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knowledge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backend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server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servers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fulfilling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client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requests.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777" y="978915"/>
            <a:ext cx="7816850" cy="2438400"/>
          </a:xfrm>
          <a:custGeom>
            <a:avLst/>
            <a:gdLst/>
            <a:ahLst/>
            <a:cxnLst/>
            <a:rect l="l" t="t" r="r" b="b"/>
            <a:pathLst>
              <a:path w="7816850" h="2438400">
                <a:moveTo>
                  <a:pt x="99047" y="1498092"/>
                </a:moveTo>
                <a:lnTo>
                  <a:pt x="0" y="1498092"/>
                </a:lnTo>
                <a:lnTo>
                  <a:pt x="0" y="1697736"/>
                </a:lnTo>
                <a:lnTo>
                  <a:pt x="99047" y="1697736"/>
                </a:lnTo>
                <a:lnTo>
                  <a:pt x="99047" y="1498092"/>
                </a:lnTo>
                <a:close/>
              </a:path>
              <a:path w="7816850" h="2438400">
                <a:moveTo>
                  <a:pt x="2778252" y="1993392"/>
                </a:moveTo>
                <a:lnTo>
                  <a:pt x="457200" y="1993392"/>
                </a:lnTo>
                <a:lnTo>
                  <a:pt x="457200" y="2193036"/>
                </a:lnTo>
                <a:lnTo>
                  <a:pt x="2778252" y="2193036"/>
                </a:lnTo>
                <a:lnTo>
                  <a:pt x="2778252" y="1993392"/>
                </a:lnTo>
                <a:close/>
              </a:path>
              <a:path w="7816850" h="2438400">
                <a:moveTo>
                  <a:pt x="2828544" y="1993392"/>
                </a:moveTo>
                <a:lnTo>
                  <a:pt x="2778264" y="1993392"/>
                </a:lnTo>
                <a:lnTo>
                  <a:pt x="2778264" y="2193036"/>
                </a:lnTo>
                <a:lnTo>
                  <a:pt x="2828544" y="2193036"/>
                </a:lnTo>
                <a:lnTo>
                  <a:pt x="2828544" y="1993392"/>
                </a:lnTo>
                <a:close/>
              </a:path>
              <a:path w="7816850" h="2438400">
                <a:moveTo>
                  <a:pt x="2866644" y="2238756"/>
                </a:moveTo>
                <a:lnTo>
                  <a:pt x="457200" y="2238756"/>
                </a:lnTo>
                <a:lnTo>
                  <a:pt x="457200" y="2438400"/>
                </a:lnTo>
                <a:lnTo>
                  <a:pt x="2866644" y="2438400"/>
                </a:lnTo>
                <a:lnTo>
                  <a:pt x="2866644" y="2238756"/>
                </a:lnTo>
                <a:close/>
              </a:path>
              <a:path w="7816850" h="2438400">
                <a:moveTo>
                  <a:pt x="2916948" y="2238756"/>
                </a:moveTo>
                <a:lnTo>
                  <a:pt x="2866656" y="2238756"/>
                </a:lnTo>
                <a:lnTo>
                  <a:pt x="2866656" y="2438400"/>
                </a:lnTo>
                <a:lnTo>
                  <a:pt x="2916948" y="2438400"/>
                </a:lnTo>
                <a:lnTo>
                  <a:pt x="2916948" y="2238756"/>
                </a:lnTo>
                <a:close/>
              </a:path>
              <a:path w="7816850" h="2438400">
                <a:moveTo>
                  <a:pt x="3026664" y="1248156"/>
                </a:moveTo>
                <a:lnTo>
                  <a:pt x="0" y="1248156"/>
                </a:lnTo>
                <a:lnTo>
                  <a:pt x="0" y="1447800"/>
                </a:lnTo>
                <a:lnTo>
                  <a:pt x="3026664" y="1447800"/>
                </a:lnTo>
                <a:lnTo>
                  <a:pt x="3026664" y="1248156"/>
                </a:lnTo>
                <a:close/>
              </a:path>
              <a:path w="7816850" h="2438400">
                <a:moveTo>
                  <a:pt x="3076956" y="1248156"/>
                </a:moveTo>
                <a:lnTo>
                  <a:pt x="3026676" y="1248156"/>
                </a:lnTo>
                <a:lnTo>
                  <a:pt x="3026676" y="1447800"/>
                </a:lnTo>
                <a:lnTo>
                  <a:pt x="3076956" y="1447800"/>
                </a:lnTo>
                <a:lnTo>
                  <a:pt x="3076956" y="1248156"/>
                </a:lnTo>
                <a:close/>
              </a:path>
              <a:path w="7816850" h="2438400">
                <a:moveTo>
                  <a:pt x="4163568" y="249936"/>
                </a:moveTo>
                <a:lnTo>
                  <a:pt x="0" y="249936"/>
                </a:lnTo>
                <a:lnTo>
                  <a:pt x="0" y="449580"/>
                </a:lnTo>
                <a:lnTo>
                  <a:pt x="4163568" y="449580"/>
                </a:lnTo>
                <a:lnTo>
                  <a:pt x="4163568" y="249936"/>
                </a:lnTo>
                <a:close/>
              </a:path>
              <a:path w="7816850" h="2438400">
                <a:moveTo>
                  <a:pt x="4386072" y="1746504"/>
                </a:moveTo>
                <a:lnTo>
                  <a:pt x="0" y="1746504"/>
                </a:lnTo>
                <a:lnTo>
                  <a:pt x="0" y="1946148"/>
                </a:lnTo>
                <a:lnTo>
                  <a:pt x="4386072" y="1946148"/>
                </a:lnTo>
                <a:lnTo>
                  <a:pt x="4386072" y="1746504"/>
                </a:lnTo>
                <a:close/>
              </a:path>
              <a:path w="7816850" h="2438400">
                <a:moveTo>
                  <a:pt x="4436376" y="1746504"/>
                </a:moveTo>
                <a:lnTo>
                  <a:pt x="4386084" y="1746504"/>
                </a:lnTo>
                <a:lnTo>
                  <a:pt x="4386084" y="1946148"/>
                </a:lnTo>
                <a:lnTo>
                  <a:pt x="4436376" y="1946148"/>
                </a:lnTo>
                <a:lnTo>
                  <a:pt x="4436376" y="1746504"/>
                </a:lnTo>
                <a:close/>
              </a:path>
              <a:path w="7816850" h="2438400">
                <a:moveTo>
                  <a:pt x="4879848" y="1498092"/>
                </a:moveTo>
                <a:lnTo>
                  <a:pt x="99060" y="1498092"/>
                </a:lnTo>
                <a:lnTo>
                  <a:pt x="99060" y="1697736"/>
                </a:lnTo>
                <a:lnTo>
                  <a:pt x="4879848" y="1697736"/>
                </a:lnTo>
                <a:lnTo>
                  <a:pt x="4879848" y="1498092"/>
                </a:lnTo>
                <a:close/>
              </a:path>
              <a:path w="7816850" h="2438400">
                <a:moveTo>
                  <a:pt x="5698236" y="498348"/>
                </a:moveTo>
                <a:lnTo>
                  <a:pt x="0" y="498348"/>
                </a:lnTo>
                <a:lnTo>
                  <a:pt x="0" y="697992"/>
                </a:lnTo>
                <a:lnTo>
                  <a:pt x="5698236" y="697992"/>
                </a:lnTo>
                <a:lnTo>
                  <a:pt x="5698236" y="498348"/>
                </a:lnTo>
                <a:close/>
              </a:path>
              <a:path w="7816850" h="2438400">
                <a:moveTo>
                  <a:pt x="5748540" y="498348"/>
                </a:moveTo>
                <a:lnTo>
                  <a:pt x="5698248" y="498348"/>
                </a:lnTo>
                <a:lnTo>
                  <a:pt x="5698248" y="697992"/>
                </a:lnTo>
                <a:lnTo>
                  <a:pt x="5748540" y="697992"/>
                </a:lnTo>
                <a:lnTo>
                  <a:pt x="5748540" y="498348"/>
                </a:lnTo>
                <a:close/>
              </a:path>
              <a:path w="7816850" h="2438400">
                <a:moveTo>
                  <a:pt x="7141464" y="748284"/>
                </a:moveTo>
                <a:lnTo>
                  <a:pt x="48768" y="748284"/>
                </a:lnTo>
                <a:lnTo>
                  <a:pt x="0" y="748284"/>
                </a:lnTo>
                <a:lnTo>
                  <a:pt x="0" y="947928"/>
                </a:lnTo>
                <a:lnTo>
                  <a:pt x="48768" y="947928"/>
                </a:lnTo>
                <a:lnTo>
                  <a:pt x="7141464" y="947928"/>
                </a:lnTo>
                <a:lnTo>
                  <a:pt x="7141464" y="748284"/>
                </a:lnTo>
                <a:close/>
              </a:path>
              <a:path w="7816850" h="2438400">
                <a:moveTo>
                  <a:pt x="7577328" y="998220"/>
                </a:moveTo>
                <a:lnTo>
                  <a:pt x="0" y="998220"/>
                </a:lnTo>
                <a:lnTo>
                  <a:pt x="0" y="1197864"/>
                </a:lnTo>
                <a:lnTo>
                  <a:pt x="7577328" y="1197864"/>
                </a:lnTo>
                <a:lnTo>
                  <a:pt x="7577328" y="998220"/>
                </a:lnTo>
                <a:close/>
              </a:path>
              <a:path w="7816850" h="2438400">
                <a:moveTo>
                  <a:pt x="7744981" y="249936"/>
                </a:moveTo>
                <a:lnTo>
                  <a:pt x="4223016" y="249936"/>
                </a:lnTo>
                <a:lnTo>
                  <a:pt x="4163580" y="249936"/>
                </a:lnTo>
                <a:lnTo>
                  <a:pt x="4163580" y="449580"/>
                </a:lnTo>
                <a:lnTo>
                  <a:pt x="4223016" y="449580"/>
                </a:lnTo>
                <a:lnTo>
                  <a:pt x="7744981" y="449580"/>
                </a:lnTo>
                <a:lnTo>
                  <a:pt x="7744981" y="249936"/>
                </a:lnTo>
                <a:close/>
              </a:path>
              <a:path w="7816850" h="2438400">
                <a:moveTo>
                  <a:pt x="7792225" y="1498092"/>
                </a:moveTo>
                <a:lnTo>
                  <a:pt x="4939296" y="1498092"/>
                </a:lnTo>
                <a:lnTo>
                  <a:pt x="4879860" y="1498092"/>
                </a:lnTo>
                <a:lnTo>
                  <a:pt x="4879860" y="1697736"/>
                </a:lnTo>
                <a:lnTo>
                  <a:pt x="4939296" y="1697736"/>
                </a:lnTo>
                <a:lnTo>
                  <a:pt x="7792225" y="1697736"/>
                </a:lnTo>
                <a:lnTo>
                  <a:pt x="7792225" y="1498092"/>
                </a:lnTo>
                <a:close/>
              </a:path>
              <a:path w="7816850" h="2438400">
                <a:moveTo>
                  <a:pt x="7816596" y="0"/>
                </a:moveTo>
                <a:lnTo>
                  <a:pt x="0" y="0"/>
                </a:lnTo>
                <a:lnTo>
                  <a:pt x="0" y="199644"/>
                </a:lnTo>
                <a:lnTo>
                  <a:pt x="7816596" y="199644"/>
                </a:lnTo>
                <a:lnTo>
                  <a:pt x="7816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40005"/>
            <a:ext cx="5842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3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Load</a:t>
            </a:r>
            <a:r>
              <a:rPr sz="3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Balancers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50" y="913866"/>
            <a:ext cx="8192770" cy="326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89535" indent="-317500">
              <a:lnSpc>
                <a:spcPct val="116799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AWS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Application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Load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(ALB)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operates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at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Layer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(Application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Layer)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OSI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At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Layer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7, the ELB has the ability to inspect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application-level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content, not just IP and port.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This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lets it 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route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complex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rules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Classic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Load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Balancer.</a:t>
            </a:r>
            <a:endParaRPr sz="1400">
              <a:latin typeface="Arial MT"/>
              <a:cs typeface="Arial MT"/>
            </a:endParaRPr>
          </a:p>
          <a:p>
            <a:pPr marL="329565" marR="327660" indent="-317500">
              <a:lnSpc>
                <a:spcPct val="117200"/>
              </a:lnSpc>
              <a:buClr>
                <a:srgbClr val="212121"/>
              </a:buClr>
              <a:buFont typeface="Arial MT"/>
              <a:buChar char="●"/>
              <a:tabLst>
                <a:tab pos="377825" algn="l"/>
                <a:tab pos="378460" algn="l"/>
              </a:tabLst>
            </a:pPr>
            <a:r>
              <a:rPr dirty="0"/>
              <a:t>	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 another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example,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 ELB at a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given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IP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will receive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 request from the client on port 443 </a:t>
            </a:r>
            <a:r>
              <a:rPr sz="14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(HTTPS).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Application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Load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sz="14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process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request,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not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only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by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receiving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port,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but </a:t>
            </a:r>
            <a:r>
              <a:rPr sz="1400" spc="-3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also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looking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destination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URL.</a:t>
            </a:r>
            <a:endParaRPr sz="1400">
              <a:latin typeface="Arial MT"/>
              <a:cs typeface="Arial MT"/>
            </a:endParaRPr>
          </a:p>
          <a:p>
            <a:pPr marL="329565" marR="113030" indent="-317500">
              <a:lnSpc>
                <a:spcPct val="116399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services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share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single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load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using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path-based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routing.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example given </a:t>
            </a:r>
            <a:r>
              <a:rPr sz="1400" spc="-3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here,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client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could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request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following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URLs:</a:t>
            </a:r>
            <a:endParaRPr sz="1400">
              <a:latin typeface="Arial MT"/>
              <a:cs typeface="Arial MT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  <a:hlinkClick r:id="rId2"/>
              </a:rPr>
              <a:t>http://www.example.com/blog</a:t>
            </a:r>
            <a:endParaRPr sz="1400">
              <a:latin typeface="Arial MT"/>
              <a:cs typeface="Arial MT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  <a:hlinkClick r:id="rId3"/>
              </a:rPr>
              <a:t>http://www.example.com/video</a:t>
            </a:r>
            <a:endParaRPr sz="1400">
              <a:latin typeface="Arial MT"/>
              <a:cs typeface="Arial MT"/>
            </a:endParaRPr>
          </a:p>
          <a:p>
            <a:pPr marL="329565" marR="5080" indent="-317500">
              <a:lnSpc>
                <a:spcPts val="1970"/>
              </a:lnSpc>
              <a:spcBef>
                <a:spcPts val="8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Application Load Balancer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will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aware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 each of these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URLs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based on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patterns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set up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when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configuring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load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balancer,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route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clusters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servers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depending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application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need.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8029" y="3965905"/>
            <a:ext cx="50800" cy="200025"/>
          </a:xfrm>
          <a:custGeom>
            <a:avLst/>
            <a:gdLst/>
            <a:ahLst/>
            <a:cxnLst/>
            <a:rect l="l" t="t" r="r" b="b"/>
            <a:pathLst>
              <a:path w="50800" h="200025">
                <a:moveTo>
                  <a:pt x="50291" y="0"/>
                </a:moveTo>
                <a:lnTo>
                  <a:pt x="0" y="0"/>
                </a:lnTo>
                <a:lnTo>
                  <a:pt x="0" y="199643"/>
                </a:lnTo>
                <a:lnTo>
                  <a:pt x="50291" y="199643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777" y="978915"/>
            <a:ext cx="7821295" cy="1503045"/>
          </a:xfrm>
          <a:custGeom>
            <a:avLst/>
            <a:gdLst/>
            <a:ahLst/>
            <a:cxnLst/>
            <a:rect l="l" t="t" r="r" b="b"/>
            <a:pathLst>
              <a:path w="7821295" h="1503045">
                <a:moveTo>
                  <a:pt x="50292" y="402336"/>
                </a:moveTo>
                <a:lnTo>
                  <a:pt x="0" y="402336"/>
                </a:lnTo>
                <a:lnTo>
                  <a:pt x="0" y="601980"/>
                </a:lnTo>
                <a:lnTo>
                  <a:pt x="50292" y="601980"/>
                </a:lnTo>
                <a:lnTo>
                  <a:pt x="50292" y="402336"/>
                </a:lnTo>
                <a:close/>
              </a:path>
              <a:path w="7821295" h="1503045">
                <a:moveTo>
                  <a:pt x="50292" y="0"/>
                </a:moveTo>
                <a:lnTo>
                  <a:pt x="0" y="0"/>
                </a:lnTo>
                <a:lnTo>
                  <a:pt x="0" y="199644"/>
                </a:lnTo>
                <a:lnTo>
                  <a:pt x="50292" y="199644"/>
                </a:lnTo>
                <a:lnTo>
                  <a:pt x="50292" y="0"/>
                </a:lnTo>
                <a:close/>
              </a:path>
              <a:path w="7821295" h="1503045">
                <a:moveTo>
                  <a:pt x="4178808" y="1303020"/>
                </a:moveTo>
                <a:lnTo>
                  <a:pt x="0" y="1303020"/>
                </a:lnTo>
                <a:lnTo>
                  <a:pt x="0" y="1502664"/>
                </a:lnTo>
                <a:lnTo>
                  <a:pt x="4178808" y="1502664"/>
                </a:lnTo>
                <a:lnTo>
                  <a:pt x="4178808" y="1303020"/>
                </a:lnTo>
                <a:close/>
              </a:path>
              <a:path w="7821295" h="1503045">
                <a:moveTo>
                  <a:pt x="6687325" y="1303020"/>
                </a:moveTo>
                <a:lnTo>
                  <a:pt x="4238256" y="1303020"/>
                </a:lnTo>
                <a:lnTo>
                  <a:pt x="4178820" y="1303020"/>
                </a:lnTo>
                <a:lnTo>
                  <a:pt x="4178820" y="1502664"/>
                </a:lnTo>
                <a:lnTo>
                  <a:pt x="4238256" y="1502664"/>
                </a:lnTo>
                <a:lnTo>
                  <a:pt x="6687325" y="1502664"/>
                </a:lnTo>
                <a:lnTo>
                  <a:pt x="6687325" y="1303020"/>
                </a:lnTo>
                <a:close/>
              </a:path>
              <a:path w="7821295" h="1503045">
                <a:moveTo>
                  <a:pt x="7665720" y="1053084"/>
                </a:moveTo>
                <a:lnTo>
                  <a:pt x="0" y="1053084"/>
                </a:lnTo>
                <a:lnTo>
                  <a:pt x="0" y="1252728"/>
                </a:lnTo>
                <a:lnTo>
                  <a:pt x="7665720" y="1252728"/>
                </a:lnTo>
                <a:lnTo>
                  <a:pt x="7665720" y="1053084"/>
                </a:lnTo>
                <a:close/>
              </a:path>
              <a:path w="7821295" h="1503045">
                <a:moveTo>
                  <a:pt x="7821168" y="803148"/>
                </a:moveTo>
                <a:lnTo>
                  <a:pt x="48768" y="803148"/>
                </a:lnTo>
                <a:lnTo>
                  <a:pt x="0" y="803148"/>
                </a:lnTo>
                <a:lnTo>
                  <a:pt x="0" y="1002792"/>
                </a:lnTo>
                <a:lnTo>
                  <a:pt x="48768" y="1002792"/>
                </a:lnTo>
                <a:lnTo>
                  <a:pt x="7821168" y="1002792"/>
                </a:lnTo>
                <a:lnTo>
                  <a:pt x="7821168" y="803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40005"/>
            <a:ext cx="5157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3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Load</a:t>
            </a:r>
            <a:r>
              <a:rPr sz="3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Balancers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50" y="1716633"/>
            <a:ext cx="8113395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7200"/>
              </a:lnSpc>
              <a:spcBef>
                <a:spcPts val="100"/>
              </a:spcBef>
              <a:buClr>
                <a:srgbClr val="212121"/>
              </a:buClr>
              <a:buFont typeface="Arial MT"/>
              <a:buChar char="●"/>
              <a:tabLst>
                <a:tab pos="377825" algn="l"/>
                <a:tab pos="378460" algn="l"/>
              </a:tabLst>
            </a:pPr>
            <a:r>
              <a:rPr dirty="0"/>
              <a:t>	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Network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Load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Balancer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has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been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designed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handle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sudden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volatile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traffic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patterns,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making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it </a:t>
            </a:r>
            <a:r>
              <a:rPr sz="1400" spc="-3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ideal for load balancing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TCP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traffic. It is capable of handling millions of requests per second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while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maintaining</a:t>
            </a:r>
            <a:r>
              <a:rPr sz="14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low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latencies</a:t>
            </a:r>
            <a:r>
              <a:rPr sz="1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doesn’t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have</a:t>
            </a:r>
            <a:r>
              <a:rPr sz="1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“pre-warmed”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before</a:t>
            </a:r>
            <a:r>
              <a:rPr sz="14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traffic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arrives.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577" y="2281935"/>
            <a:ext cx="7512050" cy="1495425"/>
          </a:xfrm>
          <a:custGeom>
            <a:avLst/>
            <a:gdLst/>
            <a:ahLst/>
            <a:cxnLst/>
            <a:rect l="l" t="t" r="r" b="b"/>
            <a:pathLst>
              <a:path w="7512050" h="1495425">
                <a:moveTo>
                  <a:pt x="50279" y="402336"/>
                </a:moveTo>
                <a:lnTo>
                  <a:pt x="0" y="402336"/>
                </a:lnTo>
                <a:lnTo>
                  <a:pt x="0" y="601980"/>
                </a:lnTo>
                <a:lnTo>
                  <a:pt x="50279" y="601980"/>
                </a:lnTo>
                <a:lnTo>
                  <a:pt x="50279" y="402336"/>
                </a:lnTo>
                <a:close/>
              </a:path>
              <a:path w="7512050" h="1495425">
                <a:moveTo>
                  <a:pt x="3957828" y="804672"/>
                </a:moveTo>
                <a:lnTo>
                  <a:pt x="457200" y="804672"/>
                </a:lnTo>
                <a:lnTo>
                  <a:pt x="457200" y="1004316"/>
                </a:lnTo>
                <a:lnTo>
                  <a:pt x="3957828" y="1004316"/>
                </a:lnTo>
                <a:lnTo>
                  <a:pt x="3957828" y="804672"/>
                </a:lnTo>
                <a:close/>
              </a:path>
              <a:path w="7512050" h="1495425">
                <a:moveTo>
                  <a:pt x="4008120" y="804672"/>
                </a:moveTo>
                <a:lnTo>
                  <a:pt x="3957840" y="804672"/>
                </a:lnTo>
                <a:lnTo>
                  <a:pt x="3957840" y="1004316"/>
                </a:lnTo>
                <a:lnTo>
                  <a:pt x="4008120" y="1004316"/>
                </a:lnTo>
                <a:lnTo>
                  <a:pt x="4008120" y="804672"/>
                </a:lnTo>
                <a:close/>
              </a:path>
              <a:path w="7512050" h="1495425">
                <a:moveTo>
                  <a:pt x="4966716" y="1050036"/>
                </a:moveTo>
                <a:lnTo>
                  <a:pt x="914400" y="1050036"/>
                </a:lnTo>
                <a:lnTo>
                  <a:pt x="914400" y="1249680"/>
                </a:lnTo>
                <a:lnTo>
                  <a:pt x="4966716" y="1249680"/>
                </a:lnTo>
                <a:lnTo>
                  <a:pt x="4966716" y="1050036"/>
                </a:lnTo>
                <a:close/>
              </a:path>
              <a:path w="7512050" h="1495425">
                <a:moveTo>
                  <a:pt x="5312664" y="1295400"/>
                </a:moveTo>
                <a:lnTo>
                  <a:pt x="914400" y="1295400"/>
                </a:lnTo>
                <a:lnTo>
                  <a:pt x="914400" y="1495044"/>
                </a:lnTo>
                <a:lnTo>
                  <a:pt x="5312664" y="1495044"/>
                </a:lnTo>
                <a:lnTo>
                  <a:pt x="5312664" y="1295400"/>
                </a:lnTo>
                <a:close/>
              </a:path>
              <a:path w="7512050" h="1495425">
                <a:moveTo>
                  <a:pt x="7194817" y="0"/>
                </a:moveTo>
                <a:lnTo>
                  <a:pt x="7144525" y="0"/>
                </a:lnTo>
                <a:lnTo>
                  <a:pt x="7144525" y="199644"/>
                </a:lnTo>
                <a:lnTo>
                  <a:pt x="7194817" y="199644"/>
                </a:lnTo>
                <a:lnTo>
                  <a:pt x="7194817" y="0"/>
                </a:lnTo>
                <a:close/>
              </a:path>
              <a:path w="7512050" h="1495425">
                <a:moveTo>
                  <a:pt x="7511809" y="1050036"/>
                </a:moveTo>
                <a:lnTo>
                  <a:pt x="7461517" y="1050036"/>
                </a:lnTo>
                <a:lnTo>
                  <a:pt x="5026164" y="1050036"/>
                </a:lnTo>
                <a:lnTo>
                  <a:pt x="4966728" y="1050036"/>
                </a:lnTo>
                <a:lnTo>
                  <a:pt x="4966728" y="1249680"/>
                </a:lnTo>
                <a:lnTo>
                  <a:pt x="5026164" y="1249680"/>
                </a:lnTo>
                <a:lnTo>
                  <a:pt x="7461517" y="1249680"/>
                </a:lnTo>
                <a:lnTo>
                  <a:pt x="7511809" y="1249680"/>
                </a:lnTo>
                <a:lnTo>
                  <a:pt x="7511809" y="1050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6250" y="3026765"/>
            <a:ext cx="7346950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Best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use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cases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Network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Load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Balancer:</a:t>
            </a:r>
            <a:endParaRPr sz="1400">
              <a:latin typeface="Arial MT"/>
              <a:cs typeface="Arial MT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5" dirty="0">
                <a:solidFill>
                  <a:srgbClr val="333333"/>
                </a:solidFill>
                <a:latin typeface="Arial MT"/>
                <a:cs typeface="Arial MT"/>
              </a:rPr>
              <a:t>When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need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seamlessly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support</a:t>
            </a:r>
            <a:r>
              <a:rPr sz="14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spiky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high-volume</a:t>
            </a:r>
            <a:r>
              <a:rPr sz="14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inbound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TCP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requests.</a:t>
            </a:r>
            <a:endParaRPr sz="1400">
              <a:latin typeface="Arial MT"/>
              <a:cs typeface="Arial MT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5" dirty="0">
                <a:solidFill>
                  <a:srgbClr val="333333"/>
                </a:solidFill>
                <a:latin typeface="Arial MT"/>
                <a:cs typeface="Arial MT"/>
              </a:rPr>
              <a:t>When</a:t>
            </a:r>
            <a:r>
              <a:rPr sz="14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 need</a:t>
            </a:r>
            <a:r>
              <a:rPr sz="1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support</a:t>
            </a:r>
            <a:r>
              <a:rPr sz="14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static</a:t>
            </a:r>
            <a:r>
              <a:rPr sz="14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elastic</a:t>
            </a:r>
            <a:r>
              <a:rPr sz="14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IP</a:t>
            </a:r>
            <a:r>
              <a:rPr sz="14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33"/>
                </a:solidFill>
                <a:latin typeface="Arial MT"/>
                <a:cs typeface="Arial MT"/>
              </a:rPr>
              <a:t>address.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253" y="3577335"/>
            <a:ext cx="50800" cy="200025"/>
          </a:xfrm>
          <a:custGeom>
            <a:avLst/>
            <a:gdLst/>
            <a:ahLst/>
            <a:cxnLst/>
            <a:rect l="l" t="t" r="r" b="b"/>
            <a:pathLst>
              <a:path w="50800" h="200025">
                <a:moveTo>
                  <a:pt x="50291" y="0"/>
                </a:moveTo>
                <a:lnTo>
                  <a:pt x="0" y="0"/>
                </a:lnTo>
                <a:lnTo>
                  <a:pt x="0" y="199644"/>
                </a:lnTo>
                <a:lnTo>
                  <a:pt x="50291" y="19964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0140"/>
              <a:ext cx="9144000" cy="29032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992" y="40005"/>
            <a:ext cx="360720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Load</a:t>
            </a:r>
            <a:r>
              <a:rPr sz="32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Balancers</a:t>
            </a:r>
            <a:endParaRPr sz="3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08584"/>
            <a:ext cx="361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Features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Amazon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EC2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07060" y="1075436"/>
            <a:ext cx="871728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Virtual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environments,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instances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329565" marR="5080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Preconfigured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templates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instances,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</a:t>
            </a:r>
            <a:r>
              <a:rPr sz="1400" dirty="0">
                <a:latin typeface="Arial MT"/>
                <a:cs typeface="Arial MT"/>
              </a:rPr>
              <a:t> as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b="1" i="1" dirty="0">
                <a:latin typeface="Arial"/>
                <a:cs typeface="Arial"/>
              </a:rPr>
              <a:t>Amazon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Machine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Images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(AMIs)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package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(including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additional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29565" marR="51879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Various </a:t>
            </a:r>
            <a:r>
              <a:rPr sz="1400" spc="-5" dirty="0">
                <a:latin typeface="Arial MT"/>
                <a:cs typeface="Arial MT"/>
              </a:rPr>
              <a:t>configurations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CPU, memory, </a:t>
            </a:r>
            <a:r>
              <a:rPr sz="1400" dirty="0">
                <a:latin typeface="Arial MT"/>
                <a:cs typeface="Arial MT"/>
              </a:rPr>
              <a:t>storage, and </a:t>
            </a:r>
            <a:r>
              <a:rPr sz="1400" spc="-5" dirty="0">
                <a:latin typeface="Arial MT"/>
                <a:cs typeface="Arial MT"/>
              </a:rPr>
              <a:t>networking </a:t>
            </a:r>
            <a:r>
              <a:rPr sz="1400" dirty="0">
                <a:latin typeface="Arial MT"/>
                <a:cs typeface="Arial MT"/>
              </a:rPr>
              <a:t>capacity for </a:t>
            </a:r>
            <a:r>
              <a:rPr sz="1400" spc="-5" dirty="0">
                <a:latin typeface="Arial MT"/>
                <a:cs typeface="Arial MT"/>
              </a:rPr>
              <a:t>your instances, known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instance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329565" marR="82550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Secure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dirty="0">
                <a:latin typeface="Arial MT"/>
                <a:cs typeface="Arial MT"/>
              </a:rPr>
              <a:t> instances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i="1" dirty="0">
                <a:latin typeface="Arial"/>
                <a:cs typeface="Arial"/>
              </a:rPr>
              <a:t>key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pairs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 MT"/>
                <a:cs typeface="Arial MT"/>
              </a:rPr>
              <a:t>(AWS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key,</a:t>
            </a:r>
            <a:r>
              <a:rPr sz="1400" dirty="0">
                <a:latin typeface="Arial MT"/>
                <a:cs typeface="Arial MT"/>
              </a:rPr>
              <a:t> 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private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place)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29565" marR="558165" indent="-317500">
              <a:lnSpc>
                <a:spcPct val="100000"/>
              </a:lnSpc>
              <a:spcBef>
                <a:spcPts val="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temporary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that's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terminate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dirty="0">
                <a:latin typeface="Arial MT"/>
                <a:cs typeface="Arial MT"/>
              </a:rPr>
              <a:t>instance,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instance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store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volumes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329565" marR="662305" indent="-317500">
              <a:lnSpc>
                <a:spcPct val="100000"/>
              </a:lnSpc>
              <a:spcBef>
                <a:spcPts val="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Persistent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Elastic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EBS),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i="1" dirty="0">
                <a:latin typeface="Arial"/>
                <a:cs typeface="Arial"/>
              </a:rPr>
              <a:t>Amazon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EBS</a:t>
            </a:r>
            <a:r>
              <a:rPr sz="1400" b="1" i="1" spc="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volumes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408" y="886968"/>
              <a:ext cx="6304788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1644" y="82169"/>
            <a:ext cx="7900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Classic</a:t>
            </a:r>
            <a:r>
              <a:rPr sz="3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3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3200" spc="-10" dirty="0">
                <a:solidFill>
                  <a:srgbClr val="FFFFFF"/>
                </a:solidFill>
                <a:latin typeface="Roboto"/>
                <a:cs typeface="Roboto"/>
              </a:rPr>
              <a:t> Load</a:t>
            </a:r>
            <a:r>
              <a:rPr sz="3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Roboto"/>
                <a:cs typeface="Roboto"/>
              </a:rPr>
              <a:t>Balancers</a:t>
            </a:r>
            <a:endParaRPr sz="3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114550"/>
            <a:ext cx="73556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Command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Line</a:t>
            </a:r>
            <a:r>
              <a:rPr sz="4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Roboto"/>
                <a:cs typeface="Roboto"/>
              </a:rPr>
              <a:t>Interface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dirty="0">
                <a:solidFill>
                  <a:srgbClr val="FFFFFF"/>
                </a:solidFill>
                <a:latin typeface="Roboto"/>
                <a:cs typeface="Roboto"/>
              </a:rPr>
              <a:t>(CLI)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4" y="0"/>
            <a:ext cx="2718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" dirty="0">
                <a:solidFill>
                  <a:srgbClr val="FFFFFF"/>
                </a:solidFill>
                <a:latin typeface="Roboto"/>
                <a:cs typeface="Roboto"/>
              </a:rPr>
              <a:t>AWS</a:t>
            </a:r>
            <a:r>
              <a:rPr sz="40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CLI</a:t>
            </a:r>
            <a:endParaRPr sz="4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300" y="1486662"/>
            <a:ext cx="782256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●"/>
              <a:tabLst>
                <a:tab pos="241935" algn="l"/>
              </a:tabLst>
            </a:pPr>
            <a:r>
              <a:rPr sz="1400" dirty="0">
                <a:latin typeface="Arial MT"/>
                <a:cs typeface="Arial MT"/>
              </a:rPr>
              <a:t>Configure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CLI: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aws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configure</a:t>
            </a:r>
            <a:endParaRPr sz="1400">
              <a:latin typeface="Arial MT"/>
              <a:cs typeface="Arial MT"/>
            </a:endParaRPr>
          </a:p>
          <a:p>
            <a:pPr marL="241300" marR="6259195" indent="-229235">
              <a:lnSpc>
                <a:spcPct val="200000"/>
              </a:lnSpc>
              <a:buChar char="●"/>
              <a:tabLst>
                <a:tab pos="241935" algn="l"/>
              </a:tabLst>
            </a:pPr>
            <a:r>
              <a:rPr sz="1400" dirty="0">
                <a:latin typeface="Arial MT"/>
                <a:cs typeface="Arial MT"/>
              </a:rPr>
              <a:t>After configuring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aws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help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●"/>
              <a:tabLst>
                <a:tab pos="241935" algn="l"/>
              </a:tabLst>
            </a:pPr>
            <a:r>
              <a:rPr sz="1400" spc="-5" dirty="0">
                <a:latin typeface="Arial MT"/>
                <a:cs typeface="Arial MT"/>
              </a:rPr>
              <a:t>Roles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●"/>
              <a:tabLst>
                <a:tab pos="241935" algn="l"/>
              </a:tabLst>
            </a:pPr>
            <a:r>
              <a:rPr sz="1400" spc="-5" dirty="0">
                <a:latin typeface="Arial MT"/>
                <a:cs typeface="Arial MT"/>
              </a:rPr>
              <a:t>Roles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permissions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attached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during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launch.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962150"/>
            <a:ext cx="38504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" dirty="0">
                <a:solidFill>
                  <a:srgbClr val="FFFFFF"/>
                </a:solidFill>
                <a:latin typeface="Roboto"/>
                <a:cs typeface="Roboto"/>
              </a:rPr>
              <a:t>EC2</a:t>
            </a:r>
            <a:r>
              <a:rPr sz="40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Metadata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448" y="954150"/>
            <a:ext cx="7646034" cy="1480185"/>
          </a:xfrm>
          <a:custGeom>
            <a:avLst/>
            <a:gdLst/>
            <a:ahLst/>
            <a:cxnLst/>
            <a:rect l="l" t="t" r="r" b="b"/>
            <a:pathLst>
              <a:path w="7646034" h="1480185">
                <a:moveTo>
                  <a:pt x="50292" y="1280160"/>
                </a:moveTo>
                <a:lnTo>
                  <a:pt x="0" y="1280160"/>
                </a:lnTo>
                <a:lnTo>
                  <a:pt x="0" y="1479804"/>
                </a:lnTo>
                <a:lnTo>
                  <a:pt x="50292" y="1479804"/>
                </a:lnTo>
                <a:lnTo>
                  <a:pt x="50292" y="1280160"/>
                </a:lnTo>
                <a:close/>
              </a:path>
              <a:path w="7646034" h="1480185">
                <a:moveTo>
                  <a:pt x="507492" y="640080"/>
                </a:moveTo>
                <a:lnTo>
                  <a:pt x="457200" y="640080"/>
                </a:lnTo>
                <a:lnTo>
                  <a:pt x="457200" y="839724"/>
                </a:lnTo>
                <a:lnTo>
                  <a:pt x="507492" y="839724"/>
                </a:lnTo>
                <a:lnTo>
                  <a:pt x="507492" y="640080"/>
                </a:lnTo>
                <a:close/>
              </a:path>
              <a:path w="7646034" h="1480185">
                <a:moveTo>
                  <a:pt x="507492" y="426720"/>
                </a:moveTo>
                <a:lnTo>
                  <a:pt x="457200" y="426720"/>
                </a:lnTo>
                <a:lnTo>
                  <a:pt x="457200" y="626364"/>
                </a:lnTo>
                <a:lnTo>
                  <a:pt x="507492" y="626364"/>
                </a:lnTo>
                <a:lnTo>
                  <a:pt x="507492" y="426720"/>
                </a:lnTo>
                <a:close/>
              </a:path>
              <a:path w="7646034" h="1480185">
                <a:moveTo>
                  <a:pt x="507492" y="213360"/>
                </a:moveTo>
                <a:lnTo>
                  <a:pt x="457200" y="213360"/>
                </a:lnTo>
                <a:lnTo>
                  <a:pt x="457200" y="413004"/>
                </a:lnTo>
                <a:lnTo>
                  <a:pt x="507492" y="413004"/>
                </a:lnTo>
                <a:lnTo>
                  <a:pt x="507492" y="213360"/>
                </a:lnTo>
                <a:close/>
              </a:path>
              <a:path w="7646034" h="1480185">
                <a:moveTo>
                  <a:pt x="507492" y="0"/>
                </a:moveTo>
                <a:lnTo>
                  <a:pt x="457200" y="0"/>
                </a:lnTo>
                <a:lnTo>
                  <a:pt x="457200" y="199644"/>
                </a:lnTo>
                <a:lnTo>
                  <a:pt x="507492" y="199644"/>
                </a:lnTo>
                <a:lnTo>
                  <a:pt x="507492" y="0"/>
                </a:lnTo>
                <a:close/>
              </a:path>
              <a:path w="7646034" h="1480185">
                <a:moveTo>
                  <a:pt x="1176528" y="853440"/>
                </a:moveTo>
                <a:lnTo>
                  <a:pt x="457200" y="853440"/>
                </a:lnTo>
                <a:lnTo>
                  <a:pt x="457200" y="1053084"/>
                </a:lnTo>
                <a:lnTo>
                  <a:pt x="1176528" y="1053084"/>
                </a:lnTo>
                <a:lnTo>
                  <a:pt x="1176528" y="853440"/>
                </a:lnTo>
                <a:close/>
              </a:path>
              <a:path w="7646034" h="1480185">
                <a:moveTo>
                  <a:pt x="1856232" y="1066800"/>
                </a:moveTo>
                <a:lnTo>
                  <a:pt x="457200" y="1066800"/>
                </a:lnTo>
                <a:lnTo>
                  <a:pt x="457200" y="1266444"/>
                </a:lnTo>
                <a:lnTo>
                  <a:pt x="1856232" y="1266444"/>
                </a:lnTo>
                <a:lnTo>
                  <a:pt x="1856232" y="1066800"/>
                </a:lnTo>
                <a:close/>
              </a:path>
              <a:path w="7646034" h="1480185">
                <a:moveTo>
                  <a:pt x="1906587" y="1066800"/>
                </a:moveTo>
                <a:lnTo>
                  <a:pt x="1856295" y="1066800"/>
                </a:lnTo>
                <a:lnTo>
                  <a:pt x="1856295" y="1266444"/>
                </a:lnTo>
                <a:lnTo>
                  <a:pt x="1906587" y="1266444"/>
                </a:lnTo>
                <a:lnTo>
                  <a:pt x="1906587" y="1066800"/>
                </a:lnTo>
                <a:close/>
              </a:path>
              <a:path w="7646034" h="1480185">
                <a:moveTo>
                  <a:pt x="1964486" y="853440"/>
                </a:moveTo>
                <a:lnTo>
                  <a:pt x="1918779" y="853440"/>
                </a:lnTo>
                <a:lnTo>
                  <a:pt x="1176591" y="853440"/>
                </a:lnTo>
                <a:lnTo>
                  <a:pt x="1176591" y="1053084"/>
                </a:lnTo>
                <a:lnTo>
                  <a:pt x="1918779" y="1053084"/>
                </a:lnTo>
                <a:lnTo>
                  <a:pt x="1964486" y="1053084"/>
                </a:lnTo>
                <a:lnTo>
                  <a:pt x="1964486" y="853440"/>
                </a:lnTo>
                <a:close/>
              </a:path>
              <a:path w="7646034" h="1480185">
                <a:moveTo>
                  <a:pt x="7645971" y="853440"/>
                </a:moveTo>
                <a:lnTo>
                  <a:pt x="1964499" y="853440"/>
                </a:lnTo>
                <a:lnTo>
                  <a:pt x="1964499" y="1053084"/>
                </a:lnTo>
                <a:lnTo>
                  <a:pt x="7645971" y="1053084"/>
                </a:lnTo>
                <a:lnTo>
                  <a:pt x="7645971" y="853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0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" dirty="0">
                <a:solidFill>
                  <a:srgbClr val="FFFFFF"/>
                </a:solidFill>
                <a:latin typeface="Roboto"/>
                <a:cs typeface="Roboto"/>
              </a:rPr>
              <a:t>EC2</a:t>
            </a:r>
            <a:r>
              <a:rPr sz="40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Metadata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12" y="1778635"/>
            <a:ext cx="739330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●"/>
              <a:tabLst>
                <a:tab pos="241300" algn="l"/>
              </a:tabLst>
            </a:pPr>
            <a:r>
              <a:rPr sz="1400" i="1" dirty="0">
                <a:solidFill>
                  <a:srgbClr val="444444"/>
                </a:solidFill>
                <a:latin typeface="Arial"/>
                <a:cs typeface="Arial"/>
              </a:rPr>
              <a:t>Instance</a:t>
            </a:r>
            <a:r>
              <a:rPr sz="1400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444444"/>
                </a:solidFill>
                <a:latin typeface="Arial"/>
                <a:cs typeface="Arial"/>
              </a:rPr>
              <a:t>metadata</a:t>
            </a:r>
            <a:r>
              <a:rPr sz="1400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about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your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instance</a:t>
            </a:r>
            <a:r>
              <a:rPr sz="1400" spc="-5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that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you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can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configure</a:t>
            </a:r>
            <a:r>
              <a:rPr sz="1400" spc="-5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or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manage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running</a:t>
            </a:r>
            <a:r>
              <a:rPr sz="1400" spc="-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instance.</a:t>
            </a:r>
            <a:endParaRPr sz="1400">
              <a:latin typeface="Arial MT"/>
              <a:cs typeface="Arial MT"/>
            </a:endParaRPr>
          </a:p>
          <a:p>
            <a:pPr marL="241300" marR="3712210" indent="-228600">
              <a:lnSpc>
                <a:spcPct val="200000"/>
              </a:lnSpc>
              <a:buChar char="●"/>
              <a:tabLst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2"/>
              </a:rPr>
              <a:t>http://169.254.169.254/latest/meta-data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14550"/>
            <a:ext cx="72794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5" dirty="0">
                <a:solidFill>
                  <a:srgbClr val="FFFFFF"/>
                </a:solidFill>
                <a:latin typeface="Roboto"/>
                <a:cs typeface="Roboto"/>
              </a:rPr>
              <a:t>Amazon</a:t>
            </a:r>
            <a:r>
              <a:rPr sz="40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Autoscaling</a:t>
            </a:r>
            <a:r>
              <a:rPr sz="4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Groups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122" y="1088897"/>
            <a:ext cx="8211820" cy="2760345"/>
          </a:xfrm>
          <a:custGeom>
            <a:avLst/>
            <a:gdLst/>
            <a:ahLst/>
            <a:cxnLst/>
            <a:rect l="l" t="t" r="r" b="b"/>
            <a:pathLst>
              <a:path w="8211820" h="2760345">
                <a:moveTo>
                  <a:pt x="50292" y="1920240"/>
                </a:moveTo>
                <a:lnTo>
                  <a:pt x="0" y="1920240"/>
                </a:lnTo>
                <a:lnTo>
                  <a:pt x="0" y="2119884"/>
                </a:lnTo>
                <a:lnTo>
                  <a:pt x="50292" y="2119884"/>
                </a:lnTo>
                <a:lnTo>
                  <a:pt x="50292" y="1920240"/>
                </a:lnTo>
                <a:close/>
              </a:path>
              <a:path w="8211820" h="2760345">
                <a:moveTo>
                  <a:pt x="50292" y="1066800"/>
                </a:moveTo>
                <a:lnTo>
                  <a:pt x="0" y="1066800"/>
                </a:lnTo>
                <a:lnTo>
                  <a:pt x="0" y="1266444"/>
                </a:lnTo>
                <a:lnTo>
                  <a:pt x="50292" y="1266444"/>
                </a:lnTo>
                <a:lnTo>
                  <a:pt x="50292" y="1066800"/>
                </a:lnTo>
                <a:close/>
              </a:path>
              <a:path w="8211820" h="2760345">
                <a:moveTo>
                  <a:pt x="507492" y="426720"/>
                </a:moveTo>
                <a:lnTo>
                  <a:pt x="457200" y="426720"/>
                </a:lnTo>
                <a:lnTo>
                  <a:pt x="457200" y="626364"/>
                </a:lnTo>
                <a:lnTo>
                  <a:pt x="507492" y="626364"/>
                </a:lnTo>
                <a:lnTo>
                  <a:pt x="507492" y="426720"/>
                </a:lnTo>
                <a:close/>
              </a:path>
              <a:path w="8211820" h="2760345">
                <a:moveTo>
                  <a:pt x="507492" y="213360"/>
                </a:moveTo>
                <a:lnTo>
                  <a:pt x="457200" y="213360"/>
                </a:lnTo>
                <a:lnTo>
                  <a:pt x="457200" y="413004"/>
                </a:lnTo>
                <a:lnTo>
                  <a:pt x="507492" y="413004"/>
                </a:lnTo>
                <a:lnTo>
                  <a:pt x="507492" y="213360"/>
                </a:lnTo>
                <a:close/>
              </a:path>
              <a:path w="8211820" h="2760345">
                <a:moveTo>
                  <a:pt x="507492" y="0"/>
                </a:moveTo>
                <a:lnTo>
                  <a:pt x="457200" y="0"/>
                </a:lnTo>
                <a:lnTo>
                  <a:pt x="457200" y="199644"/>
                </a:lnTo>
                <a:lnTo>
                  <a:pt x="507492" y="199644"/>
                </a:lnTo>
                <a:lnTo>
                  <a:pt x="507492" y="0"/>
                </a:lnTo>
                <a:close/>
              </a:path>
              <a:path w="8211820" h="2760345">
                <a:moveTo>
                  <a:pt x="1324356" y="2560320"/>
                </a:moveTo>
                <a:lnTo>
                  <a:pt x="457200" y="2560320"/>
                </a:lnTo>
                <a:lnTo>
                  <a:pt x="457200" y="2759964"/>
                </a:lnTo>
                <a:lnTo>
                  <a:pt x="1324356" y="2759964"/>
                </a:lnTo>
                <a:lnTo>
                  <a:pt x="1324356" y="2560320"/>
                </a:lnTo>
                <a:close/>
              </a:path>
              <a:path w="8211820" h="2760345">
                <a:moveTo>
                  <a:pt x="5404053" y="1706892"/>
                </a:moveTo>
                <a:lnTo>
                  <a:pt x="5353812" y="1706892"/>
                </a:lnTo>
                <a:lnTo>
                  <a:pt x="457200" y="1706892"/>
                </a:lnTo>
                <a:lnTo>
                  <a:pt x="457200" y="1906524"/>
                </a:lnTo>
                <a:lnTo>
                  <a:pt x="5353761" y="1906524"/>
                </a:lnTo>
                <a:lnTo>
                  <a:pt x="5404053" y="1906524"/>
                </a:lnTo>
                <a:lnTo>
                  <a:pt x="5404053" y="1706892"/>
                </a:lnTo>
                <a:close/>
              </a:path>
              <a:path w="8211820" h="2760345">
                <a:moveTo>
                  <a:pt x="6066993" y="853440"/>
                </a:moveTo>
                <a:lnTo>
                  <a:pt x="6016752" y="853440"/>
                </a:lnTo>
                <a:lnTo>
                  <a:pt x="457200" y="853440"/>
                </a:lnTo>
                <a:lnTo>
                  <a:pt x="457200" y="1053084"/>
                </a:lnTo>
                <a:lnTo>
                  <a:pt x="6016701" y="1053084"/>
                </a:lnTo>
                <a:lnTo>
                  <a:pt x="6066993" y="1053084"/>
                </a:lnTo>
                <a:lnTo>
                  <a:pt x="6066993" y="853440"/>
                </a:lnTo>
                <a:close/>
              </a:path>
              <a:path w="8211820" h="2760345">
                <a:moveTo>
                  <a:pt x="7421880" y="2346960"/>
                </a:moveTo>
                <a:lnTo>
                  <a:pt x="457200" y="2346960"/>
                </a:lnTo>
                <a:lnTo>
                  <a:pt x="457200" y="2546604"/>
                </a:lnTo>
                <a:lnTo>
                  <a:pt x="7421880" y="2546604"/>
                </a:lnTo>
                <a:lnTo>
                  <a:pt x="7421880" y="2346960"/>
                </a:lnTo>
                <a:close/>
              </a:path>
              <a:path w="8211820" h="2760345">
                <a:moveTo>
                  <a:pt x="7747952" y="640080"/>
                </a:moveTo>
                <a:lnTo>
                  <a:pt x="1207008" y="640080"/>
                </a:lnTo>
                <a:lnTo>
                  <a:pt x="457200" y="640080"/>
                </a:lnTo>
                <a:lnTo>
                  <a:pt x="457200" y="839724"/>
                </a:lnTo>
                <a:lnTo>
                  <a:pt x="1206957" y="839724"/>
                </a:lnTo>
                <a:lnTo>
                  <a:pt x="7747952" y="839724"/>
                </a:lnTo>
                <a:lnTo>
                  <a:pt x="7747952" y="640080"/>
                </a:lnTo>
                <a:close/>
              </a:path>
              <a:path w="8211820" h="2760345">
                <a:moveTo>
                  <a:pt x="7973568" y="2133600"/>
                </a:moveTo>
                <a:lnTo>
                  <a:pt x="505968" y="2133600"/>
                </a:lnTo>
                <a:lnTo>
                  <a:pt x="457200" y="2133600"/>
                </a:lnTo>
                <a:lnTo>
                  <a:pt x="457200" y="2333244"/>
                </a:lnTo>
                <a:lnTo>
                  <a:pt x="505968" y="2333244"/>
                </a:lnTo>
                <a:lnTo>
                  <a:pt x="7973568" y="2333244"/>
                </a:lnTo>
                <a:lnTo>
                  <a:pt x="7973568" y="2133600"/>
                </a:lnTo>
                <a:close/>
              </a:path>
              <a:path w="8211820" h="2760345">
                <a:moveTo>
                  <a:pt x="8068056" y="1493520"/>
                </a:moveTo>
                <a:lnTo>
                  <a:pt x="457200" y="1493520"/>
                </a:lnTo>
                <a:lnTo>
                  <a:pt x="457200" y="1693164"/>
                </a:lnTo>
                <a:lnTo>
                  <a:pt x="8068056" y="1693164"/>
                </a:lnTo>
                <a:lnTo>
                  <a:pt x="8068056" y="1493520"/>
                </a:lnTo>
                <a:close/>
              </a:path>
              <a:path w="8211820" h="2760345">
                <a:moveTo>
                  <a:pt x="8211312" y="1280160"/>
                </a:moveTo>
                <a:lnTo>
                  <a:pt x="457200" y="1280160"/>
                </a:lnTo>
                <a:lnTo>
                  <a:pt x="457200" y="1479804"/>
                </a:lnTo>
                <a:lnTo>
                  <a:pt x="8211312" y="1479804"/>
                </a:lnTo>
                <a:lnTo>
                  <a:pt x="8211312" y="128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0"/>
            <a:ext cx="317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0" dirty="0">
                <a:solidFill>
                  <a:srgbClr val="FFFFFF"/>
                </a:solidFill>
                <a:latin typeface="Roboto"/>
                <a:cs typeface="Roboto"/>
              </a:rPr>
              <a:t>Auto</a:t>
            </a:r>
            <a:r>
              <a:rPr sz="40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Scaling</a:t>
            </a:r>
            <a:endParaRPr sz="40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175" y="1700022"/>
            <a:ext cx="796099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Contains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collection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EC2</a:t>
            </a:r>
            <a:r>
              <a:rPr sz="1400" spc="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share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similar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characteristics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are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treated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as a</a:t>
            </a:r>
            <a:endParaRPr sz="1400" dirty="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logical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grouping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purposes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scaling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management.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example,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if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single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application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operates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across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multiple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instances,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you</a:t>
            </a:r>
            <a:r>
              <a:rPr sz="1400" spc="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might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want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to increase </a:t>
            </a:r>
            <a:r>
              <a:rPr sz="1400" spc="-3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 number of instances in that group to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improve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performance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of the application, or decrease 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number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reduce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costs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when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demand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is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low.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444"/>
              </a:buClr>
              <a:buFont typeface="Arial MT"/>
              <a:buChar char="●"/>
            </a:pPr>
            <a:endParaRPr sz="1450" dirty="0">
              <a:latin typeface="Arial MT"/>
              <a:cs typeface="Arial MT"/>
            </a:endParaRPr>
          </a:p>
          <a:p>
            <a:pPr marL="241300" marR="242570" indent="-228600">
              <a:lnSpc>
                <a:spcPct val="100000"/>
              </a:lnSpc>
              <a:buClr>
                <a:srgbClr val="444444"/>
              </a:buClr>
              <a:buFont typeface="Arial MT"/>
              <a:buChar char="●"/>
              <a:tabLst>
                <a:tab pos="289560" algn="l"/>
                <a:tab pos="290195" algn="l"/>
              </a:tabLst>
            </a:pPr>
            <a:r>
              <a:rPr dirty="0"/>
              <a:t>	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Auto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Scaling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groups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used</a:t>
            </a:r>
            <a:r>
              <a:rPr sz="1400" spc="38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scale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r>
              <a:rPr sz="1400" spc="-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automatically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based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criteria </a:t>
            </a:r>
            <a:r>
              <a:rPr sz="1400" spc="-3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that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you specify,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or to maintain a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fixed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number of instances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even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if an instance becomes 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unhealthy.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322" y="3649217"/>
            <a:ext cx="917575" cy="413384"/>
          </a:xfrm>
          <a:custGeom>
            <a:avLst/>
            <a:gdLst/>
            <a:ahLst/>
            <a:cxnLst/>
            <a:rect l="l" t="t" r="r" b="b"/>
            <a:pathLst>
              <a:path w="917575" h="413385">
                <a:moveTo>
                  <a:pt x="50292" y="213334"/>
                </a:moveTo>
                <a:lnTo>
                  <a:pt x="0" y="213334"/>
                </a:lnTo>
                <a:lnTo>
                  <a:pt x="0" y="412978"/>
                </a:lnTo>
                <a:lnTo>
                  <a:pt x="50292" y="412978"/>
                </a:lnTo>
                <a:lnTo>
                  <a:pt x="50292" y="213334"/>
                </a:lnTo>
                <a:close/>
              </a:path>
              <a:path w="917575" h="413385">
                <a:moveTo>
                  <a:pt x="917397" y="0"/>
                </a:moveTo>
                <a:lnTo>
                  <a:pt x="867105" y="0"/>
                </a:lnTo>
                <a:lnTo>
                  <a:pt x="867105" y="199644"/>
                </a:lnTo>
                <a:lnTo>
                  <a:pt x="917397" y="199644"/>
                </a:lnTo>
                <a:lnTo>
                  <a:pt x="917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100" y="1147572"/>
              <a:ext cx="4178808" cy="30205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885" y="0"/>
            <a:ext cx="5385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0" dirty="0">
                <a:solidFill>
                  <a:srgbClr val="FFFFFF"/>
                </a:solidFill>
                <a:latin typeface="Roboto"/>
                <a:cs typeface="Roboto"/>
              </a:rPr>
              <a:t>Auto</a:t>
            </a:r>
            <a:r>
              <a:rPr sz="40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Scaling</a:t>
            </a:r>
            <a:r>
              <a:rPr sz="4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Groups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0"/>
            <a:ext cx="3404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0" dirty="0">
                <a:solidFill>
                  <a:srgbClr val="FFFFFF"/>
                </a:solidFill>
                <a:latin typeface="Roboto"/>
                <a:cs typeface="Roboto"/>
              </a:rPr>
              <a:t>Auto</a:t>
            </a:r>
            <a:r>
              <a:rPr sz="40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Roboto"/>
                <a:cs typeface="Roboto"/>
              </a:rPr>
              <a:t>Scaling</a:t>
            </a:r>
            <a:endParaRPr sz="4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324485" algn="l"/>
              </a:tabLst>
            </a:pPr>
            <a:r>
              <a:rPr dirty="0"/>
              <a:t>Manages</a:t>
            </a:r>
            <a:r>
              <a:rPr spc="-45" dirty="0"/>
              <a:t> </a:t>
            </a:r>
            <a:r>
              <a:rPr dirty="0"/>
              <a:t>Amazon</a:t>
            </a:r>
            <a:r>
              <a:rPr spc="-25" dirty="0"/>
              <a:t> </a:t>
            </a:r>
            <a:r>
              <a:rPr spc="-5" dirty="0"/>
              <a:t>EC2</a:t>
            </a:r>
            <a:r>
              <a:rPr spc="-15" dirty="0"/>
              <a:t> </a:t>
            </a:r>
            <a:r>
              <a:rPr dirty="0"/>
              <a:t>capacity</a:t>
            </a:r>
            <a:r>
              <a:rPr spc="-45" dirty="0"/>
              <a:t> </a:t>
            </a:r>
            <a:r>
              <a:rPr spc="-5" dirty="0"/>
              <a:t>automatically.</a:t>
            </a:r>
          </a:p>
          <a:p>
            <a:pPr marL="324485" indent="-228600">
              <a:lnSpc>
                <a:spcPct val="100000"/>
              </a:lnSpc>
              <a:spcBef>
                <a:spcPts val="1040"/>
              </a:spcBef>
              <a:buChar char="●"/>
              <a:tabLst>
                <a:tab pos="324485" algn="l"/>
              </a:tabLst>
            </a:pPr>
            <a:r>
              <a:rPr dirty="0"/>
              <a:t>Maintains</a:t>
            </a:r>
            <a:r>
              <a:rPr spc="-5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right</a:t>
            </a:r>
            <a:r>
              <a:rPr spc="-35" dirty="0"/>
              <a:t> </a:t>
            </a:r>
            <a:r>
              <a:rPr dirty="0"/>
              <a:t>number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instances</a:t>
            </a:r>
            <a:r>
              <a:rPr spc="-5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5" dirty="0"/>
              <a:t>your</a:t>
            </a:r>
            <a:r>
              <a:rPr spc="-10" dirty="0"/>
              <a:t> </a:t>
            </a:r>
            <a:r>
              <a:rPr dirty="0"/>
              <a:t>application.</a:t>
            </a:r>
          </a:p>
          <a:p>
            <a:pPr marL="324485" indent="-228600">
              <a:lnSpc>
                <a:spcPct val="100000"/>
              </a:lnSpc>
              <a:spcBef>
                <a:spcPts val="1060"/>
              </a:spcBef>
              <a:buChar char="●"/>
              <a:tabLst>
                <a:tab pos="324485" algn="l"/>
              </a:tabLst>
            </a:pPr>
            <a:r>
              <a:rPr dirty="0"/>
              <a:t>Operates</a:t>
            </a:r>
            <a:r>
              <a:rPr spc="-4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healthy</a:t>
            </a:r>
            <a:r>
              <a:rPr spc="-20" dirty="0"/>
              <a:t> </a:t>
            </a:r>
            <a:r>
              <a:rPr dirty="0"/>
              <a:t>group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instances,</a:t>
            </a:r>
            <a:r>
              <a:rPr spc="-5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scales</a:t>
            </a:r>
            <a:r>
              <a:rPr spc="-30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according</a:t>
            </a:r>
            <a:r>
              <a:rPr spc="-4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5" dirty="0"/>
              <a:t>your</a:t>
            </a:r>
            <a:r>
              <a:rPr spc="-10" dirty="0"/>
              <a:t> </a:t>
            </a:r>
            <a:r>
              <a:rPr dirty="0"/>
              <a:t>needs.</a:t>
            </a:r>
          </a:p>
          <a:p>
            <a:pPr marL="83185">
              <a:lnSpc>
                <a:spcPct val="100000"/>
              </a:lnSpc>
              <a:spcBef>
                <a:spcPts val="5"/>
              </a:spcBef>
              <a:buChar char="●"/>
            </a:pPr>
            <a:endParaRPr sz="1600"/>
          </a:p>
          <a:p>
            <a:pPr marL="324485" marR="32384" indent="-22860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24485" algn="l"/>
              </a:tabLst>
            </a:pP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Launch Configurations: Reusable configuration or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templates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of instances for auto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scaling. </a:t>
            </a:r>
            <a:r>
              <a:rPr b="1" spc="-3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Custom</a:t>
            </a: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AMI’s</a:t>
            </a:r>
            <a:r>
              <a:rPr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AMI’s that</a:t>
            </a:r>
            <a:r>
              <a:rPr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created</a:t>
            </a:r>
            <a:r>
              <a:rPr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from already</a:t>
            </a:r>
            <a:r>
              <a:rPr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running</a:t>
            </a:r>
            <a:r>
              <a:rPr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instances</a:t>
            </a:r>
            <a:r>
              <a:rPr b="1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also</a:t>
            </a:r>
            <a:r>
              <a:rPr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be used.</a:t>
            </a:r>
          </a:p>
          <a:p>
            <a:pPr marL="83185">
              <a:lnSpc>
                <a:spcPct val="100000"/>
              </a:lnSpc>
              <a:spcBef>
                <a:spcPts val="10"/>
              </a:spcBef>
              <a:buChar char="●"/>
            </a:pPr>
            <a:endParaRPr sz="1450">
              <a:latin typeface="Arial"/>
              <a:cs typeface="Arial"/>
            </a:endParaRPr>
          </a:p>
          <a:p>
            <a:pPr marL="324485" indent="-228600">
              <a:lnSpc>
                <a:spcPct val="100000"/>
              </a:lnSpc>
              <a:buChar char="●"/>
              <a:tabLst>
                <a:tab pos="324485" algn="l"/>
              </a:tabLst>
            </a:pPr>
            <a:r>
              <a:rPr dirty="0">
                <a:solidFill>
                  <a:srgbClr val="000000"/>
                </a:solidFill>
              </a:rPr>
              <a:t>Launch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configuration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changed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any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point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time.</a:t>
            </a:r>
          </a:p>
          <a:p>
            <a:pPr marL="83185">
              <a:lnSpc>
                <a:spcPct val="100000"/>
              </a:lnSpc>
              <a:spcBef>
                <a:spcPts val="15"/>
              </a:spcBef>
              <a:buChar char="●"/>
            </a:pPr>
            <a:endParaRPr sz="1450"/>
          </a:p>
          <a:p>
            <a:pPr marL="324485" marR="109220" indent="-228600">
              <a:lnSpc>
                <a:spcPct val="100000"/>
              </a:lnSpc>
              <a:buFont typeface="Arial MT"/>
              <a:buChar char="●"/>
              <a:tabLst>
                <a:tab pos="324485" algn="l"/>
              </a:tabLst>
            </a:pPr>
            <a:r>
              <a:rPr b="1" spc="-15" dirty="0">
                <a:solidFill>
                  <a:srgbClr val="000000"/>
                </a:solidFill>
                <a:latin typeface="Arial"/>
                <a:cs typeface="Arial"/>
              </a:rPr>
              <a:t>Auto</a:t>
            </a:r>
            <a:r>
              <a:rPr b="1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Scaling</a:t>
            </a:r>
            <a:r>
              <a:rPr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Group:</a:t>
            </a: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/>
              <a:t>Specify</a:t>
            </a:r>
            <a:r>
              <a:rPr spc="-40" dirty="0"/>
              <a:t> </a:t>
            </a:r>
            <a:r>
              <a:rPr dirty="0"/>
              <a:t>how</a:t>
            </a:r>
            <a:r>
              <a:rPr spc="-10" dirty="0"/>
              <a:t> </a:t>
            </a:r>
            <a:r>
              <a:rPr spc="-5" dirty="0"/>
              <a:t>many</a:t>
            </a:r>
            <a:r>
              <a:rPr spc="-10" dirty="0"/>
              <a:t> </a:t>
            </a:r>
            <a:r>
              <a:rPr dirty="0"/>
              <a:t>instances</a:t>
            </a:r>
            <a:r>
              <a:rPr spc="-40" dirty="0"/>
              <a:t> </a:t>
            </a:r>
            <a:r>
              <a:rPr spc="-5" dirty="0"/>
              <a:t>you want</a:t>
            </a:r>
            <a:r>
              <a:rPr dirty="0"/>
              <a:t> to</a:t>
            </a:r>
            <a:r>
              <a:rPr spc="-10" dirty="0"/>
              <a:t> </a:t>
            </a:r>
            <a:r>
              <a:rPr dirty="0"/>
              <a:t>run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it.Your</a:t>
            </a:r>
            <a:r>
              <a:rPr spc="-30" dirty="0"/>
              <a:t> </a:t>
            </a:r>
            <a:r>
              <a:rPr dirty="0"/>
              <a:t>group</a:t>
            </a:r>
            <a:r>
              <a:rPr spc="-30" dirty="0"/>
              <a:t> </a:t>
            </a:r>
            <a:r>
              <a:rPr spc="-5" dirty="0"/>
              <a:t>will</a:t>
            </a:r>
            <a:r>
              <a:rPr spc="20" dirty="0"/>
              <a:t> </a:t>
            </a:r>
            <a:r>
              <a:rPr dirty="0"/>
              <a:t>maintain </a:t>
            </a:r>
            <a:r>
              <a:rPr spc="-37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instances,</a:t>
            </a:r>
            <a:r>
              <a:rPr spc="-4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replace</a:t>
            </a:r>
            <a:r>
              <a:rPr spc="-30" dirty="0"/>
              <a:t> </a:t>
            </a:r>
            <a:r>
              <a:rPr dirty="0"/>
              <a:t>any</a:t>
            </a:r>
            <a:r>
              <a:rPr spc="-2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become</a:t>
            </a:r>
            <a:r>
              <a:rPr spc="-30" dirty="0"/>
              <a:t> </a:t>
            </a:r>
            <a:r>
              <a:rPr dirty="0"/>
              <a:t>unhealthy</a:t>
            </a:r>
            <a:r>
              <a:rPr spc="-3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impaired.</a:t>
            </a:r>
          </a:p>
          <a:p>
            <a:pPr marL="83185">
              <a:lnSpc>
                <a:spcPct val="100000"/>
              </a:lnSpc>
              <a:spcBef>
                <a:spcPts val="10"/>
              </a:spcBef>
              <a:buChar char="●"/>
            </a:pPr>
            <a:endParaRPr sz="1450"/>
          </a:p>
          <a:p>
            <a:pPr marL="324485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324485" algn="l"/>
              </a:tabLst>
            </a:pPr>
            <a:r>
              <a:rPr spc="-5" dirty="0"/>
              <a:t>You</a:t>
            </a:r>
            <a:r>
              <a:rPr dirty="0"/>
              <a:t> can</a:t>
            </a:r>
            <a:r>
              <a:rPr spc="-30" dirty="0"/>
              <a:t> </a:t>
            </a:r>
            <a:r>
              <a:rPr dirty="0"/>
              <a:t>optionally</a:t>
            </a:r>
            <a:r>
              <a:rPr spc="-35" dirty="0"/>
              <a:t> </a:t>
            </a:r>
            <a:r>
              <a:rPr dirty="0"/>
              <a:t>configure</a:t>
            </a:r>
            <a:r>
              <a:rPr spc="-45" dirty="0"/>
              <a:t> </a:t>
            </a:r>
            <a:r>
              <a:rPr spc="-5" dirty="0"/>
              <a:t>your </a:t>
            </a:r>
            <a:r>
              <a:rPr dirty="0"/>
              <a:t>group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adjust</a:t>
            </a:r>
            <a:r>
              <a:rPr spc="-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capacity</a:t>
            </a:r>
            <a:r>
              <a:rPr spc="-50" dirty="0"/>
              <a:t> </a:t>
            </a:r>
            <a:r>
              <a:rPr dirty="0"/>
              <a:t>according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demand,</a:t>
            </a:r>
            <a:r>
              <a:rPr spc="-4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response</a:t>
            </a:r>
            <a:r>
              <a:rPr spc="-40" dirty="0"/>
              <a:t> </a:t>
            </a:r>
            <a:r>
              <a:rPr dirty="0"/>
              <a:t>to</a:t>
            </a:r>
          </a:p>
          <a:p>
            <a:pPr marL="324485">
              <a:lnSpc>
                <a:spcPct val="100000"/>
              </a:lnSpc>
            </a:pPr>
            <a:r>
              <a:rPr dirty="0"/>
              <a:t>Amazon</a:t>
            </a:r>
            <a:r>
              <a:rPr spc="-50" dirty="0"/>
              <a:t> </a:t>
            </a:r>
            <a:r>
              <a:rPr dirty="0"/>
              <a:t>CloudWatch</a:t>
            </a:r>
            <a:r>
              <a:rPr spc="-60" dirty="0"/>
              <a:t> </a:t>
            </a:r>
            <a:r>
              <a:rPr dirty="0"/>
              <a:t>metrics.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114550"/>
            <a:ext cx="59840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" dirty="0">
                <a:solidFill>
                  <a:srgbClr val="FFFFFF"/>
                </a:solidFill>
                <a:latin typeface="Roboto"/>
                <a:cs typeface="Roboto"/>
              </a:rPr>
              <a:t>EC2</a:t>
            </a:r>
            <a:r>
              <a:rPr sz="40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Placement</a:t>
            </a:r>
            <a:r>
              <a:rPr sz="4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Groups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08584"/>
            <a:ext cx="361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Features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Amazon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EC2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07060" y="1502156"/>
            <a:ext cx="867537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32765" indent="-317500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Multiple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physical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locations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dirty="0">
                <a:latin typeface="Arial MT"/>
                <a:cs typeface="Arial MT"/>
              </a:rPr>
              <a:t>resources,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 instances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 </a:t>
            </a:r>
            <a:r>
              <a:rPr sz="1400" spc="-5" dirty="0">
                <a:latin typeface="Arial MT"/>
                <a:cs typeface="Arial MT"/>
              </a:rPr>
              <a:t>volumes,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regions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Zones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329565" marR="568960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firewall</a:t>
            </a:r>
            <a:r>
              <a:rPr sz="1400" dirty="0">
                <a:latin typeface="Arial MT"/>
                <a:cs typeface="Arial MT"/>
              </a:rPr>
              <a:t> 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enables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specify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protocols,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source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IP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i="1" dirty="0">
                <a:latin typeface="Arial"/>
                <a:cs typeface="Arial"/>
              </a:rPr>
              <a:t>security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groups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Static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IPv4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addresses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dynamic</a:t>
            </a:r>
            <a:r>
              <a:rPr sz="1400" dirty="0">
                <a:latin typeface="Arial MT"/>
                <a:cs typeface="Arial MT"/>
              </a:rPr>
              <a:t> cloud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computing,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b="1" i="1" dirty="0">
                <a:latin typeface="Arial"/>
                <a:cs typeface="Arial"/>
              </a:rPr>
              <a:t>Elastic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IP</a:t>
            </a:r>
            <a:r>
              <a:rPr sz="1400" b="1" i="1" spc="-5" dirty="0">
                <a:latin typeface="Arial"/>
                <a:cs typeface="Arial"/>
              </a:rPr>
              <a:t> addresses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Metadata,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tags</a:t>
            </a:r>
            <a:r>
              <a:rPr sz="1400" spc="-5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assign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EC2 </a:t>
            </a:r>
            <a:r>
              <a:rPr sz="1400" dirty="0">
                <a:latin typeface="Arial MT"/>
                <a:cs typeface="Arial MT"/>
              </a:rPr>
              <a:t>resources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29565" marR="5080" indent="-317500">
              <a:lnSpc>
                <a:spcPct val="100000"/>
              </a:lnSpc>
              <a:spcBef>
                <a:spcPts val="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Virtual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logically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isolated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AWS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optionally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own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known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i="1" dirty="0">
                <a:latin typeface="Arial"/>
                <a:cs typeface="Arial"/>
              </a:rPr>
              <a:t>virtual</a:t>
            </a:r>
            <a:r>
              <a:rPr sz="1400" b="1" i="1" spc="-4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private</a:t>
            </a:r>
            <a:r>
              <a:rPr sz="1400" b="1" i="1" spc="-3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clouds</a:t>
            </a:r>
            <a:r>
              <a:rPr sz="1400" b="1" spc="-5" dirty="0">
                <a:latin typeface="Arial"/>
                <a:cs typeface="Arial"/>
              </a:rPr>
              <a:t>(VPCs)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0"/>
            <a:ext cx="4928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solidFill>
                  <a:srgbClr val="FFFFFF"/>
                </a:solidFill>
                <a:latin typeface="Roboto"/>
                <a:cs typeface="Roboto"/>
              </a:rPr>
              <a:t>Placement</a:t>
            </a:r>
            <a:r>
              <a:rPr sz="40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Roboto"/>
                <a:cs typeface="Roboto"/>
              </a:rPr>
              <a:t>Groups</a:t>
            </a:r>
            <a:endParaRPr sz="4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175" y="948689"/>
            <a:ext cx="7755255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Logical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grouping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within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single</a:t>
            </a:r>
            <a:r>
              <a:rPr sz="14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Availability</a:t>
            </a:r>
            <a:r>
              <a:rPr sz="14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zone.</a:t>
            </a:r>
            <a:r>
              <a:rPr sz="14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14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444444"/>
                </a:solidFill>
                <a:latin typeface="Arial"/>
                <a:cs typeface="Arial"/>
              </a:rPr>
              <a:t>AZ’s</a:t>
            </a:r>
            <a:r>
              <a:rPr sz="1400" b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14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possible.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4444"/>
              </a:buClr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Applications</a:t>
            </a:r>
            <a:r>
              <a:rPr sz="1400" spc="-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need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low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latency,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speeds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upto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10Gbps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can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achieved.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444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Recommended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applications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needing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Low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 Network</a:t>
            </a:r>
            <a:r>
              <a:rPr sz="14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44444"/>
                </a:solidFill>
                <a:latin typeface="Arial"/>
                <a:cs typeface="Arial"/>
              </a:rPr>
              <a:t>Latency,</a:t>
            </a:r>
            <a:r>
              <a:rPr sz="14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High</a:t>
            </a:r>
            <a:r>
              <a:rPr sz="14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4444"/>
                </a:solidFill>
                <a:latin typeface="Arial"/>
                <a:cs typeface="Arial"/>
              </a:rPr>
              <a:t>Network</a:t>
            </a:r>
            <a:r>
              <a:rPr sz="14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44444"/>
                </a:solidFill>
                <a:latin typeface="Arial"/>
                <a:cs typeface="Arial"/>
              </a:rPr>
              <a:t>Throughput</a:t>
            </a:r>
            <a:r>
              <a:rPr sz="14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or </a:t>
            </a:r>
            <a:r>
              <a:rPr sz="1400" b="1" spc="-3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44444"/>
                </a:solidFill>
                <a:latin typeface="Arial"/>
                <a:cs typeface="Arial"/>
              </a:rPr>
              <a:t>both.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444"/>
              </a:buClr>
              <a:buFont typeface="Arial MT"/>
              <a:buChar char="●"/>
            </a:pPr>
            <a:endParaRPr sz="14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Suitable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Hadoop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Clustering,</a:t>
            </a:r>
            <a:r>
              <a:rPr sz="1400" spc="-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Cassandra</a:t>
            </a:r>
            <a:r>
              <a:rPr sz="1400" spc="-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nodes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4444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Placement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Group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name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must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unique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444444"/>
                </a:solidFill>
                <a:latin typeface="Arial MT"/>
                <a:cs typeface="Arial MT"/>
              </a:rPr>
              <a:t>AWS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Account.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4444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Only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certain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types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of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can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be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launched</a:t>
            </a:r>
            <a:r>
              <a:rPr sz="1400" spc="-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in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placement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group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(Optimized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-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Mem,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GPU,</a:t>
            </a:r>
            <a:endParaRPr sz="14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Storage)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Homogenous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recommended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Placements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Groups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can’t</a:t>
            </a:r>
            <a:r>
              <a:rPr sz="1400" spc="-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be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merged.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4444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Existing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instances</a:t>
            </a:r>
            <a:r>
              <a:rPr sz="14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can’t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moved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into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Placement</a:t>
            </a:r>
            <a:r>
              <a:rPr sz="1400" spc="-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Group.</a:t>
            </a:r>
            <a:r>
              <a:rPr sz="1400" spc="-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(Possible</a:t>
            </a:r>
            <a:r>
              <a:rPr sz="14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only</a:t>
            </a:r>
            <a:r>
              <a:rPr sz="14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Arial MT"/>
                <a:cs typeface="Arial MT"/>
              </a:rPr>
              <a:t>through</a:t>
            </a:r>
            <a:r>
              <a:rPr sz="1400" spc="-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44444"/>
                </a:solidFill>
                <a:latin typeface="Arial MT"/>
                <a:cs typeface="Arial MT"/>
              </a:rPr>
              <a:t>AMI’s)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08584"/>
            <a:ext cx="138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Overview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07060" y="1715516"/>
            <a:ext cx="8550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EBS-backed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(meaning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EBS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volume).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 either specify the </a:t>
            </a:r>
            <a:r>
              <a:rPr sz="1400" spc="-5" dirty="0">
                <a:latin typeface="Arial MT"/>
                <a:cs typeface="Arial MT"/>
              </a:rPr>
              <a:t>Availability Zone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which your </a:t>
            </a:r>
            <a:r>
              <a:rPr sz="1400" dirty="0">
                <a:latin typeface="Arial MT"/>
                <a:cs typeface="Arial MT"/>
              </a:rPr>
              <a:t>instance runs, or let Amazon </a:t>
            </a:r>
            <a:r>
              <a:rPr sz="1400" spc="-5" dirty="0">
                <a:latin typeface="Arial MT"/>
                <a:cs typeface="Arial MT"/>
              </a:rPr>
              <a:t>EC2 </a:t>
            </a:r>
            <a:r>
              <a:rPr sz="1400" dirty="0">
                <a:latin typeface="Arial MT"/>
                <a:cs typeface="Arial MT"/>
              </a:rPr>
              <a:t>select an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Availability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latin typeface="Arial MT"/>
                <a:cs typeface="Arial MT"/>
              </a:rPr>
              <a:t>When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dirty="0">
                <a:latin typeface="Arial MT"/>
                <a:cs typeface="Arial MT"/>
              </a:rPr>
              <a:t> launch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dirty="0">
                <a:latin typeface="Arial MT"/>
                <a:cs typeface="Arial MT"/>
              </a:rPr>
              <a:t> instance,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specifying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29565" marR="182245" indent="-31750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7825" algn="l"/>
                <a:tab pos="378460" algn="l"/>
              </a:tabLst>
            </a:pPr>
            <a:r>
              <a:rPr dirty="0"/>
              <a:t>	</a:t>
            </a:r>
            <a:r>
              <a:rPr sz="1400" spc="5" dirty="0">
                <a:latin typeface="Arial MT"/>
                <a:cs typeface="Arial MT"/>
              </a:rPr>
              <a:t>When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dirty="0">
                <a:latin typeface="Arial MT"/>
                <a:cs typeface="Arial MT"/>
              </a:rPr>
              <a:t> instance,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specify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private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 </a:t>
            </a:r>
            <a:r>
              <a:rPr sz="1400" dirty="0">
                <a:latin typeface="Arial MT"/>
                <a:cs typeface="Arial MT"/>
              </a:rPr>
              <a:t>specified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launching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5395" y="972312"/>
              <a:ext cx="4451604" cy="36774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885" y="108584"/>
            <a:ext cx="138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Overview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1290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Roboto"/>
                <a:cs typeface="Roboto"/>
              </a:rPr>
              <a:t>EC2</a:t>
            </a:r>
            <a:r>
              <a:rPr sz="18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Options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964" y="1136395"/>
            <a:ext cx="870775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SzPct val="107142"/>
              <a:buFont typeface="Arial MT"/>
              <a:buChar char="●"/>
              <a:tabLst>
                <a:tab pos="335280" algn="l"/>
                <a:tab pos="335915" algn="l"/>
              </a:tabLst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Demand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Pay 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fixed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commitment.</a:t>
            </a:r>
            <a:endParaRPr sz="1400">
              <a:latin typeface="Arial MT"/>
              <a:cs typeface="Arial MT"/>
            </a:endParaRPr>
          </a:p>
          <a:p>
            <a:pPr marL="443865" lvl="1" indent="-109220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wishing</a:t>
            </a:r>
            <a:r>
              <a:rPr sz="1400" dirty="0">
                <a:latin typeface="Arial MT"/>
                <a:cs typeface="Arial MT"/>
              </a:rPr>
              <a:t> 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flexibility without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upfront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payment </a:t>
            </a:r>
            <a:r>
              <a:rPr sz="1400" dirty="0">
                <a:latin typeface="Arial MT"/>
                <a:cs typeface="Arial MT"/>
              </a:rPr>
              <a:t>or long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commitment.</a:t>
            </a:r>
            <a:endParaRPr sz="1400">
              <a:latin typeface="Arial MT"/>
              <a:cs typeface="Arial MT"/>
            </a:endParaRPr>
          </a:p>
          <a:p>
            <a:pPr marL="443865" lvl="1" indent="-109220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term,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spiky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unpredictable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workloads.</a:t>
            </a:r>
            <a:endParaRPr sz="1400">
              <a:latin typeface="Arial MT"/>
              <a:cs typeface="Arial MT"/>
            </a:endParaRPr>
          </a:p>
          <a:p>
            <a:pPr marL="443865" lvl="1" indent="-109220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1400" dirty="0">
                <a:latin typeface="Arial MT"/>
                <a:cs typeface="Arial MT"/>
              </a:rPr>
              <a:t>Ideal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Startups</a:t>
            </a:r>
            <a:endParaRPr sz="1400">
              <a:latin typeface="Arial MT"/>
              <a:cs typeface="Arial MT"/>
            </a:endParaRPr>
          </a:p>
          <a:p>
            <a:pPr marL="335280" marR="5080" indent="-323215">
              <a:lnSpc>
                <a:spcPct val="100000"/>
              </a:lnSpc>
              <a:buSzPct val="107142"/>
              <a:buFont typeface="Arial MT"/>
              <a:buChar char="●"/>
              <a:tabLst>
                <a:tab pos="335280" algn="l"/>
                <a:tab pos="335915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Reserved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Capacity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Reservation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baselining,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hence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significant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discount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hourly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charge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terms.</a:t>
            </a:r>
            <a:endParaRPr sz="1400">
              <a:latin typeface="Arial MT"/>
              <a:cs typeface="Arial MT"/>
            </a:endParaRPr>
          </a:p>
          <a:p>
            <a:pPr marL="443865" lvl="1" indent="-109220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1400" dirty="0">
                <a:latin typeface="Arial MT"/>
                <a:cs typeface="Arial MT"/>
              </a:rPr>
              <a:t>Steady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Predictable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usage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applications.</a:t>
            </a:r>
            <a:endParaRPr sz="1400">
              <a:latin typeface="Arial MT"/>
              <a:cs typeface="Arial MT"/>
            </a:endParaRPr>
          </a:p>
          <a:p>
            <a:pPr marL="443865" lvl="1" indent="-109220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Reserved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Capacity.</a:t>
            </a:r>
            <a:endParaRPr sz="1400">
              <a:latin typeface="Arial MT"/>
              <a:cs typeface="Arial MT"/>
            </a:endParaRPr>
          </a:p>
          <a:p>
            <a:pPr marL="335280" marR="524510" indent="-323215">
              <a:lnSpc>
                <a:spcPct val="100000"/>
              </a:lnSpc>
              <a:buSzPct val="107142"/>
              <a:buFont typeface="Arial MT"/>
              <a:buChar char="●"/>
              <a:tabLst>
                <a:tab pos="335280" algn="l"/>
                <a:tab pos="335915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Spot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Bid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wishes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Capacity,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Greater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savings</a:t>
            </a:r>
            <a:r>
              <a:rPr sz="1400" dirty="0">
                <a:latin typeface="Arial MT"/>
                <a:cs typeface="Arial MT"/>
              </a:rPr>
              <a:t> 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having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flexible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times.</a:t>
            </a:r>
            <a:endParaRPr sz="1400">
              <a:latin typeface="Arial MT"/>
              <a:cs typeface="Arial MT"/>
            </a:endParaRPr>
          </a:p>
          <a:p>
            <a:pPr marL="443865" lvl="1" indent="-109220">
              <a:lnSpc>
                <a:spcPct val="100000"/>
              </a:lnSpc>
              <a:spcBef>
                <a:spcPts val="5"/>
              </a:spcBef>
              <a:buChar char="-"/>
              <a:tabLst>
                <a:tab pos="444500" algn="l"/>
              </a:tabLst>
            </a:pP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flexible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times.</a:t>
            </a:r>
            <a:endParaRPr sz="1400">
              <a:latin typeface="Arial MT"/>
              <a:cs typeface="Arial MT"/>
            </a:endParaRPr>
          </a:p>
          <a:p>
            <a:pPr marL="443865" lvl="1" indent="-109220">
              <a:lnSpc>
                <a:spcPct val="100000"/>
              </a:lnSpc>
              <a:buChar char="-"/>
              <a:tabLst>
                <a:tab pos="444500" algn="l"/>
              </a:tabLst>
            </a:pPr>
            <a:r>
              <a:rPr sz="1400" dirty="0">
                <a:latin typeface="Arial MT"/>
                <a:cs typeface="Arial MT"/>
              </a:rPr>
              <a:t>Very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which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AWs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terminates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instance.</a:t>
            </a:r>
            <a:endParaRPr sz="1400">
              <a:latin typeface="Arial MT"/>
              <a:cs typeface="Arial MT"/>
            </a:endParaRPr>
          </a:p>
          <a:p>
            <a:pPr marL="335280" marR="304800" indent="-323215">
              <a:lnSpc>
                <a:spcPct val="100000"/>
              </a:lnSpc>
              <a:buSzPct val="107142"/>
              <a:buFont typeface="Arial MT"/>
              <a:buChar char="●"/>
              <a:tabLst>
                <a:tab pos="335280" algn="l"/>
                <a:tab pos="335915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Dedicated</a:t>
            </a:r>
            <a:r>
              <a:rPr sz="1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Hosts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Physical EC2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dedicated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Useful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dirty="0">
                <a:latin typeface="Arial MT"/>
                <a:cs typeface="Arial MT"/>
              </a:rPr>
              <a:t> bound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licenses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regulatory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requirements.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demand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cheap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5" dirty="0">
                <a:latin typeface="Arial MT"/>
                <a:cs typeface="Arial MT"/>
              </a:rPr>
              <a:t> reserved.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4"/>
            <a:ext cx="9144000" cy="4486910"/>
            <a:chOff x="0" y="656844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765048"/>
              <a:ext cx="9144000" cy="4378960"/>
            </a:xfrm>
            <a:custGeom>
              <a:avLst/>
              <a:gdLst/>
              <a:ahLst/>
              <a:cxnLst/>
              <a:rect l="l" t="t" r="r" b="b"/>
              <a:pathLst>
                <a:path w="9144000" h="4378960">
                  <a:moveTo>
                    <a:pt x="0" y="4378451"/>
                  </a:moveTo>
                  <a:lnTo>
                    <a:pt x="9144000" y="43784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845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844"/>
              <a:ext cx="9144000" cy="1082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6885" y="157353"/>
            <a:ext cx="370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Roboto Bk"/>
                <a:cs typeface="Roboto Bk"/>
              </a:rPr>
              <a:t>EC2 </a:t>
            </a:r>
            <a:r>
              <a:rPr sz="1800" b="1" spc="-105" dirty="0">
                <a:solidFill>
                  <a:srgbClr val="FFFFFF"/>
                </a:solidFill>
                <a:latin typeface="Roboto Bk"/>
                <a:cs typeface="Roboto Bk"/>
              </a:rPr>
              <a:t>:</a:t>
            </a:r>
            <a:r>
              <a:rPr sz="1800" b="1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Different</a:t>
            </a:r>
            <a:r>
              <a:rPr sz="1800" b="1" spc="-5" dirty="0">
                <a:solidFill>
                  <a:srgbClr val="FFFFFF"/>
                </a:solidFill>
                <a:latin typeface="Roboto Bk"/>
                <a:cs typeface="Roboto Bk"/>
              </a:rPr>
              <a:t> EC2 </a:t>
            </a:r>
            <a:r>
              <a:rPr sz="1800" b="1" spc="-30" dirty="0">
                <a:solidFill>
                  <a:srgbClr val="FFFFFF"/>
                </a:solidFill>
                <a:latin typeface="Roboto Bk"/>
                <a:cs typeface="Roboto Bk"/>
              </a:rPr>
              <a:t>Family</a:t>
            </a:r>
            <a:r>
              <a:rPr sz="1800" b="1" spc="45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 Bk"/>
                <a:cs typeface="Roboto Bk"/>
              </a:rPr>
              <a:t>Types</a:t>
            </a:r>
            <a:endParaRPr sz="1800" dirty="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342" y="751204"/>
            <a:ext cx="1079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55" dirty="0">
                <a:latin typeface="Arial MT"/>
                <a:cs typeface="Arial MT"/>
              </a:rPr>
              <a:t>●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" y="669036"/>
            <a:ext cx="8610600" cy="40614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1282" y="4902021"/>
            <a:ext cx="34112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Visit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 </a:t>
            </a:r>
            <a:r>
              <a:rPr sz="1400" u="heavy" spc="-5" dirty="0">
                <a:solidFill>
                  <a:srgbClr val="4FC3F7"/>
                </a:solidFill>
                <a:uFill>
                  <a:solidFill>
                    <a:srgbClr val="4FC3F7"/>
                  </a:solidFill>
                </a:uFill>
                <a:latin typeface="Arial MT"/>
                <a:cs typeface="Arial MT"/>
                <a:hlinkClick r:id="rId4"/>
              </a:rPr>
              <a:t>www.zekeLabs.com</a:t>
            </a:r>
            <a:r>
              <a:rPr sz="1400" spc="-40" dirty="0">
                <a:solidFill>
                  <a:srgbClr val="4FC3F7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2807</Words>
  <Application>Microsoft Office PowerPoint</Application>
  <PresentationFormat>On-screen Show (16:9)</PresentationFormat>
  <Paragraphs>327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MT</vt:lpstr>
      <vt:lpstr>Calibri</vt:lpstr>
      <vt:lpstr>Roboto</vt:lpstr>
      <vt:lpstr>Roboto Bk</vt:lpstr>
      <vt:lpstr>Times New Roman</vt:lpstr>
      <vt:lpstr>Office Theme</vt:lpstr>
      <vt:lpstr>Amazon Web Services</vt:lpstr>
      <vt:lpstr>EC2 : Elastic Cloud Compute</vt:lpstr>
      <vt:lpstr>What is Amazon EC2</vt:lpstr>
      <vt:lpstr>Features of Amazon EC2</vt:lpstr>
      <vt:lpstr>Features of Amazon EC2</vt:lpstr>
      <vt:lpstr>Overview</vt:lpstr>
      <vt:lpstr>Overview</vt:lpstr>
      <vt:lpstr>EC2 Options</vt:lpstr>
      <vt:lpstr>PowerPoint Presentation</vt:lpstr>
      <vt:lpstr>Storage</vt:lpstr>
      <vt:lpstr>ELASTIC BLOCK STORAGE - EBS Volumes</vt:lpstr>
      <vt:lpstr>Elastic Block Store vs EC2 Instance Store</vt:lpstr>
      <vt:lpstr>EBS - Volume Types</vt:lpstr>
      <vt:lpstr>Lab on EC2</vt:lpstr>
      <vt:lpstr>EC2 - Important Points</vt:lpstr>
      <vt:lpstr>Launch an EC2 Instance via Web Console</vt:lpstr>
      <vt:lpstr>Security Groups</vt:lpstr>
      <vt:lpstr>EC2 Security Group Basics</vt:lpstr>
      <vt:lpstr>Security Groups</vt:lpstr>
      <vt:lpstr>Lab on Security Group</vt:lpstr>
      <vt:lpstr>Security Groups Lab</vt:lpstr>
      <vt:lpstr>Volumes and Snapshots</vt:lpstr>
      <vt:lpstr>Volumes vs Snapshots</vt:lpstr>
      <vt:lpstr>Lab on Snapshots &amp; Volume</vt:lpstr>
      <vt:lpstr>Lab on Snapshots &amp; Volume</vt:lpstr>
      <vt:lpstr>Volumes and Snapshot Security</vt:lpstr>
      <vt:lpstr>Volumes and Snapshot Security</vt:lpstr>
      <vt:lpstr>AMAZON MACHINE IMAGES (AMI)</vt:lpstr>
      <vt:lpstr>Amazon Machine Image</vt:lpstr>
      <vt:lpstr>Using an AMI</vt:lpstr>
      <vt:lpstr>EBS Root Volumes &amp; Instance Store Volumes</vt:lpstr>
      <vt:lpstr>Elastic Load Balancers (ELB’s)</vt:lpstr>
      <vt:lpstr>Elastic Load Balancers</vt:lpstr>
      <vt:lpstr>Elastic Load Balancer</vt:lpstr>
      <vt:lpstr>Elastic Load Balancer Types</vt:lpstr>
      <vt:lpstr>Classic Load Balancer</vt:lpstr>
      <vt:lpstr>Application Load Balancers</vt:lpstr>
      <vt:lpstr>Network Load Balancers</vt:lpstr>
      <vt:lpstr>Load Balancers</vt:lpstr>
      <vt:lpstr>Classic and Application Load Balancers</vt:lpstr>
      <vt:lpstr>Command Line Interface (CLI)</vt:lpstr>
      <vt:lpstr>AWS CLI</vt:lpstr>
      <vt:lpstr>EC2 Metadata</vt:lpstr>
      <vt:lpstr>EC2 Metadata</vt:lpstr>
      <vt:lpstr>Amazon Autoscaling Groups</vt:lpstr>
      <vt:lpstr>Auto Scaling</vt:lpstr>
      <vt:lpstr>Auto Scaling Groups</vt:lpstr>
      <vt:lpstr>Auto Scaling</vt:lpstr>
      <vt:lpstr>EC2 Placement Groups</vt:lpstr>
      <vt:lpstr>Placement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cp:lastModifiedBy>mohammad Samiuddin</cp:lastModifiedBy>
  <cp:revision>13</cp:revision>
  <dcterms:created xsi:type="dcterms:W3CDTF">2023-06-05T09:54:30Z</dcterms:created>
  <dcterms:modified xsi:type="dcterms:W3CDTF">2023-06-27T04:17:28Z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2023-06-05T00:00:00Z</vt:filetime>
  </property>
</Properties>
</file>