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27"/>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90" r:id="rId18"/>
    <p:sldId id="291" r:id="rId19"/>
    <p:sldId id="292" r:id="rId20"/>
    <p:sldId id="293" r:id="rId21"/>
    <p:sldId id="294" r:id="rId22"/>
    <p:sldId id="297" r:id="rId23"/>
    <p:sldId id="295" r:id="rId24"/>
    <p:sldId id="296" r:id="rId25"/>
    <p:sldId id="29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90" autoAdjust="0"/>
  </p:normalViewPr>
  <p:slideViewPr>
    <p:cSldViewPr>
      <p:cViewPr varScale="1">
        <p:scale>
          <a:sx n="69" d="100"/>
          <a:sy n="69" d="100"/>
        </p:scale>
        <p:origin x="1416" y="66"/>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76EDE-8C61-4F64-82B8-761F1C20A1D8}" type="datetimeFigureOut">
              <a:rPr lang="en-US" smtClean="0"/>
              <a:t>12/1/2023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259A4-8EED-4243-80A4-71BF83DAFEAC}" type="slidenum">
              <a:rPr lang="en-US" smtClean="0"/>
              <a:t>‹#›</a:t>
            </a:fld>
            <a:endParaRPr lang="en-US"/>
          </a:p>
        </p:txBody>
      </p:sp>
    </p:spTree>
    <p:extLst>
      <p:ext uri="{BB962C8B-B14F-4D97-AF65-F5344CB8AC3E}">
        <p14:creationId xmlns:p14="http://schemas.microsoft.com/office/powerpoint/2010/main" val="168117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effectLst/>
              </a:rPr>
              <a:t>&lt;project&gt; &lt;</a:t>
            </a:r>
            <a:r>
              <a:rPr lang="en-IN" b="1" dirty="0" err="1" smtClean="0">
                <a:effectLst/>
              </a:rPr>
              <a:t>modelVersion</a:t>
            </a:r>
            <a:r>
              <a:rPr lang="en-IN" b="1" dirty="0" smtClean="0">
                <a:effectLst/>
              </a:rPr>
              <a:t>&gt; 1.0 &lt;/</a:t>
            </a:r>
            <a:r>
              <a:rPr lang="en-IN" b="1" dirty="0" err="1" smtClean="0">
                <a:effectLst/>
              </a:rPr>
              <a:t>modelVersion</a:t>
            </a:r>
            <a:r>
              <a:rPr lang="en-IN" b="1" dirty="0" smtClean="0">
                <a:effectLst/>
              </a:rPr>
              <a:t>&gt; &lt;</a:t>
            </a:r>
            <a:r>
              <a:rPr lang="en-IN" b="1" dirty="0" err="1" smtClean="0">
                <a:effectLst/>
              </a:rPr>
              <a:t>groupId</a:t>
            </a:r>
            <a:r>
              <a:rPr lang="en-IN" b="1" dirty="0" smtClean="0">
                <a:effectLst/>
              </a:rPr>
              <a:t> &gt; </a:t>
            </a:r>
            <a:r>
              <a:rPr lang="en-IN" b="1" dirty="0" err="1" smtClean="0">
                <a:effectLst/>
              </a:rPr>
              <a:t>com.TestProject</a:t>
            </a:r>
            <a:r>
              <a:rPr lang="en-IN" b="1" dirty="0" smtClean="0">
                <a:effectLst/>
              </a:rPr>
              <a:t> &lt;/</a:t>
            </a:r>
            <a:r>
              <a:rPr lang="en-IN" b="1" dirty="0" err="1" smtClean="0">
                <a:effectLst/>
              </a:rPr>
              <a:t>groupId</a:t>
            </a:r>
            <a:r>
              <a:rPr lang="en-IN" b="1" dirty="0" smtClean="0">
                <a:effectLst/>
              </a:rPr>
              <a:t>&gt; &lt;</a:t>
            </a:r>
            <a:r>
              <a:rPr lang="en-IN" b="1" dirty="0" err="1" smtClean="0">
                <a:effectLst/>
              </a:rPr>
              <a:t>artifactId</a:t>
            </a:r>
            <a:r>
              <a:rPr lang="en-IN" b="1" dirty="0" smtClean="0">
                <a:effectLst/>
              </a:rPr>
              <a:t> &gt; </a:t>
            </a:r>
            <a:r>
              <a:rPr lang="en-IN" b="1" dirty="0" err="1" smtClean="0">
                <a:effectLst/>
              </a:rPr>
              <a:t>MavenJavaProject</a:t>
            </a:r>
            <a:r>
              <a:rPr lang="en-IN" b="1" dirty="0" smtClean="0">
                <a:effectLst/>
              </a:rPr>
              <a:t> &lt;/</a:t>
            </a:r>
            <a:r>
              <a:rPr lang="en-IN" b="1" dirty="0" err="1" smtClean="0">
                <a:effectLst/>
              </a:rPr>
              <a:t>artifactId</a:t>
            </a:r>
            <a:r>
              <a:rPr lang="en-IN" b="1" dirty="0" smtClean="0">
                <a:effectLst/>
              </a:rPr>
              <a:t>&gt; &lt;version &gt; 3.0 &lt;/version&gt; &lt;/project&gt;</a:t>
            </a:r>
            <a:endParaRPr lang="en-IN" dirty="0"/>
          </a:p>
        </p:txBody>
      </p:sp>
      <p:sp>
        <p:nvSpPr>
          <p:cNvPr id="4" name="Slide Number Placeholder 3"/>
          <p:cNvSpPr>
            <a:spLocks noGrp="1"/>
          </p:cNvSpPr>
          <p:nvPr>
            <p:ph type="sldNum" sz="quarter" idx="10"/>
          </p:nvPr>
        </p:nvSpPr>
        <p:spPr/>
        <p:txBody>
          <a:bodyPr/>
          <a:lstStyle/>
          <a:p>
            <a:fld id="{553259A4-8EED-4243-80A4-71BF83DAFEAC}" type="slidenum">
              <a:rPr lang="en-US" smtClean="0"/>
              <a:t>19</a:t>
            </a:fld>
            <a:endParaRPr lang="en-US"/>
          </a:p>
        </p:txBody>
      </p:sp>
    </p:spTree>
    <p:extLst>
      <p:ext uri="{BB962C8B-B14F-4D97-AF65-F5344CB8AC3E}">
        <p14:creationId xmlns:p14="http://schemas.microsoft.com/office/powerpoint/2010/main" val="243281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effectLst/>
              </a:rPr>
              <a:t>&lt;project&gt; &lt;</a:t>
            </a:r>
            <a:r>
              <a:rPr lang="en-IN" b="1" dirty="0" err="1" smtClean="0">
                <a:effectLst/>
              </a:rPr>
              <a:t>modelVersion</a:t>
            </a:r>
            <a:r>
              <a:rPr lang="en-IN" b="1" dirty="0" smtClean="0">
                <a:effectLst/>
              </a:rPr>
              <a:t>&gt; 1.0 &lt;/</a:t>
            </a:r>
            <a:r>
              <a:rPr lang="en-IN" b="1" dirty="0" err="1" smtClean="0">
                <a:effectLst/>
              </a:rPr>
              <a:t>modelVersion</a:t>
            </a:r>
            <a:r>
              <a:rPr lang="en-IN" b="1" dirty="0" smtClean="0">
                <a:effectLst/>
              </a:rPr>
              <a:t>&gt; &lt;</a:t>
            </a:r>
            <a:r>
              <a:rPr lang="en-IN" b="1" dirty="0" err="1" smtClean="0">
                <a:effectLst/>
              </a:rPr>
              <a:t>groupId</a:t>
            </a:r>
            <a:r>
              <a:rPr lang="en-IN" b="1" dirty="0" smtClean="0">
                <a:effectLst/>
              </a:rPr>
              <a:t> &gt; </a:t>
            </a:r>
            <a:r>
              <a:rPr lang="en-IN" b="1" dirty="0" err="1" smtClean="0">
                <a:effectLst/>
              </a:rPr>
              <a:t>com.TestProject</a:t>
            </a:r>
            <a:r>
              <a:rPr lang="en-IN" b="1" dirty="0" smtClean="0">
                <a:effectLst/>
              </a:rPr>
              <a:t> &lt;/</a:t>
            </a:r>
            <a:r>
              <a:rPr lang="en-IN" b="1" dirty="0" err="1" smtClean="0">
                <a:effectLst/>
              </a:rPr>
              <a:t>groupId</a:t>
            </a:r>
            <a:r>
              <a:rPr lang="en-IN" b="1" dirty="0" smtClean="0">
                <a:effectLst/>
              </a:rPr>
              <a:t>&gt; &lt;</a:t>
            </a:r>
            <a:r>
              <a:rPr lang="en-IN" b="1" dirty="0" err="1" smtClean="0">
                <a:effectLst/>
              </a:rPr>
              <a:t>artifactId</a:t>
            </a:r>
            <a:r>
              <a:rPr lang="en-IN" b="1" dirty="0" smtClean="0">
                <a:effectLst/>
              </a:rPr>
              <a:t> &gt; </a:t>
            </a:r>
            <a:r>
              <a:rPr lang="en-IN" b="1" dirty="0" err="1" smtClean="0">
                <a:effectLst/>
              </a:rPr>
              <a:t>MavenJavaProject</a:t>
            </a:r>
            <a:r>
              <a:rPr lang="en-IN" b="1" dirty="0" smtClean="0">
                <a:effectLst/>
              </a:rPr>
              <a:t> &lt;/</a:t>
            </a:r>
            <a:r>
              <a:rPr lang="en-IN" b="1" dirty="0" err="1" smtClean="0">
                <a:effectLst/>
              </a:rPr>
              <a:t>artifactId</a:t>
            </a:r>
            <a:r>
              <a:rPr lang="en-IN" b="1" dirty="0" smtClean="0">
                <a:effectLst/>
              </a:rPr>
              <a:t>&gt; &lt;version &gt; 3.0 &lt;/version&gt; &lt;/project&gt;</a:t>
            </a:r>
            <a:endParaRPr lang="en-IN" dirty="0"/>
          </a:p>
        </p:txBody>
      </p:sp>
      <p:sp>
        <p:nvSpPr>
          <p:cNvPr id="4" name="Slide Number Placeholder 3"/>
          <p:cNvSpPr>
            <a:spLocks noGrp="1"/>
          </p:cNvSpPr>
          <p:nvPr>
            <p:ph type="sldNum" sz="quarter" idx="10"/>
          </p:nvPr>
        </p:nvSpPr>
        <p:spPr/>
        <p:txBody>
          <a:bodyPr/>
          <a:lstStyle/>
          <a:p>
            <a:fld id="{553259A4-8EED-4243-80A4-71BF83DAFEAC}" type="slidenum">
              <a:rPr lang="en-US" smtClean="0"/>
              <a:t>20</a:t>
            </a:fld>
            <a:endParaRPr lang="en-US"/>
          </a:p>
        </p:txBody>
      </p:sp>
    </p:spTree>
    <p:extLst>
      <p:ext uri="{BB962C8B-B14F-4D97-AF65-F5344CB8AC3E}">
        <p14:creationId xmlns:p14="http://schemas.microsoft.com/office/powerpoint/2010/main" val="112364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53259A4-8EED-4243-80A4-71BF83DAFEAC}" type="slidenum">
              <a:rPr lang="en-US" smtClean="0"/>
              <a:t>21</a:t>
            </a:fld>
            <a:endParaRPr lang="en-US"/>
          </a:p>
        </p:txBody>
      </p:sp>
    </p:spTree>
    <p:extLst>
      <p:ext uri="{BB962C8B-B14F-4D97-AF65-F5344CB8AC3E}">
        <p14:creationId xmlns:p14="http://schemas.microsoft.com/office/powerpoint/2010/main" val="226017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53259A4-8EED-4243-80A4-71BF83DAFEAC}" type="slidenum">
              <a:rPr lang="en-US" smtClean="0"/>
              <a:t>22</a:t>
            </a:fld>
            <a:endParaRPr lang="en-US"/>
          </a:p>
        </p:txBody>
      </p:sp>
    </p:spTree>
    <p:extLst>
      <p:ext uri="{BB962C8B-B14F-4D97-AF65-F5344CB8AC3E}">
        <p14:creationId xmlns:p14="http://schemas.microsoft.com/office/powerpoint/2010/main" val="2840273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53259A4-8EED-4243-80A4-71BF83DAFEAC}" type="slidenum">
              <a:rPr lang="en-US" smtClean="0"/>
              <a:t>23</a:t>
            </a:fld>
            <a:endParaRPr lang="en-US"/>
          </a:p>
        </p:txBody>
      </p:sp>
    </p:spTree>
    <p:extLst>
      <p:ext uri="{BB962C8B-B14F-4D97-AF65-F5344CB8AC3E}">
        <p14:creationId xmlns:p14="http://schemas.microsoft.com/office/powerpoint/2010/main" val="5613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53259A4-8EED-4243-80A4-71BF83DAFEAC}" type="slidenum">
              <a:rPr lang="en-US" smtClean="0"/>
              <a:t>24</a:t>
            </a:fld>
            <a:endParaRPr lang="en-US"/>
          </a:p>
        </p:txBody>
      </p:sp>
    </p:spTree>
    <p:extLst>
      <p:ext uri="{BB962C8B-B14F-4D97-AF65-F5344CB8AC3E}">
        <p14:creationId xmlns:p14="http://schemas.microsoft.com/office/powerpoint/2010/main" val="2413572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53259A4-8EED-4243-80A4-71BF83DAFEAC}" type="slidenum">
              <a:rPr lang="en-US" smtClean="0"/>
              <a:t>25</a:t>
            </a:fld>
            <a:endParaRPr lang="en-US"/>
          </a:p>
        </p:txBody>
      </p:sp>
    </p:spTree>
    <p:extLst>
      <p:ext uri="{BB962C8B-B14F-4D97-AF65-F5344CB8AC3E}">
        <p14:creationId xmlns:p14="http://schemas.microsoft.com/office/powerpoint/2010/main" val="375354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49BC2422-4B8F-4212-96F5-019107AE37B6}" type="datetimeFigureOut">
              <a:rPr lang="en-US" smtClean="0"/>
              <a:pPr/>
              <a:t>12/1/2023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4FB6777-0D83-46E5-9228-48F235814A9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BC2422-4B8F-4212-96F5-019107AE37B6}"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BC2422-4B8F-4212-96F5-019107AE37B6}" type="datetimeFigureOut">
              <a:rPr lang="en-US" smtClean="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BC2422-4B8F-4212-96F5-019107AE37B6}"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9BC2422-4B8F-4212-96F5-019107AE37B6}"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B6777-0D83-46E5-9228-48F235814A9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9BC2422-4B8F-4212-96F5-019107AE37B6}" type="datetimeFigureOut">
              <a:rPr lang="en-US" smtClean="0"/>
              <a:pPr/>
              <a:t>12/1/2023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FB6777-0D83-46E5-9228-48F235814A9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po.maven.apache.org/maven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15616" y="908720"/>
            <a:ext cx="7571184" cy="5098571"/>
          </a:xfrm>
        </p:spPr>
        <p:txBody>
          <a:bodyPr>
            <a:normAutofit/>
          </a:bodyPr>
          <a:lstStyle/>
          <a:p>
            <a:r>
              <a:rPr lang="en-US" sz="2000" dirty="0"/>
              <a:t>What is Maven?</a:t>
            </a:r>
          </a:p>
          <a:p>
            <a:r>
              <a:rPr lang="en-US" sz="2000" dirty="0"/>
              <a:t>What is an Artifact?</a:t>
            </a:r>
          </a:p>
          <a:p>
            <a:r>
              <a:rPr lang="en-US" sz="2000" dirty="0"/>
              <a:t>What is Vulnerability?</a:t>
            </a:r>
          </a:p>
          <a:p>
            <a:r>
              <a:rPr lang="en-US" sz="2000" dirty="0"/>
              <a:t>Understanding Maven Global Server</a:t>
            </a:r>
          </a:p>
          <a:p>
            <a:r>
              <a:rPr lang="en-US" sz="2000" dirty="0"/>
              <a:t>Understanding Maven Local Repository</a:t>
            </a:r>
          </a:p>
          <a:p>
            <a:r>
              <a:rPr lang="en-US" sz="2000" dirty="0"/>
              <a:t>Steps to install Maven on the local </a:t>
            </a:r>
            <a:r>
              <a:rPr lang="en-US" sz="2000" dirty="0" smtClean="0"/>
              <a:t>machine</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lvl="1"/>
            <a:endParaRPr lang="en-US" sz="1800" dirty="0" smtClean="0"/>
          </a:p>
          <a:p>
            <a:pPr lvl="1"/>
            <a:endParaRPr lang="en-US" sz="1800" dirty="0" smtClean="0"/>
          </a:p>
          <a:p>
            <a:pPr lvl="1"/>
            <a:endParaRPr lang="en-US" sz="1800" dirty="0" smtClean="0"/>
          </a:p>
          <a:p>
            <a:endParaRPr lang="en-US" sz="2000" dirty="0"/>
          </a:p>
        </p:txBody>
      </p:sp>
    </p:spTree>
    <p:extLst>
      <p:ext uri="{BB962C8B-B14F-4D97-AF65-F5344CB8AC3E}">
        <p14:creationId xmlns:p14="http://schemas.microsoft.com/office/powerpoint/2010/main" val="187392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400" b="1" dirty="0">
                <a:effectLst/>
              </a:rPr>
              <a:t>The operational steps of how Maven works are diagrammatically shown below:</a:t>
            </a:r>
            <a:endParaRPr lang="en-IN" sz="1400" b="1" dirty="0">
              <a:effectLst/>
            </a:endParaRPr>
          </a:p>
        </p:txBody>
      </p:sp>
      <p:pic>
        <p:nvPicPr>
          <p:cNvPr id="1026" name="Picture 2" descr="operational steps of how Maven wor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3474" y="1268760"/>
            <a:ext cx="7058966"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487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b="1" dirty="0">
                <a:effectLst/>
              </a:rPr>
              <a:t>Operational Steps Of Maven</a:t>
            </a:r>
          </a:p>
        </p:txBody>
      </p:sp>
      <p:sp>
        <p:nvSpPr>
          <p:cNvPr id="2" name="Content Placeholder 1"/>
          <p:cNvSpPr>
            <a:spLocks noGrp="1"/>
          </p:cNvSpPr>
          <p:nvPr>
            <p:ph idx="1"/>
          </p:nvPr>
        </p:nvSpPr>
        <p:spPr/>
        <p:txBody>
          <a:bodyPr>
            <a:normAutofit fontScale="70000" lnSpcReduction="20000"/>
          </a:bodyPr>
          <a:lstStyle/>
          <a:p>
            <a:r>
              <a:rPr lang="en-US" b="1" dirty="0" err="1"/>
              <a:t>mvn</a:t>
            </a:r>
            <a:r>
              <a:rPr lang="en-US" b="1" dirty="0"/>
              <a:t> &lt;name of phase&gt;</a:t>
            </a:r>
            <a:r>
              <a:rPr lang="en-US" dirty="0"/>
              <a:t>, </a:t>
            </a:r>
            <a:r>
              <a:rPr lang="en-US" b="1" u="sng" dirty="0"/>
              <a:t>for example,</a:t>
            </a:r>
            <a:r>
              <a:rPr lang="en-US" dirty="0"/>
              <a:t> </a:t>
            </a:r>
            <a:r>
              <a:rPr lang="en-US" dirty="0" err="1"/>
              <a:t>mvn</a:t>
            </a:r>
            <a:r>
              <a:rPr lang="en-US" dirty="0"/>
              <a:t> validate</a:t>
            </a:r>
          </a:p>
          <a:p>
            <a:r>
              <a:rPr lang="en-US" dirty="0"/>
              <a:t> A group of Maven goals makes up a phase. Just like phases of Maven, each goal has to be run in a specific order.</a:t>
            </a:r>
          </a:p>
          <a:p>
            <a:r>
              <a:rPr lang="en-US" dirty="0"/>
              <a:t>A goal has the following syntax:</a:t>
            </a:r>
          </a:p>
          <a:p>
            <a:r>
              <a:rPr lang="en-US" b="1" dirty="0"/>
              <a:t>Plugin: goal</a:t>
            </a:r>
            <a:endParaRPr lang="en-US" dirty="0"/>
          </a:p>
          <a:p>
            <a:r>
              <a:rPr lang="en-US" b="1" dirty="0"/>
              <a:t>Here, we have discussed some of the phases along with the goals tied to them:</a:t>
            </a:r>
            <a:endParaRPr lang="en-US" dirty="0"/>
          </a:p>
          <a:p>
            <a:r>
              <a:rPr lang="en-US" dirty="0"/>
              <a:t>compiler: compile ( used in the phase of compilation)</a:t>
            </a:r>
          </a:p>
          <a:p>
            <a:r>
              <a:rPr lang="en-US" dirty="0"/>
              <a:t>compiler: test ( used in the phase of test compilation )</a:t>
            </a:r>
          </a:p>
          <a:p>
            <a:r>
              <a:rPr lang="en-US" dirty="0"/>
              <a:t>surefire: test ( used in the phase of testing )</a:t>
            </a:r>
          </a:p>
          <a:p>
            <a:r>
              <a:rPr lang="en-US" dirty="0"/>
              <a:t>install: install ( used in the phase of installation )</a:t>
            </a:r>
          </a:p>
          <a:p>
            <a:r>
              <a:rPr lang="en-US" dirty="0"/>
              <a:t>jar: war ( used in the phase of packaging )</a:t>
            </a:r>
          </a:p>
          <a:p>
            <a:r>
              <a:rPr lang="en-US" dirty="0"/>
              <a:t>war: war ( used in the phase of packaging )</a:t>
            </a:r>
          </a:p>
          <a:p>
            <a:endParaRPr lang="en-IN" dirty="0"/>
          </a:p>
        </p:txBody>
      </p:sp>
    </p:spTree>
    <p:extLst>
      <p:ext uri="{BB962C8B-B14F-4D97-AF65-F5344CB8AC3E}">
        <p14:creationId xmlns:p14="http://schemas.microsoft.com/office/powerpoint/2010/main" val="1704108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b="1">
                <a:effectLst/>
              </a:rPr>
              <a:t>Terminologies In Maven</a:t>
            </a:r>
          </a:p>
        </p:txBody>
      </p:sp>
      <p:sp>
        <p:nvSpPr>
          <p:cNvPr id="4" name="Content Placeholder 3"/>
          <p:cNvSpPr>
            <a:spLocks noGrp="1"/>
          </p:cNvSpPr>
          <p:nvPr>
            <p:ph idx="1"/>
          </p:nvPr>
        </p:nvSpPr>
        <p:spPr/>
        <p:txBody>
          <a:bodyPr>
            <a:normAutofit fontScale="55000" lnSpcReduction="20000"/>
          </a:bodyPr>
          <a:lstStyle/>
          <a:p>
            <a:r>
              <a:rPr lang="en-US" sz="2600" b="1" dirty="0"/>
              <a:t>POM</a:t>
            </a:r>
            <a:r>
              <a:rPr lang="en-US" sz="2600" dirty="0"/>
              <a:t>: It stands for Project Object Model. It is an XML file that has information about the project, the dependencies present in the project, the directory of the source file, plugin information, and so on. These are the necessary data for Maven to completely build the project. Maven reads the </a:t>
            </a:r>
            <a:r>
              <a:rPr lang="en-US" sz="2600" dirty="0" err="1"/>
              <a:t>pom</a:t>
            </a:r>
            <a:r>
              <a:rPr lang="en-US" sz="2600" dirty="0"/>
              <a:t> file to get all this information</a:t>
            </a:r>
            <a:r>
              <a:rPr lang="en-US" sz="2600" dirty="0" smtClean="0"/>
              <a:t>.</a:t>
            </a:r>
          </a:p>
          <a:p>
            <a:endParaRPr lang="en-US" sz="2000" dirty="0"/>
          </a:p>
          <a:p>
            <a:r>
              <a:rPr lang="en-US" b="1" dirty="0" err="1"/>
              <a:t>GroupId</a:t>
            </a:r>
            <a:r>
              <a:rPr lang="en-US" dirty="0"/>
              <a:t>: Recognizes our project uniquely from all the projects. </a:t>
            </a:r>
            <a:r>
              <a:rPr lang="en-US" dirty="0" err="1"/>
              <a:t>GroupId</a:t>
            </a:r>
            <a:r>
              <a:rPr lang="en-US" dirty="0"/>
              <a:t> is a part of the </a:t>
            </a:r>
            <a:r>
              <a:rPr lang="en-US" dirty="0" err="1"/>
              <a:t>pom</a:t>
            </a:r>
            <a:r>
              <a:rPr lang="en-US" dirty="0"/>
              <a:t> file. It is often said as an identity for the group of projects.</a:t>
            </a:r>
          </a:p>
          <a:p>
            <a:r>
              <a:rPr lang="en-US" b="1" dirty="0" err="1"/>
              <a:t>ArtifactId</a:t>
            </a:r>
            <a:r>
              <a:rPr lang="en-US" dirty="0"/>
              <a:t>: A jar file that is deployed to the Maven repository. </a:t>
            </a:r>
            <a:r>
              <a:rPr lang="en-US" dirty="0" err="1"/>
              <a:t>ArtifactId</a:t>
            </a:r>
            <a:r>
              <a:rPr lang="en-US" dirty="0"/>
              <a:t> is a part of the </a:t>
            </a:r>
            <a:r>
              <a:rPr lang="en-US" dirty="0" err="1"/>
              <a:t>pom</a:t>
            </a:r>
            <a:r>
              <a:rPr lang="en-US" dirty="0"/>
              <a:t> file. It is often said to be the identity and name of our project.</a:t>
            </a:r>
          </a:p>
          <a:p>
            <a:r>
              <a:rPr lang="en-US" b="1" dirty="0"/>
              <a:t>Version</a:t>
            </a:r>
            <a:r>
              <a:rPr lang="en-US" dirty="0"/>
              <a:t>: Specifies the version of the jar of the project. Version is also a part of the </a:t>
            </a:r>
            <a:r>
              <a:rPr lang="en-US" dirty="0" err="1"/>
              <a:t>pom</a:t>
            </a:r>
            <a:r>
              <a:rPr lang="en-US" dirty="0"/>
              <a:t> file.</a:t>
            </a:r>
          </a:p>
          <a:p>
            <a:r>
              <a:rPr lang="en-US" dirty="0"/>
              <a:t>As depicted in the image above, we can see that &lt;</a:t>
            </a:r>
            <a:r>
              <a:rPr lang="en-US" dirty="0" err="1"/>
              <a:t>groupId</a:t>
            </a:r>
            <a:r>
              <a:rPr lang="en-US" dirty="0"/>
              <a:t>&gt; , &lt;</a:t>
            </a:r>
            <a:r>
              <a:rPr lang="en-US" dirty="0" err="1"/>
              <a:t>artifactId</a:t>
            </a:r>
            <a:r>
              <a:rPr lang="en-US" dirty="0"/>
              <a:t>&gt; and &lt;version&gt; tags form the part of the dependencies defined for the project.</a:t>
            </a:r>
          </a:p>
          <a:p>
            <a:r>
              <a:rPr lang="en-US" b="1" dirty="0"/>
              <a:t>Maven Central Repository</a:t>
            </a:r>
            <a:r>
              <a:rPr lang="en-US" dirty="0"/>
              <a:t>: This is the placeholder where jars, libraries, plugins, and configuration data required by Maven for building the project are present.</a:t>
            </a:r>
          </a:p>
          <a:p>
            <a:endParaRPr lang="en-IN" sz="2000" dirty="0"/>
          </a:p>
        </p:txBody>
      </p:sp>
    </p:spTree>
    <p:extLst>
      <p:ext uri="{BB962C8B-B14F-4D97-AF65-F5344CB8AC3E}">
        <p14:creationId xmlns:p14="http://schemas.microsoft.com/office/powerpoint/2010/main" val="3365385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05346" y="1420813"/>
            <a:ext cx="7498080" cy="4800600"/>
          </a:xfrm>
        </p:spPr>
        <p:txBody>
          <a:bodyPr>
            <a:normAutofit fontScale="92500" lnSpcReduction="20000"/>
          </a:bodyPr>
          <a:lstStyle/>
          <a:p>
            <a:pPr marL="82296" indent="0">
              <a:buNone/>
            </a:pPr>
            <a:r>
              <a:rPr lang="en-US" b="1" dirty="0"/>
              <a:t>Maven Repository can be of three types:</a:t>
            </a:r>
            <a:endParaRPr lang="en-US" dirty="0"/>
          </a:p>
          <a:p>
            <a:r>
              <a:rPr lang="en-US" dirty="0"/>
              <a:t>Local Repository</a:t>
            </a:r>
          </a:p>
          <a:p>
            <a:r>
              <a:rPr lang="en-US" dirty="0"/>
              <a:t>Remote Repository</a:t>
            </a:r>
          </a:p>
          <a:p>
            <a:r>
              <a:rPr lang="en-US" dirty="0"/>
              <a:t>Central Repository</a:t>
            </a:r>
          </a:p>
          <a:p>
            <a:pPr marL="82296" indent="0">
              <a:buNone/>
            </a:pPr>
            <a:r>
              <a:rPr lang="en-US" dirty="0"/>
              <a:t>Once Maven reads the dependencies from the POM file, it first searches them in the local repository, then to the central, and finally to the remote repository. If the dependencies are not found in any of the three repositories, then the user is notified with an error and the process is stopped.</a:t>
            </a:r>
          </a:p>
          <a:p>
            <a:endParaRPr lang="en-IN" dirty="0"/>
          </a:p>
        </p:txBody>
      </p:sp>
      <p:sp>
        <p:nvSpPr>
          <p:cNvPr id="8" name="Title 7"/>
          <p:cNvSpPr>
            <a:spLocks noGrp="1"/>
          </p:cNvSpPr>
          <p:nvPr>
            <p:ph type="title"/>
          </p:nvPr>
        </p:nvSpPr>
        <p:spPr/>
        <p:txBody>
          <a:bodyPr>
            <a:normAutofit fontScale="90000"/>
          </a:bodyPr>
          <a:lstStyle/>
          <a:p>
            <a:r>
              <a:rPr lang="en-IN" b="1" dirty="0">
                <a:effectLst/>
              </a:rPr>
              <a:t>Maven Repository</a:t>
            </a:r>
            <a:br>
              <a:rPr lang="en-IN" b="1" dirty="0">
                <a:effectLst/>
              </a:rPr>
            </a:br>
            <a:endParaRPr lang="en-IN" dirty="0"/>
          </a:p>
        </p:txBody>
      </p:sp>
    </p:spTree>
    <p:extLst>
      <p:ext uri="{BB962C8B-B14F-4D97-AF65-F5344CB8AC3E}">
        <p14:creationId xmlns:p14="http://schemas.microsoft.com/office/powerpoint/2010/main" val="3188919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IN" b="1" dirty="0">
                <a:effectLst/>
              </a:rPr>
              <a:t>Maven Repository</a:t>
            </a:r>
            <a:br>
              <a:rPr lang="en-IN" b="1" dirty="0">
                <a:effectLst/>
              </a:rPr>
            </a:br>
            <a:endParaRPr lang="en-IN" dirty="0"/>
          </a:p>
        </p:txBody>
      </p:sp>
      <p:sp>
        <p:nvSpPr>
          <p:cNvPr id="3" name="Content Placeholder 2"/>
          <p:cNvSpPr>
            <a:spLocks noGrp="1"/>
          </p:cNvSpPr>
          <p:nvPr>
            <p:ph idx="1"/>
          </p:nvPr>
        </p:nvSpPr>
        <p:spPr/>
        <p:txBody>
          <a:bodyPr>
            <a:normAutofit fontScale="92500" lnSpcReduction="10000"/>
          </a:bodyPr>
          <a:lstStyle/>
          <a:p>
            <a:r>
              <a:rPr lang="en-US" b="1" dirty="0"/>
              <a:t>Maven Local Repository</a:t>
            </a:r>
          </a:p>
          <a:p>
            <a:r>
              <a:rPr lang="en-US" dirty="0"/>
              <a:t>The local repository is located in our local system – mostly in </a:t>
            </a:r>
            <a:r>
              <a:rPr lang="en-US" b="1" dirty="0"/>
              <a:t>.m2</a:t>
            </a:r>
            <a:r>
              <a:rPr lang="en-US" dirty="0"/>
              <a:t> (C:/Users /</a:t>
            </a:r>
            <a:r>
              <a:rPr lang="en-US" dirty="0" err="1"/>
              <a:t>superdev</a:t>
            </a:r>
            <a:r>
              <a:rPr lang="en-US" dirty="0"/>
              <a:t> /.m2) directory which shows its presence once Maven is installed in our system and we have been able to successfully execute a Maven command.</a:t>
            </a:r>
          </a:p>
          <a:p>
            <a:r>
              <a:rPr lang="en-US" dirty="0"/>
              <a:t>It is also possible to modify this location in settings.xml (MAVEN_HOME /</a:t>
            </a:r>
            <a:r>
              <a:rPr lang="en-US" dirty="0" err="1"/>
              <a:t>conf</a:t>
            </a:r>
            <a:r>
              <a:rPr lang="en-US" dirty="0"/>
              <a:t> /settings.xml) with the help of the </a:t>
            </a:r>
            <a:r>
              <a:rPr lang="en-US" b="1" dirty="0" err="1"/>
              <a:t>localRepository</a:t>
            </a:r>
            <a:r>
              <a:rPr lang="en-US" dirty="0"/>
              <a:t> tag.</a:t>
            </a:r>
          </a:p>
          <a:p>
            <a:endParaRPr lang="en-IN" dirty="0"/>
          </a:p>
        </p:txBody>
      </p:sp>
    </p:spTree>
    <p:extLst>
      <p:ext uri="{BB962C8B-B14F-4D97-AF65-F5344CB8AC3E}">
        <p14:creationId xmlns:p14="http://schemas.microsoft.com/office/powerpoint/2010/main" val="2739608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IN" b="1" dirty="0">
                <a:effectLst/>
              </a:rPr>
              <a:t>Maven Repository</a:t>
            </a:r>
            <a:br>
              <a:rPr lang="en-IN" b="1" dirty="0">
                <a:effectLst/>
              </a:rPr>
            </a:br>
            <a:endParaRPr lang="en-IN" dirty="0"/>
          </a:p>
        </p:txBody>
      </p:sp>
      <p:sp>
        <p:nvSpPr>
          <p:cNvPr id="2" name="Content Placeholder 1"/>
          <p:cNvSpPr>
            <a:spLocks noGrp="1"/>
          </p:cNvSpPr>
          <p:nvPr>
            <p:ph idx="1"/>
          </p:nvPr>
        </p:nvSpPr>
        <p:spPr/>
        <p:txBody>
          <a:bodyPr/>
          <a:lstStyle/>
          <a:p>
            <a:r>
              <a:rPr lang="en-US" b="1" dirty="0"/>
              <a:t>Maven Central Repository</a:t>
            </a:r>
          </a:p>
          <a:p>
            <a:pPr marL="82296" indent="0">
              <a:buNone/>
            </a:pPr>
            <a:r>
              <a:rPr lang="en-US" dirty="0">
                <a:hlinkClick r:id="rId2"/>
              </a:rPr>
              <a:t>Central repository</a:t>
            </a:r>
            <a:r>
              <a:rPr lang="en-US" dirty="0"/>
              <a:t> is developed by the Apache Maven group and is hosted on the web. This is considered as the central repository and it has all the common libraries. Like a local repository, we can also modify the location where they are to be downloaded by default by changing the setting.xml.</a:t>
            </a:r>
          </a:p>
          <a:p>
            <a:endParaRPr lang="en-IN" dirty="0"/>
          </a:p>
        </p:txBody>
      </p:sp>
    </p:spTree>
    <p:extLst>
      <p:ext uri="{BB962C8B-B14F-4D97-AF65-F5344CB8AC3E}">
        <p14:creationId xmlns:p14="http://schemas.microsoft.com/office/powerpoint/2010/main" val="1768160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IN" b="1" dirty="0">
                <a:effectLst/>
              </a:rPr>
              <a:t>Maven Repository</a:t>
            </a:r>
            <a:br>
              <a:rPr lang="en-IN" b="1" dirty="0">
                <a:effectLst/>
              </a:rPr>
            </a:br>
            <a:endParaRPr lang="en-IN" dirty="0"/>
          </a:p>
        </p:txBody>
      </p:sp>
      <p:sp>
        <p:nvSpPr>
          <p:cNvPr id="3" name="Content Placeholder 2"/>
          <p:cNvSpPr>
            <a:spLocks noGrp="1"/>
          </p:cNvSpPr>
          <p:nvPr>
            <p:ph idx="1"/>
          </p:nvPr>
        </p:nvSpPr>
        <p:spPr/>
        <p:txBody>
          <a:bodyPr>
            <a:normAutofit fontScale="85000" lnSpcReduction="10000"/>
          </a:bodyPr>
          <a:lstStyle/>
          <a:p>
            <a:r>
              <a:rPr lang="en-US" b="1" dirty="0"/>
              <a:t>Maven Remote Repository</a:t>
            </a:r>
          </a:p>
          <a:p>
            <a:r>
              <a:rPr lang="en-US" dirty="0"/>
              <a:t>A remote repository is also hosted on the web. In some scenarios, a company can develop its own remote repository and perform deployments on its private projects. These will be owned by that specific company and can be operated only inside it.</a:t>
            </a:r>
          </a:p>
          <a:p>
            <a:r>
              <a:rPr lang="en-US" dirty="0"/>
              <a:t>The remote repository has similar working patterns to a central repository. Whenever any dependencies or configurations are required from these repositories, they shall first be downloaded into our local and then used.</a:t>
            </a:r>
          </a:p>
          <a:p>
            <a:endParaRPr lang="en-IN" dirty="0"/>
          </a:p>
        </p:txBody>
      </p:sp>
    </p:spTree>
    <p:extLst>
      <p:ext uri="{BB962C8B-B14F-4D97-AF65-F5344CB8AC3E}">
        <p14:creationId xmlns:p14="http://schemas.microsoft.com/office/powerpoint/2010/main" val="2125932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Project Object Model or POM is the basic part of the Maven functionality. This is an XML file that has information on the dependencies, configurations, and other important information about the project. Maven goes through this information and then performs the designated task.</a:t>
            </a:r>
            <a:endParaRPr lang="en-IN" dirty="0"/>
          </a:p>
        </p:txBody>
      </p:sp>
      <p:sp>
        <p:nvSpPr>
          <p:cNvPr id="2" name="Title 1"/>
          <p:cNvSpPr>
            <a:spLocks noGrp="1"/>
          </p:cNvSpPr>
          <p:nvPr>
            <p:ph type="title"/>
          </p:nvPr>
        </p:nvSpPr>
        <p:spPr/>
        <p:txBody>
          <a:bodyPr>
            <a:normAutofit/>
          </a:bodyPr>
          <a:lstStyle/>
          <a:p>
            <a:r>
              <a:rPr lang="en-IN" sz="3200" b="1" dirty="0">
                <a:effectLst/>
              </a:rPr>
              <a:t>Maven POM (Project Object Model)</a:t>
            </a:r>
            <a:br>
              <a:rPr lang="en-IN" sz="3200" b="1" dirty="0">
                <a:effectLst/>
              </a:rPr>
            </a:br>
            <a:endParaRPr lang="en-IN" sz="3200" dirty="0"/>
          </a:p>
        </p:txBody>
      </p:sp>
    </p:spTree>
    <p:extLst>
      <p:ext uri="{BB962C8B-B14F-4D97-AF65-F5344CB8AC3E}">
        <p14:creationId xmlns:p14="http://schemas.microsoft.com/office/powerpoint/2010/main" val="3841858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effectLst/>
              </a:rPr>
              <a:t>Given below is the list of information that the pom.xml file contains:</a:t>
            </a:r>
            <a:endParaRPr lang="en-IN" sz="2000" dirty="0"/>
          </a:p>
        </p:txBody>
      </p:sp>
      <p:sp>
        <p:nvSpPr>
          <p:cNvPr id="4" name="Content Placeholder 3"/>
          <p:cNvSpPr>
            <a:spLocks noGrp="1"/>
          </p:cNvSpPr>
          <p:nvPr>
            <p:ph idx="1"/>
          </p:nvPr>
        </p:nvSpPr>
        <p:spPr/>
        <p:txBody>
          <a:bodyPr>
            <a:normAutofit fontScale="85000" lnSpcReduction="20000"/>
          </a:bodyPr>
          <a:lstStyle/>
          <a:p>
            <a:r>
              <a:rPr lang="en-US" dirty="0"/>
              <a:t>Project dependencies</a:t>
            </a:r>
          </a:p>
          <a:p>
            <a:r>
              <a:rPr lang="en-US" dirty="0"/>
              <a:t>Plugins</a:t>
            </a:r>
          </a:p>
          <a:p>
            <a:r>
              <a:rPr lang="en-US" dirty="0"/>
              <a:t>Goals for the project</a:t>
            </a:r>
          </a:p>
          <a:p>
            <a:r>
              <a:rPr lang="en-US" dirty="0"/>
              <a:t>Profiles</a:t>
            </a:r>
          </a:p>
          <a:p>
            <a:r>
              <a:rPr lang="en-US" dirty="0"/>
              <a:t>Version</a:t>
            </a:r>
          </a:p>
          <a:p>
            <a:r>
              <a:rPr lang="en-US" dirty="0"/>
              <a:t>Description of the project</a:t>
            </a:r>
          </a:p>
          <a:p>
            <a:r>
              <a:rPr lang="en-US" dirty="0"/>
              <a:t>Distribution list</a:t>
            </a:r>
          </a:p>
          <a:p>
            <a:r>
              <a:rPr lang="en-US" dirty="0"/>
              <a:t>Developers</a:t>
            </a:r>
          </a:p>
          <a:p>
            <a:r>
              <a:rPr lang="en-US" dirty="0"/>
              <a:t>Directory of the source folder</a:t>
            </a:r>
          </a:p>
          <a:p>
            <a:r>
              <a:rPr lang="en-US" dirty="0"/>
              <a:t>Directory of build</a:t>
            </a:r>
          </a:p>
          <a:p>
            <a:r>
              <a:rPr lang="en-US" dirty="0"/>
              <a:t>Directory of the test source</a:t>
            </a:r>
          </a:p>
          <a:p>
            <a:endParaRPr lang="en-IN" dirty="0"/>
          </a:p>
        </p:txBody>
      </p:sp>
    </p:spTree>
    <p:extLst>
      <p:ext uri="{BB962C8B-B14F-4D97-AF65-F5344CB8AC3E}">
        <p14:creationId xmlns:p14="http://schemas.microsoft.com/office/powerpoint/2010/main" val="3606228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a:effectLst/>
              </a:rPr>
              <a:t>What Is Super POM?</a:t>
            </a:r>
            <a:endParaRPr lang="en-IN" sz="2000" dirty="0"/>
          </a:p>
        </p:txBody>
      </p:sp>
      <p:sp>
        <p:nvSpPr>
          <p:cNvPr id="3" name="Content Placeholder 2"/>
          <p:cNvSpPr>
            <a:spLocks noGrp="1"/>
          </p:cNvSpPr>
          <p:nvPr>
            <p:ph idx="1"/>
          </p:nvPr>
        </p:nvSpPr>
        <p:spPr/>
        <p:txBody>
          <a:bodyPr>
            <a:normAutofit fontScale="92500"/>
          </a:bodyPr>
          <a:lstStyle/>
          <a:p>
            <a:r>
              <a:rPr lang="en-US" dirty="0"/>
              <a:t>There is a parent-child relationship between the POM files in a project. The </a:t>
            </a:r>
            <a:r>
              <a:rPr lang="en-US" dirty="0" err="1"/>
              <a:t>pom</a:t>
            </a:r>
            <a:r>
              <a:rPr lang="en-US" dirty="0"/>
              <a:t> file we developed for our specific project inherits the properties of the super </a:t>
            </a:r>
            <a:r>
              <a:rPr lang="en-US" dirty="0" err="1"/>
              <a:t>pom</a:t>
            </a:r>
            <a:r>
              <a:rPr lang="en-US" dirty="0"/>
              <a:t>.</a:t>
            </a:r>
          </a:p>
          <a:p>
            <a:r>
              <a:rPr lang="en-US" b="1" dirty="0"/>
              <a:t>What Is Minimal POM Configuration?</a:t>
            </a:r>
          </a:p>
          <a:p>
            <a:r>
              <a:rPr lang="en-US" dirty="0"/>
              <a:t>The minimal </a:t>
            </a:r>
            <a:r>
              <a:rPr lang="en-US" dirty="0" err="1"/>
              <a:t>pom</a:t>
            </a:r>
            <a:r>
              <a:rPr lang="en-US" dirty="0"/>
              <a:t> configuration refers to the </a:t>
            </a:r>
            <a:r>
              <a:rPr lang="en-US" dirty="0" err="1"/>
              <a:t>groupId</a:t>
            </a:r>
            <a:r>
              <a:rPr lang="en-US" dirty="0"/>
              <a:t>, </a:t>
            </a:r>
            <a:r>
              <a:rPr lang="en-US" dirty="0" err="1"/>
              <a:t>artifactId</a:t>
            </a:r>
            <a:r>
              <a:rPr lang="en-US" dirty="0"/>
              <a:t>, and version defined for our project. It is easy and simple to describe minimal </a:t>
            </a:r>
            <a:r>
              <a:rPr lang="en-US" dirty="0" err="1"/>
              <a:t>pom</a:t>
            </a:r>
            <a:r>
              <a:rPr lang="en-US" dirty="0"/>
              <a:t> configuration.</a:t>
            </a:r>
          </a:p>
          <a:p>
            <a:endParaRPr lang="en-IN" dirty="0"/>
          </a:p>
        </p:txBody>
      </p:sp>
    </p:spTree>
    <p:extLst>
      <p:ext uri="{BB962C8B-B14F-4D97-AF65-F5344CB8AC3E}">
        <p14:creationId xmlns:p14="http://schemas.microsoft.com/office/powerpoint/2010/main" val="1172463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87624" y="1196752"/>
            <a:ext cx="7571184" cy="5098571"/>
          </a:xfrm>
        </p:spPr>
        <p:txBody>
          <a:bodyPr>
            <a:normAutofit/>
          </a:bodyPr>
          <a:lstStyle/>
          <a:p>
            <a:r>
              <a:rPr lang="en-US" sz="2400" dirty="0">
                <a:cs typeface="Times New Roman" panose="02020603050405020304" pitchFamily="18" charset="0"/>
              </a:rPr>
              <a:t>Maven is a build and project management tool that is generally used in frameworks built in Java. It is developed by Apache Software Foundation. Maven, a word from the Yiddish language, means ‘gatherer of knowledge’. It was introduced to make the process of triggering build in the Jakarta Turbine Project.</a:t>
            </a:r>
          </a:p>
          <a:p>
            <a:r>
              <a:rPr lang="en-US" sz="2400" dirty="0">
                <a:cs typeface="Times New Roman" panose="02020603050405020304" pitchFamily="18" charset="0"/>
              </a:rPr>
              <a:t>Maven is controlled by the Project Object Model (</a:t>
            </a:r>
            <a:r>
              <a:rPr lang="en-US" sz="2400" dirty="0" err="1">
                <a:cs typeface="Times New Roman" panose="02020603050405020304" pitchFamily="18" charset="0"/>
              </a:rPr>
              <a:t>pom</a:t>
            </a:r>
            <a:r>
              <a:rPr lang="en-US" sz="2400" dirty="0">
                <a:cs typeface="Times New Roman" panose="02020603050405020304" pitchFamily="18" charset="0"/>
              </a:rPr>
              <a:t>) file. While working with frameworks built-in in Java, we often have to deal with a number of dependencies.</a:t>
            </a:r>
          </a:p>
          <a:p>
            <a:r>
              <a:rPr lang="en-US" sz="2400" dirty="0">
                <a:cs typeface="Times New Roman" panose="02020603050405020304" pitchFamily="18" charset="0"/>
              </a:rPr>
              <a:t>Before Maven came into the picture, all dependencies, that are nothing but JAR files had to be added to our framework manually. Also, we needed to take care of the software upgrade in our project.</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lvl="1"/>
            <a:endParaRPr lang="en-US" sz="2400" dirty="0" smtClean="0">
              <a:cs typeface="Times New Roman" panose="02020603050405020304" pitchFamily="18" charset="0"/>
            </a:endParaRPr>
          </a:p>
          <a:p>
            <a:pPr lvl="1"/>
            <a:endParaRPr lang="en-US" sz="2400" dirty="0" smtClean="0">
              <a:cs typeface="Times New Roman" panose="02020603050405020304" pitchFamily="18" charset="0"/>
            </a:endParaRPr>
          </a:p>
          <a:p>
            <a:pPr lvl="1"/>
            <a:endParaRPr lang="en-US" sz="2400" dirty="0" smtClean="0">
              <a:cs typeface="Times New Roman" panose="02020603050405020304" pitchFamily="18" charset="0"/>
            </a:endParaRPr>
          </a:p>
          <a:p>
            <a:endParaRPr lang="en-US" sz="2400"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b="1" dirty="0">
                <a:effectLst/>
              </a:rPr>
              <a:t>What Is Maven</a:t>
            </a:r>
            <a:br>
              <a:rPr lang="en-IN" b="1" dirty="0">
                <a:effectLst/>
              </a:rPr>
            </a:br>
            <a:endParaRPr lang="en-IN" dirty="0"/>
          </a:p>
        </p:txBody>
      </p:sp>
    </p:spTree>
    <p:extLst>
      <p:ext uri="{BB962C8B-B14F-4D97-AF65-F5344CB8AC3E}">
        <p14:creationId xmlns:p14="http://schemas.microsoft.com/office/powerpoint/2010/main" val="1663948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rPr>
              <a:t>What Is Default POM Configuration?</a:t>
            </a:r>
          </a:p>
        </p:txBody>
      </p:sp>
      <p:sp>
        <p:nvSpPr>
          <p:cNvPr id="4" name="Content Placeholder 3"/>
          <p:cNvSpPr>
            <a:spLocks noGrp="1"/>
          </p:cNvSpPr>
          <p:nvPr>
            <p:ph idx="1"/>
          </p:nvPr>
        </p:nvSpPr>
        <p:spPr/>
        <p:txBody>
          <a:bodyPr>
            <a:normAutofit/>
          </a:bodyPr>
          <a:lstStyle/>
          <a:p>
            <a:r>
              <a:rPr lang="en-US" sz="3600" dirty="0"/>
              <a:t>The default </a:t>
            </a:r>
            <a:r>
              <a:rPr lang="en-US" sz="3600" dirty="0" err="1"/>
              <a:t>pom</a:t>
            </a:r>
            <a:r>
              <a:rPr lang="en-US" sz="3600" dirty="0"/>
              <a:t> configuration solely depends on the </a:t>
            </a:r>
            <a:r>
              <a:rPr lang="en-US" sz="3600" b="1" dirty="0" err="1"/>
              <a:t>archtype</a:t>
            </a:r>
            <a:r>
              <a:rPr lang="en-US" sz="3600" b="1" dirty="0"/>
              <a:t>. </a:t>
            </a:r>
            <a:r>
              <a:rPr lang="en-US" sz="3600" b="1" u="sng" dirty="0"/>
              <a:t>For example</a:t>
            </a:r>
            <a:r>
              <a:rPr lang="en-US" sz="3600" dirty="0"/>
              <a:t> in a Maven project that has </a:t>
            </a:r>
            <a:r>
              <a:rPr lang="en-US" sz="3600" dirty="0" err="1"/>
              <a:t>quickstart</a:t>
            </a:r>
            <a:r>
              <a:rPr lang="en-US" sz="3600" dirty="0"/>
              <a:t> </a:t>
            </a:r>
            <a:r>
              <a:rPr lang="en-US" sz="3600" dirty="0" err="1"/>
              <a:t>archtype</a:t>
            </a:r>
            <a:r>
              <a:rPr lang="en-US" sz="3600" dirty="0"/>
              <a:t>, by default, has a </a:t>
            </a:r>
            <a:r>
              <a:rPr lang="en-US" sz="3600" dirty="0" err="1"/>
              <a:t>pom</a:t>
            </a:r>
            <a:r>
              <a:rPr lang="en-US" sz="3600" dirty="0"/>
              <a:t> file shown below.</a:t>
            </a:r>
            <a:endParaRPr lang="en-IN" sz="3600" dirty="0"/>
          </a:p>
        </p:txBody>
      </p:sp>
    </p:spTree>
    <p:extLst>
      <p:ext uri="{BB962C8B-B14F-4D97-AF65-F5344CB8AC3E}">
        <p14:creationId xmlns:p14="http://schemas.microsoft.com/office/powerpoint/2010/main" val="3665104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rPr>
              <a:t>What Is Default POM Configuration?</a:t>
            </a:r>
          </a:p>
        </p:txBody>
      </p:sp>
      <p:sp>
        <p:nvSpPr>
          <p:cNvPr id="3" name="Content Placeholder 2"/>
          <p:cNvSpPr>
            <a:spLocks noGrp="1"/>
          </p:cNvSpPr>
          <p:nvPr>
            <p:ph idx="1"/>
          </p:nvPr>
        </p:nvSpPr>
        <p:spPr>
          <a:xfrm>
            <a:off x="1435608" y="1447800"/>
            <a:ext cx="7498080" cy="5293568"/>
          </a:xfrm>
        </p:spPr>
        <p:txBody>
          <a:bodyPr>
            <a:noAutofit/>
          </a:bodyPr>
          <a:lstStyle/>
          <a:p>
            <a:r>
              <a:rPr lang="en-IN" sz="1200" dirty="0"/>
              <a:t>&lt;project </a:t>
            </a:r>
            <a:r>
              <a:rPr lang="en-IN" sz="1200" dirty="0" err="1"/>
              <a:t>xmlns</a:t>
            </a:r>
            <a:r>
              <a:rPr lang="en-IN" sz="1200" dirty="0"/>
              <a:t>="http://maven.apache.org/POM/4.0.0" </a:t>
            </a:r>
            <a:r>
              <a:rPr lang="en-IN" sz="1200" dirty="0" err="1"/>
              <a:t>xmlns:xsi</a:t>
            </a:r>
            <a:r>
              <a:rPr lang="en-IN" sz="1200" dirty="0"/>
              <a:t>="http://www.w3.org/2001/XMLSchema-instance" </a:t>
            </a:r>
            <a:r>
              <a:rPr lang="en-IN" sz="1200" dirty="0" err="1"/>
              <a:t>xsi:schemaLocation</a:t>
            </a:r>
            <a:r>
              <a:rPr lang="en-IN" sz="1200" dirty="0"/>
              <a:t>="http://maven.apache.org/POM/4.0.0 https://maven.apache.org/xsd/maven-4.0.0.xsd"&gt;</a:t>
            </a:r>
          </a:p>
          <a:p>
            <a:r>
              <a:rPr lang="en-IN" sz="1200" dirty="0"/>
              <a:t>&lt;</a:t>
            </a:r>
            <a:r>
              <a:rPr lang="en-IN" sz="1200" dirty="0" err="1"/>
              <a:t>modelVersion</a:t>
            </a:r>
            <a:r>
              <a:rPr lang="en-IN" sz="1200" dirty="0"/>
              <a:t>&gt; 3.8.0 &lt;/</a:t>
            </a:r>
            <a:r>
              <a:rPr lang="en-IN" sz="1200" dirty="0" err="1"/>
              <a:t>modelVersion</a:t>
            </a:r>
            <a:r>
              <a:rPr lang="en-IN" sz="1200" dirty="0"/>
              <a:t>&gt;</a:t>
            </a:r>
          </a:p>
          <a:p>
            <a:r>
              <a:rPr lang="en-IN" sz="1200" dirty="0"/>
              <a:t>&lt;</a:t>
            </a:r>
            <a:r>
              <a:rPr lang="en-IN" sz="1200" dirty="0" err="1"/>
              <a:t>groupId</a:t>
            </a:r>
            <a:r>
              <a:rPr lang="en-IN" sz="1200" dirty="0"/>
              <a:t>&gt; </a:t>
            </a:r>
            <a:r>
              <a:rPr lang="en-IN" sz="1200" dirty="0" err="1"/>
              <a:t>KeywordFramework</a:t>
            </a:r>
            <a:r>
              <a:rPr lang="en-IN" sz="1200" dirty="0"/>
              <a:t> &lt;/</a:t>
            </a:r>
            <a:r>
              <a:rPr lang="en-IN" sz="1200" dirty="0" err="1"/>
              <a:t>groupId</a:t>
            </a:r>
            <a:r>
              <a:rPr lang="en-IN" sz="1200" dirty="0"/>
              <a:t>&gt;</a:t>
            </a:r>
          </a:p>
          <a:p>
            <a:r>
              <a:rPr lang="en-IN" sz="1200" dirty="0"/>
              <a:t>&lt;</a:t>
            </a:r>
            <a:r>
              <a:rPr lang="en-IN" sz="1200" dirty="0" err="1"/>
              <a:t>artifactId</a:t>
            </a:r>
            <a:r>
              <a:rPr lang="en-IN" sz="1200" dirty="0"/>
              <a:t>&gt; Excel &lt;/</a:t>
            </a:r>
            <a:r>
              <a:rPr lang="en-IN" sz="1200" dirty="0" err="1"/>
              <a:t>artifactId</a:t>
            </a:r>
            <a:r>
              <a:rPr lang="en-IN" sz="1200" dirty="0"/>
              <a:t>&gt;</a:t>
            </a:r>
          </a:p>
          <a:p>
            <a:r>
              <a:rPr lang="en-IN" sz="1200" dirty="0"/>
              <a:t>&lt;version&gt; 0.0.1-S &lt;/version&gt;</a:t>
            </a:r>
          </a:p>
          <a:p>
            <a:endParaRPr lang="en-IN" sz="1200" dirty="0"/>
          </a:p>
          <a:p>
            <a:r>
              <a:rPr lang="en-IN" sz="1200" dirty="0"/>
              <a:t>&lt;dependencies&gt;</a:t>
            </a:r>
          </a:p>
          <a:p>
            <a:r>
              <a:rPr lang="en-IN" sz="1200" dirty="0"/>
              <a:t>&lt; !-- https://mvnrepository.com/artifact/org.apache.poi/poi-ooxml --&gt;</a:t>
            </a:r>
          </a:p>
          <a:p>
            <a:r>
              <a:rPr lang="en-IN" sz="1200" dirty="0"/>
              <a:t>&lt;dependency&gt;</a:t>
            </a:r>
          </a:p>
          <a:p>
            <a:r>
              <a:rPr lang="en-IN" sz="1200" dirty="0"/>
              <a:t>&lt;</a:t>
            </a:r>
            <a:r>
              <a:rPr lang="en-IN" sz="1200" dirty="0" err="1"/>
              <a:t>groupId</a:t>
            </a:r>
            <a:r>
              <a:rPr lang="en-IN" sz="1200" dirty="0"/>
              <a:t>&gt; </a:t>
            </a:r>
            <a:r>
              <a:rPr lang="en-IN" sz="1200" dirty="0" err="1"/>
              <a:t>org.apache.poi</a:t>
            </a:r>
            <a:r>
              <a:rPr lang="en-IN" sz="1200" dirty="0"/>
              <a:t> &lt;/</a:t>
            </a:r>
            <a:r>
              <a:rPr lang="en-IN" sz="1200" dirty="0" err="1"/>
              <a:t>groupId</a:t>
            </a:r>
            <a:r>
              <a:rPr lang="en-IN" sz="1200" dirty="0"/>
              <a:t>&gt;</a:t>
            </a:r>
          </a:p>
          <a:p>
            <a:r>
              <a:rPr lang="en-IN" sz="1200" dirty="0"/>
              <a:t>&lt;</a:t>
            </a:r>
            <a:r>
              <a:rPr lang="en-IN" sz="1200" dirty="0" err="1"/>
              <a:t>artifactId</a:t>
            </a:r>
            <a:r>
              <a:rPr lang="en-IN" sz="1200" dirty="0"/>
              <a:t>&gt; poi-</a:t>
            </a:r>
            <a:r>
              <a:rPr lang="en-IN" sz="1200" dirty="0" err="1"/>
              <a:t>ooxml</a:t>
            </a:r>
            <a:r>
              <a:rPr lang="en-IN" sz="1200" dirty="0"/>
              <a:t> &lt;/</a:t>
            </a:r>
            <a:r>
              <a:rPr lang="en-IN" sz="1200" dirty="0" err="1"/>
              <a:t>artifactId</a:t>
            </a:r>
            <a:r>
              <a:rPr lang="en-IN" sz="1200" dirty="0"/>
              <a:t>&gt;</a:t>
            </a:r>
          </a:p>
          <a:p>
            <a:r>
              <a:rPr lang="en-IN" sz="1200" dirty="0"/>
              <a:t>&lt;version&gt; 4.1.1 &lt;/version&gt;</a:t>
            </a:r>
          </a:p>
          <a:p>
            <a:r>
              <a:rPr lang="en-IN" sz="1200" dirty="0"/>
              <a:t>&lt;/dependency&gt;</a:t>
            </a:r>
          </a:p>
          <a:p>
            <a:r>
              <a:rPr lang="en-IN" sz="1200" dirty="0"/>
              <a:t>&lt; !-- https://mvnrepository.com/artifact/org.apache.poi/poi --&gt;</a:t>
            </a:r>
          </a:p>
          <a:p>
            <a:r>
              <a:rPr lang="en-IN" sz="1200" dirty="0"/>
              <a:t>&lt;dependency&gt;</a:t>
            </a:r>
          </a:p>
          <a:p>
            <a:r>
              <a:rPr lang="en-IN" sz="1200" dirty="0"/>
              <a:t>&lt;</a:t>
            </a:r>
            <a:r>
              <a:rPr lang="en-IN" sz="1200" dirty="0" err="1"/>
              <a:t>groupId</a:t>
            </a:r>
            <a:r>
              <a:rPr lang="en-IN" sz="1200" dirty="0"/>
              <a:t>&gt; </a:t>
            </a:r>
            <a:r>
              <a:rPr lang="en-IN" sz="1200" dirty="0" err="1"/>
              <a:t>org.apache.poi</a:t>
            </a:r>
            <a:r>
              <a:rPr lang="en-IN" sz="1200" dirty="0"/>
              <a:t> &lt;/</a:t>
            </a:r>
            <a:r>
              <a:rPr lang="en-IN" sz="1200" dirty="0" err="1"/>
              <a:t>groupId</a:t>
            </a:r>
            <a:r>
              <a:rPr lang="en-IN" sz="1200" dirty="0"/>
              <a:t>&gt;</a:t>
            </a:r>
          </a:p>
          <a:p>
            <a:r>
              <a:rPr lang="en-IN" sz="1200" dirty="0"/>
              <a:t>&lt;</a:t>
            </a:r>
            <a:r>
              <a:rPr lang="en-IN" sz="1200" dirty="0" err="1"/>
              <a:t>artifactId</a:t>
            </a:r>
            <a:r>
              <a:rPr lang="en-IN" sz="1200" dirty="0"/>
              <a:t>&gt; poi &lt;/</a:t>
            </a:r>
            <a:r>
              <a:rPr lang="en-IN" sz="1200" dirty="0" err="1"/>
              <a:t>artifactId</a:t>
            </a:r>
            <a:r>
              <a:rPr lang="en-IN" sz="1200" dirty="0"/>
              <a:t>&gt;</a:t>
            </a:r>
          </a:p>
          <a:p>
            <a:r>
              <a:rPr lang="en-IN" sz="1200" dirty="0"/>
              <a:t>&lt;version&gt; 4.1.1 &lt;/version&gt;</a:t>
            </a:r>
          </a:p>
          <a:p>
            <a:r>
              <a:rPr lang="en-IN" sz="1200" dirty="0"/>
              <a:t>&lt;/dependency&gt;</a:t>
            </a:r>
          </a:p>
          <a:p>
            <a:endParaRPr lang="en-IN" sz="1200" dirty="0"/>
          </a:p>
          <a:p>
            <a:r>
              <a:rPr lang="en-IN" sz="1200" dirty="0"/>
              <a:t>&lt;/dependencies&gt;</a:t>
            </a:r>
          </a:p>
          <a:p>
            <a:r>
              <a:rPr lang="en-IN" sz="1200" dirty="0"/>
              <a:t>&lt;/project&gt;</a:t>
            </a:r>
          </a:p>
        </p:txBody>
      </p:sp>
    </p:spTree>
    <p:extLst>
      <p:ext uri="{BB962C8B-B14F-4D97-AF65-F5344CB8AC3E}">
        <p14:creationId xmlns:p14="http://schemas.microsoft.com/office/powerpoint/2010/main" val="2159205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srcRect l="37028" t="11028" r="22644" b="8705"/>
          <a:stretch/>
        </p:blipFill>
        <p:spPr>
          <a:xfrm>
            <a:off x="1403648" y="620688"/>
            <a:ext cx="7200800" cy="5616624"/>
          </a:xfrm>
          <a:prstGeom prst="rect">
            <a:avLst/>
          </a:prstGeom>
        </p:spPr>
      </p:pic>
    </p:spTree>
    <p:extLst>
      <p:ext uri="{BB962C8B-B14F-4D97-AF65-F5344CB8AC3E}">
        <p14:creationId xmlns:p14="http://schemas.microsoft.com/office/powerpoint/2010/main" val="1494835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3"/>
          <a:srcRect l="35108" t="9319" r="22644" b="20660"/>
          <a:stretch/>
        </p:blipFill>
        <p:spPr>
          <a:xfrm>
            <a:off x="1979712" y="1268760"/>
            <a:ext cx="6120680" cy="5184576"/>
          </a:xfrm>
          <a:prstGeom prst="rect">
            <a:avLst/>
          </a:prstGeom>
        </p:spPr>
      </p:pic>
    </p:spTree>
    <p:extLst>
      <p:ext uri="{BB962C8B-B14F-4D97-AF65-F5344CB8AC3E}">
        <p14:creationId xmlns:p14="http://schemas.microsoft.com/office/powerpoint/2010/main" val="878409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3"/>
          <a:srcRect l="35108" t="9319" r="22644" b="20660"/>
          <a:stretch/>
        </p:blipFill>
        <p:spPr>
          <a:xfrm>
            <a:off x="1979712" y="1268760"/>
            <a:ext cx="6120680" cy="5184576"/>
          </a:xfrm>
          <a:prstGeom prst="rect">
            <a:avLst/>
          </a:prstGeom>
        </p:spPr>
      </p:pic>
    </p:spTree>
    <p:extLst>
      <p:ext uri="{BB962C8B-B14F-4D97-AF65-F5344CB8AC3E}">
        <p14:creationId xmlns:p14="http://schemas.microsoft.com/office/powerpoint/2010/main" val="3899040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3"/>
          <a:srcRect l="35924" t="11028" r="21996" b="17244"/>
          <a:stretch/>
        </p:blipFill>
        <p:spPr>
          <a:xfrm>
            <a:off x="1403648" y="1124744"/>
            <a:ext cx="7200800" cy="5040560"/>
          </a:xfrm>
          <a:prstGeom prst="rect">
            <a:avLst/>
          </a:prstGeom>
        </p:spPr>
      </p:pic>
    </p:spTree>
    <p:extLst>
      <p:ext uri="{BB962C8B-B14F-4D97-AF65-F5344CB8AC3E}">
        <p14:creationId xmlns:p14="http://schemas.microsoft.com/office/powerpoint/2010/main" val="2532803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dirty="0">
                <a:effectLst/>
              </a:rPr>
              <a:t>What Is Maven</a:t>
            </a:r>
            <a:br>
              <a:rPr lang="en-IN" b="1" dirty="0">
                <a:effectLst/>
              </a:rPr>
            </a:br>
            <a:endParaRPr lang="en-IN" dirty="0"/>
          </a:p>
        </p:txBody>
      </p:sp>
      <p:sp>
        <p:nvSpPr>
          <p:cNvPr id="2" name="Content Placeholder 1"/>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Maven ensures that project JARs and libraries are downloaded automatically. Only the information relating to the versions of the software and the type of dependencies need to be described in the </a:t>
            </a:r>
            <a:r>
              <a:rPr lang="en-US" dirty="0" err="1">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.xml file.</a:t>
            </a:r>
          </a:p>
          <a:p>
            <a:r>
              <a:rPr lang="en-US" dirty="0">
                <a:latin typeface="Times New Roman" panose="02020603050405020304" pitchFamily="18" charset="0"/>
                <a:cs typeface="Times New Roman" panose="02020603050405020304" pitchFamily="18" charset="0"/>
              </a:rPr>
              <a:t>Maven can take care of projects in Ruby, C#, and other </a:t>
            </a:r>
            <a:r>
              <a:rPr lang="en-US" dirty="0">
                <a:cs typeface="Times New Roman" panose="02020603050405020304" pitchFamily="18" charset="0"/>
              </a:rPr>
              <a:t>languages</a:t>
            </a:r>
            <a:r>
              <a:rPr lang="en-US" dirty="0">
                <a:latin typeface="Times New Roman" panose="02020603050405020304" pitchFamily="18" charset="0"/>
                <a:cs typeface="Times New Roman" panose="02020603050405020304" pitchFamily="18" charset="0"/>
              </a:rPr>
              <a:t>. It takes up the task of building projects, their dependencies, and documentation.</a:t>
            </a:r>
          </a:p>
          <a:p>
            <a:r>
              <a:rPr lang="en-US" dirty="0">
                <a:latin typeface="Times New Roman" panose="02020603050405020304" pitchFamily="18" charset="0"/>
                <a:cs typeface="Times New Roman" panose="02020603050405020304" pitchFamily="18" charset="0"/>
              </a:rPr>
              <a:t>ANT, another tool developed by Apache Software Foundation, is also used for the building and deployment of projects. But Maven is more advanced than ANT. Like ANT, Maven has made the process of building simple. Thus, in short, Maven has made the life of developers easy.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896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b="1" dirty="0">
                <a:effectLst/>
              </a:rPr>
              <a:t>Why Use Maven</a:t>
            </a:r>
          </a:p>
        </p:txBody>
      </p:sp>
      <p:sp>
        <p:nvSpPr>
          <p:cNvPr id="4" name="Content Placeholder 3"/>
          <p:cNvSpPr>
            <a:spLocks noGrp="1"/>
          </p:cNvSpPr>
          <p:nvPr>
            <p:ph idx="1"/>
          </p:nvPr>
        </p:nvSpPr>
        <p:spPr/>
        <p:txBody>
          <a:bodyPr>
            <a:normAutofit fontScale="70000" lnSpcReduction="20000"/>
          </a:bodyPr>
          <a:lstStyle/>
          <a:p>
            <a:r>
              <a:rPr lang="en-US" b="1" dirty="0"/>
              <a:t>Maven performs the below activities:</a:t>
            </a:r>
            <a:endParaRPr lang="en-US" dirty="0"/>
          </a:p>
          <a:p>
            <a:r>
              <a:rPr lang="en-US" dirty="0"/>
              <a:t>Repository to get the dependencies.</a:t>
            </a:r>
          </a:p>
          <a:p>
            <a:r>
              <a:rPr lang="en-US" dirty="0"/>
              <a:t>Having a similar folder structure across the organization.</a:t>
            </a:r>
          </a:p>
          <a:p>
            <a:r>
              <a:rPr lang="en-US" dirty="0"/>
              <a:t>Integration with Continuous Integration tools like Jenkins.</a:t>
            </a:r>
          </a:p>
          <a:p>
            <a:r>
              <a:rPr lang="en-US" dirty="0"/>
              <a:t>Plugins for test execution.</a:t>
            </a:r>
          </a:p>
          <a:p>
            <a:r>
              <a:rPr lang="en-US" dirty="0"/>
              <a:t>It provides information on how the software/ project is being developed.</a:t>
            </a:r>
          </a:p>
          <a:p>
            <a:r>
              <a:rPr lang="en-US" dirty="0"/>
              <a:t>The build process is made simpler and consistent.</a:t>
            </a:r>
          </a:p>
          <a:p>
            <a:r>
              <a:rPr lang="en-US" dirty="0"/>
              <a:t>Provides guidelines for the best practices to be followed in the project.</a:t>
            </a:r>
          </a:p>
          <a:p>
            <a:r>
              <a:rPr lang="en-US" dirty="0"/>
              <a:t>Enhances project performance.</a:t>
            </a:r>
          </a:p>
          <a:p>
            <a:r>
              <a:rPr lang="en-US" dirty="0"/>
              <a:t>Easy to move to new attributes of Maven.</a:t>
            </a:r>
          </a:p>
          <a:p>
            <a:r>
              <a:rPr lang="en-US" dirty="0"/>
              <a:t>Integration with version control tools like </a:t>
            </a:r>
            <a:r>
              <a:rPr lang="en-US" dirty="0" err="1"/>
              <a:t>Git</a:t>
            </a:r>
            <a:r>
              <a:rPr lang="en-US" dirty="0"/>
              <a:t>.</a:t>
            </a:r>
          </a:p>
          <a:p>
            <a:endParaRPr lang="en-IN" dirty="0"/>
          </a:p>
        </p:txBody>
      </p:sp>
    </p:spTree>
    <p:extLst>
      <p:ext uri="{BB962C8B-B14F-4D97-AF65-F5344CB8AC3E}">
        <p14:creationId xmlns:p14="http://schemas.microsoft.com/office/powerpoint/2010/main" val="2369696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b="1" dirty="0">
                <a:effectLst/>
              </a:rPr>
              <a:t>Why Use Maven</a:t>
            </a:r>
          </a:p>
        </p:txBody>
      </p:sp>
      <p:sp>
        <p:nvSpPr>
          <p:cNvPr id="4" name="Content Placeholder 3"/>
          <p:cNvSpPr>
            <a:spLocks noGrp="1"/>
          </p:cNvSpPr>
          <p:nvPr>
            <p:ph idx="1"/>
          </p:nvPr>
        </p:nvSpPr>
        <p:spPr>
          <a:xfrm>
            <a:off x="1187624" y="1380549"/>
            <a:ext cx="7498080" cy="5410200"/>
          </a:xfrm>
        </p:spPr>
        <p:txBody>
          <a:bodyPr>
            <a:noAutofit/>
          </a:bodyPr>
          <a:lstStyle/>
          <a:p>
            <a:r>
              <a:rPr lang="en-US" sz="2400"/>
              <a:t>Maven takes care of processes like releases, distribution, reporting, builds, documentation, and SCMs. Maven connects to the Maven Central repository and loads them locally. Some of the IDEs that support project development with Maven are NetBeans, Eclipse, IntelliJ, and so on.</a:t>
            </a:r>
          </a:p>
          <a:p>
            <a:r>
              <a:rPr lang="en-US" sz="2400" b="1"/>
              <a:t>Maven should be used in our projects in the following scenarios:</a:t>
            </a:r>
            <a:endParaRPr lang="en-US" sz="2400"/>
          </a:p>
          <a:p>
            <a:r>
              <a:rPr lang="en-US" sz="2400"/>
              <a:t>If the project requires a large number of dependencies.</a:t>
            </a:r>
          </a:p>
          <a:p>
            <a:r>
              <a:rPr lang="en-US" sz="2400"/>
              <a:t>If the version of the dependencies needs frequent up-gradation.</a:t>
            </a:r>
          </a:p>
          <a:p>
            <a:r>
              <a:rPr lang="en-US" sz="2400"/>
              <a:t>If the project needs to have quick documentation, compiling, and packaging of the source code into JAR or ZIP files.</a:t>
            </a:r>
          </a:p>
        </p:txBody>
      </p:sp>
    </p:spTree>
    <p:extLst>
      <p:ext uri="{BB962C8B-B14F-4D97-AF65-F5344CB8AC3E}">
        <p14:creationId xmlns:p14="http://schemas.microsoft.com/office/powerpoint/2010/main" val="92003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b="1" dirty="0">
                <a:effectLst/>
              </a:rPr>
              <a:t>Operational Steps Of Maven</a:t>
            </a:r>
          </a:p>
        </p:txBody>
      </p:sp>
      <p:sp>
        <p:nvSpPr>
          <p:cNvPr id="4" name="Content Placeholder 3"/>
          <p:cNvSpPr>
            <a:spLocks noGrp="1"/>
          </p:cNvSpPr>
          <p:nvPr>
            <p:ph idx="1"/>
          </p:nvPr>
        </p:nvSpPr>
        <p:spPr/>
        <p:txBody>
          <a:bodyPr>
            <a:normAutofit fontScale="70000" lnSpcReduction="20000"/>
          </a:bodyPr>
          <a:lstStyle/>
          <a:p>
            <a:r>
              <a:rPr lang="en-US" dirty="0"/>
              <a:t> First Maven goes through the POM .xml file.</a:t>
            </a:r>
          </a:p>
          <a:p>
            <a:r>
              <a:rPr lang="en-US" dirty="0"/>
              <a:t> The dependencies are loaded into the local repository.</a:t>
            </a:r>
          </a:p>
          <a:p>
            <a:r>
              <a:rPr lang="en-US" dirty="0"/>
              <a:t> Goes through the built-in life cycles of Maven as shown below:</a:t>
            </a:r>
          </a:p>
          <a:p>
            <a:r>
              <a:rPr lang="en-US" b="1" dirty="0"/>
              <a:t>Default:</a:t>
            </a:r>
            <a:r>
              <a:rPr lang="en-US" dirty="0"/>
              <a:t> Takes care of the deployment of the project.</a:t>
            </a:r>
          </a:p>
          <a:p>
            <a:r>
              <a:rPr lang="en-US" b="1" dirty="0"/>
              <a:t>Clean:</a:t>
            </a:r>
            <a:r>
              <a:rPr lang="en-US" dirty="0"/>
              <a:t> Removes any errors, thereby cleaning the project, and removing the artifact produced from the previous process of the build.</a:t>
            </a:r>
          </a:p>
          <a:p>
            <a:r>
              <a:rPr lang="en-US" b="1" dirty="0"/>
              <a:t>Site: </a:t>
            </a:r>
            <a:r>
              <a:rPr lang="en-US" dirty="0"/>
              <a:t>Takes care of the documentation of the project.</a:t>
            </a:r>
          </a:p>
          <a:p>
            <a:r>
              <a:rPr lang="en-US" dirty="0"/>
              <a:t> Each built-in cycles have several phases. </a:t>
            </a:r>
            <a:r>
              <a:rPr lang="en-US" b="1" u="sng" dirty="0"/>
              <a:t>For example</a:t>
            </a:r>
            <a:r>
              <a:rPr lang="en-US" b="1" dirty="0"/>
              <a:t>,</a:t>
            </a:r>
            <a:r>
              <a:rPr lang="en-US" dirty="0"/>
              <a:t> default has twenty-three phases while clean and site have three and four phases respectively.</a:t>
            </a:r>
          </a:p>
          <a:p>
            <a:r>
              <a:rPr lang="en-US" dirty="0" smtClean="0"/>
              <a:t>Each </a:t>
            </a:r>
            <a:r>
              <a:rPr lang="en-US" dirty="0"/>
              <a:t>Maven cycle goes through several stages where a particular stage has a specific objective.</a:t>
            </a:r>
          </a:p>
        </p:txBody>
      </p:sp>
    </p:spTree>
    <p:extLst>
      <p:ext uri="{BB962C8B-B14F-4D97-AF65-F5344CB8AC3E}">
        <p14:creationId xmlns:p14="http://schemas.microsoft.com/office/powerpoint/2010/main" val="4125156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b="1" dirty="0">
                <a:effectLst/>
              </a:rPr>
              <a:t>Operational Steps Of Maven</a:t>
            </a:r>
          </a:p>
        </p:txBody>
      </p:sp>
      <p:sp>
        <p:nvSpPr>
          <p:cNvPr id="2" name="Content Placeholder 1"/>
          <p:cNvSpPr>
            <a:spLocks noGrp="1"/>
          </p:cNvSpPr>
          <p:nvPr>
            <p:ph idx="1"/>
          </p:nvPr>
        </p:nvSpPr>
        <p:spPr/>
        <p:txBody>
          <a:bodyPr>
            <a:normAutofit fontScale="70000" lnSpcReduction="20000"/>
          </a:bodyPr>
          <a:lstStyle/>
          <a:p>
            <a:r>
              <a:rPr lang="en-US" b="1" dirty="0"/>
              <a:t>Some of the important phases are listed below:</a:t>
            </a:r>
            <a:endParaRPr lang="en-US" dirty="0"/>
          </a:p>
          <a:p>
            <a:r>
              <a:rPr lang="en-US" b="1" dirty="0"/>
              <a:t>Validate </a:t>
            </a:r>
            <a:r>
              <a:rPr lang="en-US" dirty="0"/>
              <a:t>Verifies if all the prerequisite data for the build to complete are available.</a:t>
            </a:r>
          </a:p>
          <a:p>
            <a:r>
              <a:rPr lang="en-US" b="1" dirty="0"/>
              <a:t>Compile: </a:t>
            </a:r>
            <a:r>
              <a:rPr lang="en-US" dirty="0"/>
              <a:t>Source code is compiled.</a:t>
            </a:r>
          </a:p>
          <a:p>
            <a:r>
              <a:rPr lang="en-US" b="1" dirty="0"/>
              <a:t>Test- compile: </a:t>
            </a:r>
            <a:r>
              <a:rPr lang="en-US" dirty="0"/>
              <a:t>Test source code is compiled.</a:t>
            </a:r>
          </a:p>
          <a:p>
            <a:r>
              <a:rPr lang="en-US" b="1" dirty="0"/>
              <a:t>Test: </a:t>
            </a:r>
            <a:r>
              <a:rPr lang="en-US" dirty="0"/>
              <a:t>Unit test cases are executed.</a:t>
            </a:r>
          </a:p>
          <a:p>
            <a:r>
              <a:rPr lang="en-US" b="1" dirty="0"/>
              <a:t>Package:</a:t>
            </a:r>
            <a:r>
              <a:rPr lang="en-US" dirty="0"/>
              <a:t> Source code is compiled and packaged into JAR or ZIP files.</a:t>
            </a:r>
          </a:p>
          <a:p>
            <a:r>
              <a:rPr lang="en-US" b="1" dirty="0"/>
              <a:t>Integration- test: The package</a:t>
            </a:r>
            <a:r>
              <a:rPr lang="en-US" dirty="0"/>
              <a:t> is deployed and if there are any issues, integration test cases are executed.</a:t>
            </a:r>
          </a:p>
          <a:p>
            <a:r>
              <a:rPr lang="en-US" b="1" dirty="0"/>
              <a:t>Install-Package:</a:t>
            </a:r>
            <a:r>
              <a:rPr lang="en-US" dirty="0"/>
              <a:t> It is installed in the local repository.</a:t>
            </a:r>
          </a:p>
          <a:p>
            <a:r>
              <a:rPr lang="en-US" b="1" dirty="0"/>
              <a:t>Deploy: </a:t>
            </a:r>
            <a:r>
              <a:rPr lang="en-US" dirty="0"/>
              <a:t>A copy of the package is made available from the remote repository.</a:t>
            </a:r>
          </a:p>
          <a:p>
            <a:endParaRPr lang="en-IN" dirty="0"/>
          </a:p>
        </p:txBody>
      </p:sp>
    </p:spTree>
    <p:extLst>
      <p:ext uri="{BB962C8B-B14F-4D97-AF65-F5344CB8AC3E}">
        <p14:creationId xmlns:p14="http://schemas.microsoft.com/office/powerpoint/2010/main" val="2723785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b="1" dirty="0">
                <a:effectLst/>
              </a:rPr>
              <a:t>Operational Steps Of Maven</a:t>
            </a:r>
          </a:p>
        </p:txBody>
      </p:sp>
      <p:sp>
        <p:nvSpPr>
          <p:cNvPr id="4" name="Content Placeholder 3"/>
          <p:cNvSpPr>
            <a:spLocks noGrp="1"/>
          </p:cNvSpPr>
          <p:nvPr>
            <p:ph idx="1"/>
          </p:nvPr>
        </p:nvSpPr>
        <p:spPr/>
        <p:txBody>
          <a:bodyPr/>
          <a:lstStyle/>
          <a:p>
            <a:r>
              <a:rPr lang="en-US" dirty="0"/>
              <a:t>These phases have to be executed in order. Also, if the </a:t>
            </a:r>
            <a:r>
              <a:rPr lang="en-US" b="1" dirty="0"/>
              <a:t>deploy</a:t>
            </a:r>
            <a:r>
              <a:rPr lang="en-US" dirty="0"/>
              <a:t> phase i.e. the end phase of the Maven cycle has to be executed then all the prior phases to that cycle have to be completed successfully.</a:t>
            </a:r>
          </a:p>
          <a:p>
            <a:r>
              <a:rPr lang="en-US" b="1" dirty="0"/>
              <a:t>From the command prompt, the phases are run in the following way:</a:t>
            </a:r>
            <a:endParaRPr lang="en-US" dirty="0"/>
          </a:p>
          <a:p>
            <a:endParaRPr lang="en-IN" dirty="0"/>
          </a:p>
        </p:txBody>
      </p:sp>
    </p:spTree>
    <p:extLst>
      <p:ext uri="{BB962C8B-B14F-4D97-AF65-F5344CB8AC3E}">
        <p14:creationId xmlns:p14="http://schemas.microsoft.com/office/powerpoint/2010/main" val="1167909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b="1" dirty="0">
                <a:effectLst/>
              </a:rPr>
              <a:t>Operational Steps Of Maven</a:t>
            </a:r>
          </a:p>
        </p:txBody>
      </p:sp>
      <p:sp>
        <p:nvSpPr>
          <p:cNvPr id="2" name="Content Placeholder 1"/>
          <p:cNvSpPr>
            <a:spLocks noGrp="1"/>
          </p:cNvSpPr>
          <p:nvPr>
            <p:ph idx="1"/>
          </p:nvPr>
        </p:nvSpPr>
        <p:spPr/>
        <p:txBody>
          <a:bodyPr>
            <a:normAutofit fontScale="70000" lnSpcReduction="20000"/>
          </a:bodyPr>
          <a:lstStyle/>
          <a:p>
            <a:r>
              <a:rPr lang="en-US" b="1" dirty="0" err="1"/>
              <a:t>mvn</a:t>
            </a:r>
            <a:r>
              <a:rPr lang="en-US" b="1" dirty="0"/>
              <a:t> &lt;name of phase&gt;</a:t>
            </a:r>
            <a:r>
              <a:rPr lang="en-US" dirty="0"/>
              <a:t>, </a:t>
            </a:r>
            <a:r>
              <a:rPr lang="en-US" b="1" u="sng" dirty="0"/>
              <a:t>for example,</a:t>
            </a:r>
            <a:r>
              <a:rPr lang="en-US" dirty="0"/>
              <a:t> </a:t>
            </a:r>
            <a:r>
              <a:rPr lang="en-US" dirty="0" err="1"/>
              <a:t>mvn</a:t>
            </a:r>
            <a:r>
              <a:rPr lang="en-US" dirty="0"/>
              <a:t> validate</a:t>
            </a:r>
          </a:p>
          <a:p>
            <a:r>
              <a:rPr lang="en-US" dirty="0"/>
              <a:t> A group of Maven goals makes up a phase. Just like phases of Maven, each goal has to be run in a specific order.</a:t>
            </a:r>
          </a:p>
          <a:p>
            <a:r>
              <a:rPr lang="en-US" dirty="0"/>
              <a:t>A goal has the following syntax:</a:t>
            </a:r>
          </a:p>
          <a:p>
            <a:r>
              <a:rPr lang="en-US" b="1" dirty="0"/>
              <a:t>Plugin: goal</a:t>
            </a:r>
            <a:endParaRPr lang="en-US" dirty="0"/>
          </a:p>
          <a:p>
            <a:r>
              <a:rPr lang="en-US" b="1" dirty="0"/>
              <a:t>Here, we have discussed some of the phases along with the goals tied to them:</a:t>
            </a:r>
            <a:endParaRPr lang="en-US" dirty="0"/>
          </a:p>
          <a:p>
            <a:r>
              <a:rPr lang="en-US" dirty="0"/>
              <a:t>compiler: compile ( used in the phase of compilation)</a:t>
            </a:r>
          </a:p>
          <a:p>
            <a:r>
              <a:rPr lang="en-US" dirty="0"/>
              <a:t>compiler: test ( used in the phase of test compilation )</a:t>
            </a:r>
          </a:p>
          <a:p>
            <a:r>
              <a:rPr lang="en-US" dirty="0"/>
              <a:t>surefire: test ( used in the phase of testing )</a:t>
            </a:r>
          </a:p>
          <a:p>
            <a:r>
              <a:rPr lang="en-US" dirty="0"/>
              <a:t>install: install ( used in the phase of installation )</a:t>
            </a:r>
          </a:p>
          <a:p>
            <a:r>
              <a:rPr lang="en-US" dirty="0"/>
              <a:t>jar: war ( used in the phase of packaging )</a:t>
            </a:r>
          </a:p>
          <a:p>
            <a:r>
              <a:rPr lang="en-US" dirty="0"/>
              <a:t>war: war ( used in the phase of packaging )</a:t>
            </a:r>
          </a:p>
          <a:p>
            <a:endParaRPr lang="en-IN" dirty="0"/>
          </a:p>
        </p:txBody>
      </p:sp>
    </p:spTree>
    <p:extLst>
      <p:ext uri="{BB962C8B-B14F-4D97-AF65-F5344CB8AC3E}">
        <p14:creationId xmlns:p14="http://schemas.microsoft.com/office/powerpoint/2010/main" val="3972761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1300</TotalTime>
  <Words>2036</Words>
  <Application>Microsoft Office PowerPoint</Application>
  <PresentationFormat>On-screen Show (4:3)</PresentationFormat>
  <Paragraphs>174</Paragraphs>
  <Slides>25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Gill Sans MT</vt:lpstr>
      <vt:lpstr>Times New Roman</vt:lpstr>
      <vt:lpstr>Verdana</vt:lpstr>
      <vt:lpstr>Wingdings 2</vt:lpstr>
      <vt:lpstr>Solstice</vt:lpstr>
      <vt:lpstr>PowerPoint Presentation</vt:lpstr>
      <vt:lpstr>What Is Maven </vt:lpstr>
      <vt:lpstr>What Is Maven </vt:lpstr>
      <vt:lpstr>Why Use Maven</vt:lpstr>
      <vt:lpstr>Why Use Maven</vt:lpstr>
      <vt:lpstr>Operational Steps Of Maven</vt:lpstr>
      <vt:lpstr>Operational Steps Of Maven</vt:lpstr>
      <vt:lpstr>Operational Steps Of Maven</vt:lpstr>
      <vt:lpstr>Operational Steps Of Maven</vt:lpstr>
      <vt:lpstr>The operational steps of how Maven works are diagrammatically shown below:</vt:lpstr>
      <vt:lpstr>Operational Steps Of Maven</vt:lpstr>
      <vt:lpstr>Terminologies In Maven</vt:lpstr>
      <vt:lpstr>Maven Repository </vt:lpstr>
      <vt:lpstr>Maven Repository </vt:lpstr>
      <vt:lpstr>Maven Repository </vt:lpstr>
      <vt:lpstr>Maven Repository </vt:lpstr>
      <vt:lpstr>Maven POM (Project Object Model) </vt:lpstr>
      <vt:lpstr>Given below is the list of information that the pom.xml file contains:</vt:lpstr>
      <vt:lpstr>What Is Super POM?</vt:lpstr>
      <vt:lpstr>What Is Default POM Configuration?</vt:lpstr>
      <vt:lpstr>What Is Default POM Configuration?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Applications R12</dc:title>
  <dc:creator>WELCOME</dc:creator>
  <cp:lastModifiedBy>mohammad Samiuddin</cp:lastModifiedBy>
  <cp:revision>132</cp:revision>
  <dcterms:created xsi:type="dcterms:W3CDTF">2019-01-14T05:47:09Z</dcterms:created>
  <dcterms:modified xsi:type="dcterms:W3CDTF">2023-12-01T10:44:37Z</dcterms:modified>
</cp:coreProperties>
</file>