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AF5D-A855-E215-8A35-E23C5DD90CCC}"/>
              </a:ext>
            </a:extLst>
          </p:cNvPr>
          <p:cNvSpPr>
            <a:spLocks noGrp="1"/>
          </p:cNvSpPr>
          <p:nvPr>
            <p:ph type="ctrTitle"/>
          </p:nvPr>
        </p:nvSpPr>
        <p:spPr>
          <a:xfrm>
            <a:off x="490330" y="344557"/>
            <a:ext cx="5711687" cy="2054087"/>
          </a:xfrm>
        </p:spPr>
        <p:txBody>
          <a:bodyPr>
            <a:normAutofit/>
          </a:bodyPr>
          <a:lstStyle/>
          <a:p>
            <a:r>
              <a:rPr lang="en-US" sz="6000" b="1" dirty="0"/>
              <a:t>DIABETES</a:t>
            </a:r>
            <a:endParaRPr lang="en-IN" sz="6000" b="1" dirty="0"/>
          </a:p>
        </p:txBody>
      </p:sp>
      <p:sp>
        <p:nvSpPr>
          <p:cNvPr id="3" name="Subtitle 2">
            <a:extLst>
              <a:ext uri="{FF2B5EF4-FFF2-40B4-BE49-F238E27FC236}">
                <a16:creationId xmlns:a16="http://schemas.microsoft.com/office/drawing/2014/main" id="{35C6A2F4-EEAA-2151-293B-29774B4FC27D}"/>
              </a:ext>
            </a:extLst>
          </p:cNvPr>
          <p:cNvSpPr>
            <a:spLocks noGrp="1"/>
          </p:cNvSpPr>
          <p:nvPr>
            <p:ph type="subTitle" idx="1"/>
          </p:nvPr>
        </p:nvSpPr>
        <p:spPr>
          <a:xfrm>
            <a:off x="1908313" y="2935723"/>
            <a:ext cx="9581321" cy="3577719"/>
          </a:xfrm>
        </p:spPr>
        <p:txBody>
          <a:bodyPr>
            <a:normAutofit/>
          </a:bodyPr>
          <a:lstStyle/>
          <a:p>
            <a:pPr algn="just"/>
            <a:r>
              <a:rPr lang="en-US" sz="3200" dirty="0"/>
              <a:t>DIABETES IS A Chronic, metabolic </a:t>
            </a:r>
          </a:p>
          <a:p>
            <a:pPr algn="just"/>
            <a:r>
              <a:rPr lang="en-US" sz="3200" dirty="0"/>
              <a:t>Disease characterized by elevated levels Of blood glucose (or blood sugar), which leads over time to serious damage to the heart, blood vessels, eyes, kidneys and nerves.  </a:t>
            </a:r>
            <a:endParaRPr lang="en-IN" sz="3200" dirty="0"/>
          </a:p>
        </p:txBody>
      </p:sp>
    </p:spTree>
    <p:extLst>
      <p:ext uri="{BB962C8B-B14F-4D97-AF65-F5344CB8AC3E}">
        <p14:creationId xmlns:p14="http://schemas.microsoft.com/office/powerpoint/2010/main" val="186900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D949-B527-1614-4876-B8A4CE5998E9}"/>
              </a:ext>
            </a:extLst>
          </p:cNvPr>
          <p:cNvSpPr>
            <a:spLocks noGrp="1"/>
          </p:cNvSpPr>
          <p:nvPr>
            <p:ph type="title"/>
          </p:nvPr>
        </p:nvSpPr>
        <p:spPr/>
        <p:txBody>
          <a:bodyPr/>
          <a:lstStyle/>
          <a:p>
            <a:r>
              <a:rPr lang="en-US" dirty="0"/>
              <a:t>                         </a:t>
            </a:r>
            <a:r>
              <a:rPr lang="en-US" sz="4400" b="1" dirty="0"/>
              <a:t>Types of diabetes</a:t>
            </a:r>
            <a:endParaRPr lang="en-IN" sz="4400" b="1" dirty="0"/>
          </a:p>
        </p:txBody>
      </p:sp>
      <p:sp>
        <p:nvSpPr>
          <p:cNvPr id="3" name="Content Placeholder 2">
            <a:extLst>
              <a:ext uri="{FF2B5EF4-FFF2-40B4-BE49-F238E27FC236}">
                <a16:creationId xmlns:a16="http://schemas.microsoft.com/office/drawing/2014/main" id="{514BD43F-B547-0257-7D9F-A01AE9281770}"/>
              </a:ext>
            </a:extLst>
          </p:cNvPr>
          <p:cNvSpPr>
            <a:spLocks noGrp="1"/>
          </p:cNvSpPr>
          <p:nvPr>
            <p:ph idx="1"/>
          </p:nvPr>
        </p:nvSpPr>
        <p:spPr/>
        <p:txBody>
          <a:bodyPr/>
          <a:lstStyle/>
          <a:p>
            <a:r>
              <a:rPr lang="en-US" sz="3600" dirty="0"/>
              <a:t>Type 1 diabetes</a:t>
            </a:r>
          </a:p>
          <a:p>
            <a:r>
              <a:rPr lang="en-US" sz="3600" dirty="0"/>
              <a:t>Type 2 diabetes</a:t>
            </a:r>
          </a:p>
          <a:p>
            <a:r>
              <a:rPr lang="en-US" sz="3600" dirty="0"/>
              <a:t>Gestational diabetes</a:t>
            </a:r>
          </a:p>
          <a:p>
            <a:endParaRPr lang="en-IN" dirty="0"/>
          </a:p>
        </p:txBody>
      </p:sp>
    </p:spTree>
    <p:extLst>
      <p:ext uri="{BB962C8B-B14F-4D97-AF65-F5344CB8AC3E}">
        <p14:creationId xmlns:p14="http://schemas.microsoft.com/office/powerpoint/2010/main" val="312158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5361-CD78-99DF-9EA5-8480D8CAA7DC}"/>
              </a:ext>
            </a:extLst>
          </p:cNvPr>
          <p:cNvSpPr>
            <a:spLocks noGrp="1"/>
          </p:cNvSpPr>
          <p:nvPr>
            <p:ph type="title"/>
          </p:nvPr>
        </p:nvSpPr>
        <p:spPr>
          <a:xfrm>
            <a:off x="737162" y="207621"/>
            <a:ext cx="9550399" cy="1144101"/>
          </a:xfrm>
        </p:spPr>
        <p:txBody>
          <a:bodyPr/>
          <a:lstStyle/>
          <a:p>
            <a:r>
              <a:rPr lang="en-US" dirty="0"/>
              <a:t>                   </a:t>
            </a:r>
            <a:r>
              <a:rPr lang="en-US" sz="4800" b="1" dirty="0"/>
              <a:t>Causes of diabetes</a:t>
            </a:r>
            <a:endParaRPr lang="en-IN" sz="4800" b="1" dirty="0"/>
          </a:p>
        </p:txBody>
      </p:sp>
      <p:sp>
        <p:nvSpPr>
          <p:cNvPr id="3" name="Text Placeholder 2">
            <a:extLst>
              <a:ext uri="{FF2B5EF4-FFF2-40B4-BE49-F238E27FC236}">
                <a16:creationId xmlns:a16="http://schemas.microsoft.com/office/drawing/2014/main" id="{65737BC3-1013-2333-CDDF-C7F4BB99B60C}"/>
              </a:ext>
            </a:extLst>
          </p:cNvPr>
          <p:cNvSpPr>
            <a:spLocks noGrp="1"/>
          </p:cNvSpPr>
          <p:nvPr>
            <p:ph type="body" sz="quarter" idx="13"/>
          </p:nvPr>
        </p:nvSpPr>
        <p:spPr>
          <a:xfrm>
            <a:off x="685799" y="1470991"/>
            <a:ext cx="9601762" cy="1749289"/>
          </a:xfrm>
        </p:spPr>
        <p:txBody>
          <a:bodyPr>
            <a:normAutofit/>
          </a:bodyPr>
          <a:lstStyle/>
          <a:p>
            <a:r>
              <a:rPr lang="en-US" dirty="0"/>
              <a:t>Type 1 diabetes: </a:t>
            </a:r>
          </a:p>
          <a:p>
            <a:r>
              <a:rPr lang="en-US" dirty="0"/>
              <a:t>    Type 1 diabetes  is believed to be an autoimmune condition. This means your immune system mistakenly attacks and destroys the beta cells  in your pancreas that produce insulin. The damage is permanent.</a:t>
            </a:r>
            <a:endParaRPr lang="en-IN" dirty="0"/>
          </a:p>
        </p:txBody>
      </p:sp>
      <p:sp>
        <p:nvSpPr>
          <p:cNvPr id="4" name="Text Placeholder 3">
            <a:extLst>
              <a:ext uri="{FF2B5EF4-FFF2-40B4-BE49-F238E27FC236}">
                <a16:creationId xmlns:a16="http://schemas.microsoft.com/office/drawing/2014/main" id="{9EBFAAA3-60F6-6B66-385C-E5F393AF07F2}"/>
              </a:ext>
            </a:extLst>
          </p:cNvPr>
          <p:cNvSpPr>
            <a:spLocks noGrp="1"/>
          </p:cNvSpPr>
          <p:nvPr>
            <p:ph type="body" idx="1"/>
          </p:nvPr>
        </p:nvSpPr>
        <p:spPr>
          <a:xfrm>
            <a:off x="685799" y="3428999"/>
            <a:ext cx="10135436" cy="3032535"/>
          </a:xfrm>
        </p:spPr>
        <p:txBody>
          <a:bodyPr>
            <a:normAutofit lnSpcReduction="10000"/>
          </a:bodyPr>
          <a:lstStyle/>
          <a:p>
            <a:r>
              <a:rPr lang="en-US" sz="2000" dirty="0"/>
              <a:t>Type 2 diabetes :</a:t>
            </a:r>
          </a:p>
          <a:p>
            <a:r>
              <a:rPr lang="en-US" sz="2000" dirty="0"/>
              <a:t>Type 2 diabetes starts out as insulin resistance. This means your body cannot use insulin efficiently, which causes your pancreas to produce more insulin until it cannot keep up with demand. Insulin production then decreases, which causes high blood sugar. </a:t>
            </a:r>
          </a:p>
          <a:p>
            <a:endParaRPr lang="en-US" sz="2000" dirty="0"/>
          </a:p>
          <a:p>
            <a:r>
              <a:rPr lang="en-US" sz="2000" dirty="0"/>
              <a:t>Gestational diabetes :</a:t>
            </a:r>
          </a:p>
          <a:p>
            <a:r>
              <a:rPr lang="en-US" sz="2000" dirty="0"/>
              <a:t>Gestational diabetes is caused by insulin-blocking hormones that are produced that  are produced during pregnancy. </a:t>
            </a:r>
            <a:endParaRPr lang="en-IN" sz="2000" dirty="0"/>
          </a:p>
        </p:txBody>
      </p:sp>
    </p:spTree>
    <p:extLst>
      <p:ext uri="{BB962C8B-B14F-4D97-AF65-F5344CB8AC3E}">
        <p14:creationId xmlns:p14="http://schemas.microsoft.com/office/powerpoint/2010/main" val="258047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8812-4F86-E8FA-FEF4-31547C85B6A3}"/>
              </a:ext>
            </a:extLst>
          </p:cNvPr>
          <p:cNvSpPr>
            <a:spLocks noGrp="1"/>
          </p:cNvSpPr>
          <p:nvPr>
            <p:ph type="title"/>
          </p:nvPr>
        </p:nvSpPr>
        <p:spPr>
          <a:xfrm>
            <a:off x="685799" y="485819"/>
            <a:ext cx="10131427" cy="1468800"/>
          </a:xfrm>
        </p:spPr>
        <p:txBody>
          <a:bodyPr>
            <a:normAutofit/>
          </a:bodyPr>
          <a:lstStyle/>
          <a:p>
            <a:r>
              <a:rPr lang="en-US" sz="4800" b="1" dirty="0"/>
              <a:t>Symptoms of diabetes</a:t>
            </a:r>
            <a:endParaRPr lang="en-IN" sz="4800" b="1" dirty="0"/>
          </a:p>
        </p:txBody>
      </p:sp>
      <p:sp>
        <p:nvSpPr>
          <p:cNvPr id="3" name="Text Placeholder 2">
            <a:extLst>
              <a:ext uri="{FF2B5EF4-FFF2-40B4-BE49-F238E27FC236}">
                <a16:creationId xmlns:a16="http://schemas.microsoft.com/office/drawing/2014/main" id="{61326719-F158-4E4D-D6C0-4402034A69E8}"/>
              </a:ext>
            </a:extLst>
          </p:cNvPr>
          <p:cNvSpPr>
            <a:spLocks noGrp="1"/>
          </p:cNvSpPr>
          <p:nvPr>
            <p:ph type="body" idx="1"/>
          </p:nvPr>
        </p:nvSpPr>
        <p:spPr>
          <a:xfrm>
            <a:off x="685798" y="2713590"/>
            <a:ext cx="10131428" cy="3508017"/>
          </a:xfrm>
        </p:spPr>
        <p:txBody>
          <a:bodyPr>
            <a:normAutofit/>
          </a:bodyPr>
          <a:lstStyle/>
          <a:p>
            <a:r>
              <a:rPr lang="en-US" sz="2800" dirty="0"/>
              <a:t> 1.  Excessive thirst and hunger </a:t>
            </a:r>
          </a:p>
          <a:p>
            <a:r>
              <a:rPr lang="en-IN" sz="2800" dirty="0"/>
              <a:t> 2.  frequent urination</a:t>
            </a:r>
          </a:p>
          <a:p>
            <a:r>
              <a:rPr lang="en-IN" sz="2800" dirty="0"/>
              <a:t> 3. drowsiness or fatigue</a:t>
            </a:r>
          </a:p>
          <a:p>
            <a:r>
              <a:rPr lang="en-IN" sz="2800" dirty="0"/>
              <a:t> 4. dry, itchy skin</a:t>
            </a:r>
          </a:p>
          <a:p>
            <a:r>
              <a:rPr lang="en-IN" sz="2800" dirty="0"/>
              <a:t> 5. blurry vision</a:t>
            </a:r>
          </a:p>
          <a:p>
            <a:r>
              <a:rPr lang="en-IN" sz="2800" dirty="0"/>
              <a:t> 6. slow-healing wounds</a:t>
            </a:r>
          </a:p>
        </p:txBody>
      </p:sp>
    </p:spTree>
    <p:extLst>
      <p:ext uri="{BB962C8B-B14F-4D97-AF65-F5344CB8AC3E}">
        <p14:creationId xmlns:p14="http://schemas.microsoft.com/office/powerpoint/2010/main" val="162052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F2CD-9F76-6F6F-93FA-F63EF45E7B7D}"/>
              </a:ext>
            </a:extLst>
          </p:cNvPr>
          <p:cNvSpPr>
            <a:spLocks noGrp="1"/>
          </p:cNvSpPr>
          <p:nvPr>
            <p:ph type="title"/>
          </p:nvPr>
        </p:nvSpPr>
        <p:spPr>
          <a:xfrm>
            <a:off x="685801" y="609600"/>
            <a:ext cx="10131425" cy="2703443"/>
          </a:xfrm>
        </p:spPr>
        <p:txBody>
          <a:bodyPr>
            <a:normAutofit/>
          </a:bodyPr>
          <a:lstStyle/>
          <a:p>
            <a:r>
              <a:rPr lang="en-US" sz="4400" b="1" dirty="0"/>
              <a:t>Complications in pregnancy</a:t>
            </a:r>
            <a:br>
              <a:rPr lang="en-US" sz="4400" b="1" dirty="0"/>
            </a:br>
            <a:br>
              <a:rPr lang="en-US" sz="4400" b="1" dirty="0"/>
            </a:br>
            <a:r>
              <a:rPr lang="en-US" sz="2700" b="1" dirty="0"/>
              <a:t>high blood sugar levels during pregnancy can increase the risk of :</a:t>
            </a:r>
            <a:endParaRPr lang="en-IN" sz="2700" b="1" dirty="0"/>
          </a:p>
        </p:txBody>
      </p:sp>
      <p:sp>
        <p:nvSpPr>
          <p:cNvPr id="3" name="Content Placeholder 2">
            <a:extLst>
              <a:ext uri="{FF2B5EF4-FFF2-40B4-BE49-F238E27FC236}">
                <a16:creationId xmlns:a16="http://schemas.microsoft.com/office/drawing/2014/main" id="{2AFC4530-599F-8DCF-26FE-11974E7C7717}"/>
              </a:ext>
            </a:extLst>
          </p:cNvPr>
          <p:cNvSpPr>
            <a:spLocks noGrp="1"/>
          </p:cNvSpPr>
          <p:nvPr>
            <p:ph idx="1"/>
          </p:nvPr>
        </p:nvSpPr>
        <p:spPr/>
        <p:txBody>
          <a:bodyPr/>
          <a:lstStyle/>
          <a:p>
            <a:pPr marL="0" indent="0">
              <a:buNone/>
            </a:pPr>
            <a:r>
              <a:rPr lang="en-US" dirty="0"/>
              <a:t>    </a:t>
            </a:r>
          </a:p>
          <a:p>
            <a:pPr marL="0" indent="0">
              <a:buNone/>
            </a:pPr>
            <a:endParaRPr lang="en-US" sz="2400" dirty="0"/>
          </a:p>
          <a:p>
            <a:pPr marL="0" indent="0">
              <a:buNone/>
            </a:pPr>
            <a:r>
              <a:rPr lang="en-US" sz="2400" dirty="0"/>
              <a:t>   * high blood pressure </a:t>
            </a:r>
          </a:p>
          <a:p>
            <a:pPr marL="0" indent="0">
              <a:buNone/>
            </a:pPr>
            <a:r>
              <a:rPr lang="en-US" sz="2400" dirty="0"/>
              <a:t>   * Preeclampsia </a:t>
            </a:r>
          </a:p>
          <a:p>
            <a:pPr marL="0" indent="0">
              <a:buNone/>
            </a:pPr>
            <a:r>
              <a:rPr lang="en-US" sz="2400" dirty="0"/>
              <a:t>   * Miscarriage or stillbirth</a:t>
            </a:r>
          </a:p>
          <a:p>
            <a:pPr marL="0" indent="0">
              <a:buNone/>
            </a:pPr>
            <a:r>
              <a:rPr lang="en-US" sz="2400" dirty="0"/>
              <a:t>   * Birth defects </a:t>
            </a:r>
            <a:endParaRPr lang="en-IN" sz="2400" dirty="0"/>
          </a:p>
        </p:txBody>
      </p:sp>
    </p:spTree>
    <p:extLst>
      <p:ext uri="{BB962C8B-B14F-4D97-AF65-F5344CB8AC3E}">
        <p14:creationId xmlns:p14="http://schemas.microsoft.com/office/powerpoint/2010/main" val="132173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C7AB-BF61-2EA0-EDE9-5E5147A6EEB2}"/>
              </a:ext>
            </a:extLst>
          </p:cNvPr>
          <p:cNvSpPr>
            <a:spLocks noGrp="1"/>
          </p:cNvSpPr>
          <p:nvPr>
            <p:ph type="title"/>
          </p:nvPr>
        </p:nvSpPr>
        <p:spPr>
          <a:xfrm>
            <a:off x="685801" y="265043"/>
            <a:ext cx="10131425" cy="2398644"/>
          </a:xfrm>
        </p:spPr>
        <p:txBody>
          <a:bodyPr>
            <a:normAutofit/>
          </a:bodyPr>
          <a:lstStyle/>
          <a:p>
            <a:r>
              <a:rPr lang="en-US" sz="4000" dirty="0"/>
              <a:t>Preventions of diabetes</a:t>
            </a:r>
            <a:br>
              <a:rPr lang="en-US" dirty="0"/>
            </a:br>
            <a:br>
              <a:rPr lang="en-US" dirty="0"/>
            </a:br>
            <a:r>
              <a:rPr lang="en-US" sz="3100" dirty="0"/>
              <a:t>there is no known prevention for type 1 diabetes, but you can lower your risk of type 2 diabetes.</a:t>
            </a:r>
            <a:endParaRPr lang="en-IN" sz="3100" dirty="0"/>
          </a:p>
        </p:txBody>
      </p:sp>
      <p:sp>
        <p:nvSpPr>
          <p:cNvPr id="3" name="Content Placeholder 2">
            <a:extLst>
              <a:ext uri="{FF2B5EF4-FFF2-40B4-BE49-F238E27FC236}">
                <a16:creationId xmlns:a16="http://schemas.microsoft.com/office/drawing/2014/main" id="{1585999A-824C-A7D1-3DA7-04E2398A1ED1}"/>
              </a:ext>
            </a:extLst>
          </p:cNvPr>
          <p:cNvSpPr>
            <a:spLocks noGrp="1"/>
          </p:cNvSpPr>
          <p:nvPr>
            <p:ph idx="1"/>
          </p:nvPr>
        </p:nvSpPr>
        <p:spPr/>
        <p:txBody>
          <a:bodyPr>
            <a:normAutofit/>
          </a:bodyPr>
          <a:lstStyle/>
          <a:p>
            <a:r>
              <a:rPr lang="en-US" sz="2400" dirty="0"/>
              <a:t>Manage your weight and focus on a nutrient-dense diet.</a:t>
            </a:r>
          </a:p>
          <a:p>
            <a:r>
              <a:rPr lang="en-US" sz="2400" dirty="0"/>
              <a:t>Exercise regularly</a:t>
            </a:r>
          </a:p>
          <a:p>
            <a:r>
              <a:rPr lang="en-US" sz="2400" dirty="0"/>
              <a:t>Avoid smoking, high triglycerides, and low HDL cholesterol levels .</a:t>
            </a:r>
          </a:p>
          <a:p>
            <a:r>
              <a:rPr lang="en-US" sz="2400" dirty="0"/>
              <a:t>If you have gestational diabetes or prediabetes, these habits can delay or prevent the onset of type 2 diabetes.   </a:t>
            </a:r>
            <a:endParaRPr lang="en-IN" sz="2400" dirty="0"/>
          </a:p>
        </p:txBody>
      </p:sp>
    </p:spTree>
    <p:extLst>
      <p:ext uri="{BB962C8B-B14F-4D97-AF65-F5344CB8AC3E}">
        <p14:creationId xmlns:p14="http://schemas.microsoft.com/office/powerpoint/2010/main" val="20015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60A9-FEA7-5C37-35F2-D692BCA2453E}"/>
              </a:ext>
            </a:extLst>
          </p:cNvPr>
          <p:cNvSpPr>
            <a:spLocks noGrp="1"/>
          </p:cNvSpPr>
          <p:nvPr>
            <p:ph type="title"/>
          </p:nvPr>
        </p:nvSpPr>
        <p:spPr>
          <a:xfrm>
            <a:off x="2872409" y="424069"/>
            <a:ext cx="8219661" cy="2819400"/>
          </a:xfrm>
        </p:spPr>
        <p:txBody>
          <a:bodyPr>
            <a:normAutofit/>
          </a:bodyPr>
          <a:lstStyle/>
          <a:p>
            <a:r>
              <a:rPr lang="en-US" sz="7200" dirty="0"/>
              <a:t>Conclusion </a:t>
            </a:r>
            <a:br>
              <a:rPr lang="en-US" dirty="0"/>
            </a:br>
            <a:endParaRPr lang="en-IN" dirty="0"/>
          </a:p>
        </p:txBody>
      </p:sp>
    </p:spTree>
    <p:extLst>
      <p:ext uri="{BB962C8B-B14F-4D97-AF65-F5344CB8AC3E}">
        <p14:creationId xmlns:p14="http://schemas.microsoft.com/office/powerpoint/2010/main" val="22173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E6B7-6D0C-AA2A-D15B-F88CDEF417BA}"/>
              </a:ext>
            </a:extLst>
          </p:cNvPr>
          <p:cNvSpPr>
            <a:spLocks noGrp="1"/>
          </p:cNvSpPr>
          <p:nvPr>
            <p:ph type="title"/>
          </p:nvPr>
        </p:nvSpPr>
        <p:spPr>
          <a:xfrm>
            <a:off x="685801" y="609600"/>
            <a:ext cx="10131425" cy="2584174"/>
          </a:xfrm>
        </p:spPr>
        <p:txBody>
          <a:bodyPr>
            <a:normAutofit/>
          </a:bodyPr>
          <a:lstStyle/>
          <a:p>
            <a:r>
              <a:rPr lang="en-US" sz="4400" dirty="0"/>
              <a:t>Name: </a:t>
            </a:r>
            <a:r>
              <a:rPr lang="en-US" sz="4400" dirty="0" err="1"/>
              <a:t>mohd</a:t>
            </a:r>
            <a:r>
              <a:rPr lang="en-US" sz="4400" dirty="0"/>
              <a:t> Sayeed Siddiqui</a:t>
            </a:r>
            <a:endParaRPr lang="en-IN" sz="4400" dirty="0"/>
          </a:p>
        </p:txBody>
      </p:sp>
    </p:spTree>
    <p:extLst>
      <p:ext uri="{BB962C8B-B14F-4D97-AF65-F5344CB8AC3E}">
        <p14:creationId xmlns:p14="http://schemas.microsoft.com/office/powerpoint/2010/main" val="1420155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127</TotalTime>
  <Words>315</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DIABETES</vt:lpstr>
      <vt:lpstr>                         Types of diabetes</vt:lpstr>
      <vt:lpstr>                   Causes of diabetes</vt:lpstr>
      <vt:lpstr>Symptoms of diabetes</vt:lpstr>
      <vt:lpstr>Complications in pregnancy  high blood sugar levels during pregnancy can increase the risk of :</vt:lpstr>
      <vt:lpstr>Preventions of diabetes  there is no known prevention for type 1 diabetes, but you can lower your risk of type 2 diabetes.</vt:lpstr>
      <vt:lpstr>Conclusion  </vt:lpstr>
      <vt:lpstr>Name: mohd Sayeed Siddiqui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dc:title>
  <dc:creator>lenovo</dc:creator>
  <cp:lastModifiedBy>lenovo</cp:lastModifiedBy>
  <cp:revision>3</cp:revision>
  <dcterms:created xsi:type="dcterms:W3CDTF">2022-06-04T18:02:10Z</dcterms:created>
  <dcterms:modified xsi:type="dcterms:W3CDTF">2022-06-06T17:53:52Z</dcterms:modified>
</cp:coreProperties>
</file>