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4" r:id="rId5"/>
    <p:sldId id="271" r:id="rId6"/>
    <p:sldId id="272" r:id="rId7"/>
    <p:sldId id="273" r:id="rId8"/>
    <p:sldId id="259" r:id="rId9"/>
    <p:sldId id="287" r:id="rId10"/>
    <p:sldId id="279" r:id="rId11"/>
    <p:sldId id="275" r:id="rId12"/>
    <p:sldId id="280" r:id="rId13"/>
    <p:sldId id="281" r:id="rId14"/>
    <p:sldId id="282" r:id="rId15"/>
    <p:sldId id="283" r:id="rId16"/>
    <p:sldId id="276" r:id="rId17"/>
    <p:sldId id="277" r:id="rId18"/>
    <p:sldId id="278" r:id="rId19"/>
    <p:sldId id="286" r:id="rId20"/>
    <p:sldId id="285" r:id="rId21"/>
    <p:sldId id="270" r:id="rId22"/>
  </p:sldIdLst>
  <p:sldSz cx="18288000" cy="10287000"/>
  <p:notesSz cx="6858000" cy="9144000"/>
  <p:embeddedFontLst>
    <p:embeddedFont>
      <p:font typeface="Agrandir" panose="020B0604020202020204" charset="0"/>
      <p:regular r:id="rId24"/>
    </p:embeddedFont>
    <p:embeddedFont>
      <p:font typeface="Agrandir Bold" panose="020B0604020202020204" charset="0"/>
      <p:regular r:id="rId25"/>
      <p:bold r:id="rId26"/>
    </p:embeddedFont>
    <p:embeddedFont>
      <p:font typeface="Agrandir Heavy" panose="020B0604020202020204" charset="0"/>
      <p:regular r:id="rId27"/>
      <p:bold r:id="rId28"/>
    </p:embeddedFont>
    <p:embeddedFont>
      <p:font typeface="Alatsi" panose="020B060402020202020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Open Sans Bold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DF2E7"/>
    <a:srgbClr val="FEF9F4"/>
    <a:srgbClr val="FDE6D3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2961" autoAdjust="0"/>
  </p:normalViewPr>
  <p:slideViewPr>
    <p:cSldViewPr>
      <p:cViewPr varScale="1">
        <p:scale>
          <a:sx n="53" d="100"/>
          <a:sy n="53" d="100"/>
        </p:scale>
        <p:origin x="826" y="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543F7-ACC1-4FEB-AAB5-4DA1B2B4A5F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E08F3-14A6-465B-938C-9D9199182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5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Assalamu</a:t>
            </a:r>
            <a:r>
              <a:rPr lang="en-US" dirty="0"/>
              <a:t> </a:t>
            </a:r>
            <a:r>
              <a:rPr lang="en-US" dirty="0" err="1"/>
              <a:t>alaikum</a:t>
            </a:r>
            <a:r>
              <a:rPr lang="en-US" dirty="0"/>
              <a:t> sir, My name is …. , I will explain how our project works.. How our system detects obstacles. The Ultrasonic sensor sends waves and measures the time they take to bounce back.</a:t>
            </a:r>
          </a:p>
          <a:p>
            <a:r>
              <a:rPr lang="en-US" dirty="0"/>
              <a:t>From this it calculates the distance to an object. Based of the distance , the buzzer gives alert, If the object is between 30 to 60 cm, it beeps slowly, if it closer than 30cm, it beeps </a:t>
            </a:r>
            <a:r>
              <a:rPr lang="en-US" dirty="0" err="1"/>
              <a:t>quickly,This</a:t>
            </a:r>
            <a:r>
              <a:rPr lang="en-US" dirty="0"/>
              <a:t> helps user to understand how far the obstacles 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08F3-14A6-465B-938C-9D91991821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another sensor that is water sensor module. The water sensor works by checking if water touches its probes, When it detects water, the </a:t>
            </a:r>
            <a:r>
              <a:rPr lang="en-US" dirty="0" err="1"/>
              <a:t>bazzer</a:t>
            </a:r>
            <a:r>
              <a:rPr lang="en-US" dirty="0"/>
              <a:t> is triggered with a different beep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08F3-14A6-465B-938C-9D91991821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E08F3-14A6-465B-938C-9D91991821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5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063052" y="2576951"/>
            <a:ext cx="131826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GB" sz="6600" dirty="0">
                <a:latin typeface="Times New Roman" pitchFamily="18" charset="0"/>
                <a:ea typeface="Alatsi"/>
                <a:cs typeface="Times New Roman" pitchFamily="18" charset="0"/>
                <a:sym typeface="Alatsi"/>
              </a:rPr>
              <a:t>Smart Navigation Stick for Visually Impaired Adults Using Arduino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1A8F77-B199-F8FE-6544-9506B4A8EB50}"/>
              </a:ext>
            </a:extLst>
          </p:cNvPr>
          <p:cNvSpPr txBox="1"/>
          <p:nvPr/>
        </p:nvSpPr>
        <p:spPr>
          <a:xfrm>
            <a:off x="6477000" y="5231646"/>
            <a:ext cx="8001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4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Microprocessor And Embedded System</a:t>
            </a:r>
          </a:p>
          <a:p>
            <a:pPr marL="0" marR="0" lvl="0" indent="0" algn="l" defTabSz="914400" rtl="0" eaLnBrk="1" fontAlgn="auto" latinLnBrk="0" hangingPunct="1">
              <a:lnSpc>
                <a:spcPts val="3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46" dirty="0">
                <a:latin typeface="Times New Roman" pitchFamily="18" charset="0"/>
                <a:cs typeface="Times New Roman" pitchFamily="18" charset="0"/>
              </a:rPr>
              <a:t>Section :Q</a:t>
            </a:r>
            <a:endParaRPr kumimoji="0" lang="en-US" sz="3346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3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46" dirty="0">
                <a:latin typeface="Times New Roman" pitchFamily="18" charset="0"/>
                <a:cs typeface="Times New Roman" pitchFamily="18" charset="0"/>
              </a:rPr>
              <a:t>Group : 08</a:t>
            </a:r>
            <a:r>
              <a:rPr kumimoji="0" lang="en-US" sz="334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84093C-AC5A-3558-353C-9DD25E7B1C7A}"/>
              </a:ext>
            </a:extLst>
          </p:cNvPr>
          <p:cNvSpPr txBox="1"/>
          <p:nvPr/>
        </p:nvSpPr>
        <p:spPr>
          <a:xfrm>
            <a:off x="6477000" y="6917615"/>
            <a:ext cx="9768384" cy="55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1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46" dirty="0">
                <a:latin typeface="Times New Roman" pitchFamily="18" charset="0"/>
                <a:cs typeface="Times New Roman" pitchFamily="18" charset="0"/>
              </a:rPr>
              <a:t>Supervised by:</a:t>
            </a:r>
            <a:r>
              <a:rPr lang="en-US" sz="3600" dirty="0"/>
              <a:t> </a:t>
            </a:r>
            <a:r>
              <a:rPr lang="en-US" sz="3600" i="0" dirty="0">
                <a:solidFill>
                  <a:srgbClr val="000000"/>
                </a:solidFill>
                <a:effectLst/>
                <a:latin typeface="SourceSansPro"/>
              </a:rPr>
              <a:t>PROTIK PARVEZ SHEIKH</a:t>
            </a:r>
            <a:endParaRPr kumimoji="0" lang="en-US" sz="3346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6968E-FE11-1F90-CD54-5E0FBA795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C5CF274D-1F90-1E01-EC02-A0DD5DB42EF9}"/>
              </a:ext>
            </a:extLst>
          </p:cNvPr>
          <p:cNvSpPr/>
          <p:nvPr/>
        </p:nvSpPr>
        <p:spPr>
          <a:xfrm>
            <a:off x="12649200" y="745680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97CF686-1650-FDCF-BD1F-4B660BDA074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41E475EA-1ECA-7A25-12E5-DB1E5DFF1AE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45184D53-318C-66EB-73CA-D529D4C86CBD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061B5514-5270-D55B-6E73-029F81639E6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2DCA752-01F6-DF38-CE5A-A2239AE04A8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3D2C1888-D698-073B-9633-C5FAE1B2AC6C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1270247B-7C77-2BD4-CF8A-D5335B9D4EF1}"/>
              </a:ext>
            </a:extLst>
          </p:cNvPr>
          <p:cNvSpPr txBox="1"/>
          <p:nvPr/>
        </p:nvSpPr>
        <p:spPr>
          <a:xfrm>
            <a:off x="2057400" y="32818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800" dirty="0">
                <a:latin typeface="Alatsi" panose="020B0604020202020204" charset="0"/>
              </a:rPr>
              <a:t>Working Method</a:t>
            </a:r>
            <a:endParaRPr lang="en-US" sz="8499" dirty="0">
              <a:latin typeface="Alatsi" panose="020B0604020202020204" charset="0"/>
              <a:ea typeface="Alatsi"/>
              <a:cs typeface="Alatsi"/>
              <a:sym typeface="Alatsi"/>
            </a:endParaRPr>
          </a:p>
        </p:txBody>
      </p:sp>
      <p:pic>
        <p:nvPicPr>
          <p:cNvPr id="4098" name="Picture 2" descr="C:\Users\ACT\Pictures\presentation pi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839120"/>
            <a:ext cx="13884474" cy="809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36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13299-82A9-8879-FD6A-894E989B0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BA6F512-9C30-F4D6-C941-23666DE9162B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53063E91-5501-0A1E-9095-010043669E8F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4F570861-FE56-AEA0-D42A-4EC0695F9BCE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0A8242B-1385-92E8-4042-C647E907882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C40900C-AD76-D84A-D38A-811BBF9838E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0862A848-F4C6-35A0-069A-8C4A3AEF922A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6A443720-5803-1E50-2458-4D6F4889C022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45EB21-349D-6B39-A61E-F746C8679C9A}"/>
              </a:ext>
            </a:extLst>
          </p:cNvPr>
          <p:cNvSpPr txBox="1"/>
          <p:nvPr/>
        </p:nvSpPr>
        <p:spPr>
          <a:xfrm>
            <a:off x="3386533" y="2770917"/>
            <a:ext cx="112014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Components: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Processes data and controls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Detects obstacles by measuring distance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(0- 60cm)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Water Sensor:</a:t>
            </a:r>
            <a:r>
              <a:rPr lang="en-US" sz="4000" dirty="0"/>
              <a:t> Detects water instantly when it comes in contact with the ground, helping to prevent slips and falls.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sound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9V battery powers the system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AF8A8890-8655-B916-43B6-51500E1A6723}"/>
              </a:ext>
            </a:extLst>
          </p:cNvPr>
          <p:cNvSpPr txBox="1"/>
          <p:nvPr/>
        </p:nvSpPr>
        <p:spPr>
          <a:xfrm>
            <a:off x="3386533" y="1167811"/>
            <a:ext cx="13180039" cy="10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800" dirty="0">
                <a:latin typeface="Altasi"/>
              </a:rPr>
              <a:t>Description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893272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5E27F2-68C5-5661-E067-30C8FF9C5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77F2E6CA-D37D-D406-4751-77CCC1B6BCE5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AE640737-CD5E-0998-318D-C82C1E805D08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4D4D96F6-846C-BBFF-EE90-5DB279AECF90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7F6B7536-1EE2-F646-5AFC-4A8ED4797A7F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4850C909-5AF5-3550-8631-664A79D9345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5E58E5E-8245-8059-399B-5D8B5EA6E097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48322C40-F75F-EDA2-F297-E79D8E8A4D51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C2403-DD7D-989E-ED16-32E258E9B9FC}"/>
              </a:ext>
            </a:extLst>
          </p:cNvPr>
          <p:cNvSpPr txBox="1"/>
          <p:nvPr/>
        </p:nvSpPr>
        <p:spPr>
          <a:xfrm>
            <a:off x="2971801" y="2781300"/>
            <a:ext cx="12039600" cy="717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Setup</a:t>
            </a:r>
            <a:endParaRPr lang="en-GB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Place Arduino, Ultrasonic Sensor, Water Sensor Module and Buzzer on the breadboard.</a:t>
            </a:r>
          </a:p>
          <a:p>
            <a:pPr>
              <a:buFont typeface="+mj-lt"/>
              <a:buAutoNum type="arabicPeriod"/>
            </a:pPr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Sensor: </a:t>
            </a:r>
            <a:r>
              <a:rPr lang="en-GB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TrigPin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D9, </a:t>
            </a:r>
            <a:r>
              <a:rPr lang="en-GB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D10.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Buzzer: Connect to D8.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Sensor : Connect to A0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Power: Use a 9V battery; ensure proper grounding.</a:t>
            </a:r>
          </a:p>
          <a:p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Connections</a:t>
            </a:r>
            <a:endParaRPr lang="en-GB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4000" dirty="0"/>
              <a:t>Connect the ultrasonic sensor, water sensor, and buzzer to the Arduino as per the specified pins:</a:t>
            </a: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stable power supply.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6B3AA4DF-D3AE-CB26-B6D9-706C2C620241}"/>
              </a:ext>
            </a:extLst>
          </p:cNvPr>
          <p:cNvSpPr txBox="1"/>
          <p:nvPr/>
        </p:nvSpPr>
        <p:spPr>
          <a:xfrm>
            <a:off x="3386533" y="1167811"/>
            <a:ext cx="13180039" cy="10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800" dirty="0">
                <a:latin typeface="Altasi"/>
              </a:rPr>
              <a:t>Description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303057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27CC0-D2DB-4BDE-3867-C44DF087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3BA60B64-0A77-DD90-C102-84EE4BB829AB}"/>
              </a:ext>
            </a:extLst>
          </p:cNvPr>
          <p:cNvSpPr/>
          <p:nvPr/>
        </p:nvSpPr>
        <p:spPr>
          <a:xfrm>
            <a:off x="13106400" y="754142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4B1A313E-9690-D688-6512-D0C32FA02211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E807E106-DB87-C8B3-3E80-CAB8D4097225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F2F0C28-4DFA-0C88-D8D5-3DA8778F51E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D023EC0-F2F6-4F44-160E-F5048D16AAD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7848D04-93BB-6CC3-C1FD-A2A7546F9E76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F8E0CB63-B316-95E0-2863-08DCC62DF6E3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44CC2AC4-8C67-8D82-DDB9-A94662725355}"/>
              </a:ext>
            </a:extLst>
          </p:cNvPr>
          <p:cNvSpPr txBox="1"/>
          <p:nvPr/>
        </p:nvSpPr>
        <p:spPr>
          <a:xfrm>
            <a:off x="3386533" y="1167811"/>
            <a:ext cx="13180039" cy="10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800" dirty="0">
                <a:latin typeface="Altasi"/>
              </a:rPr>
              <a:t>Description of the work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118059"/>
            <a:ext cx="9677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Here is a short video demonstration of our project in action:</a:t>
            </a:r>
            <a:r>
              <a:rPr lang="en-US" sz="2400" dirty="0"/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39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918D1-5DED-135A-032D-AB9C2046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CC8C5E1-55D3-2DF8-C9A5-A150C2CF02CF}"/>
              </a:ext>
            </a:extLst>
          </p:cNvPr>
          <p:cNvSpPr/>
          <p:nvPr/>
        </p:nvSpPr>
        <p:spPr>
          <a:xfrm>
            <a:off x="12801600" y="751220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84A994E4-83D6-0206-1F90-7DF026767E4D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DBE6C7FE-0BAA-663A-3CDA-022020A327AC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ECD64DF1-8E0B-C49C-C315-B1B173F0C7B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EF9CF898-A88D-6FB2-7B6E-C41413F99B1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657B133-D8BD-BDC6-72EA-5ACC39382083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9216F30A-2954-84CB-432C-05E87C29690D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93DA7-1796-614D-F4D3-F2E4024CF897}"/>
              </a:ext>
            </a:extLst>
          </p:cNvPr>
          <p:cNvSpPr txBox="1"/>
          <p:nvPr/>
        </p:nvSpPr>
        <p:spPr>
          <a:xfrm>
            <a:off x="990600" y="2365632"/>
            <a:ext cx="1564986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Activates Arduino and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/>
              <a:t> Ultrasonic sensor detects obstacles by calculating distance(30-60cm); the buzzer's intensity increases as the object gets closer(0-30).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Water Detection:</a:t>
            </a:r>
            <a:r>
              <a:rPr lang="en-US" sz="3200" dirty="0"/>
              <a:t> Water sensor triggers buzzer instantly on contact with water to prevent slipping.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Obstacle: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intensity changes, like with distance 40-55 cm, the buzzer beeps 5 time every second. Distance 25-39 cm, the buzzer beeps 10 times every second. When distances less than 25 cm, the buzzer sounds continuously.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water: </a:t>
            </a:r>
            <a:r>
              <a:rPr lang="en-US" sz="3200" dirty="0"/>
              <a:t>Buzzer intensity changes, like with distance 31–60 cm, the buzzer beeps 5 times every second with a distinct tone. Distance 0–30 cm, the buzzer beeps 10 times every second with a faster and different sound.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C3DC289-A7F0-6E9B-E235-A66848EAC506}"/>
              </a:ext>
            </a:extLst>
          </p:cNvPr>
          <p:cNvSpPr txBox="1"/>
          <p:nvPr/>
        </p:nvSpPr>
        <p:spPr>
          <a:xfrm>
            <a:off x="3386533" y="1167811"/>
            <a:ext cx="13180039" cy="10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800" dirty="0">
                <a:latin typeface="Altasi"/>
              </a:rPr>
              <a:t>Description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2668877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30F4B-3A5E-2BEF-9A4F-01AC045E0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DB506FFF-DF56-8337-8F00-37FA10D29973}"/>
              </a:ext>
            </a:extLst>
          </p:cNvPr>
          <p:cNvSpPr/>
          <p:nvPr/>
        </p:nvSpPr>
        <p:spPr>
          <a:xfrm>
            <a:off x="12725400" y="73298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7B602B4-FE57-8D0C-DB09-AE9987F708D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BB3974D-92DA-BF1E-3255-16445E6FF4ED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95A222B-B53D-269D-83B4-32F08CC4101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1A7CEF0D-5E77-8630-745C-6374935D9B1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BFF2E45-073F-8B5C-107B-78BC0C082EC6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A7B01DEB-F9EA-A9AA-8774-7B2B12D8D10F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E9354B-0544-0E82-3BE5-08B8D8CD5E28}"/>
              </a:ext>
            </a:extLst>
          </p:cNvPr>
          <p:cNvSpPr txBox="1"/>
          <p:nvPr/>
        </p:nvSpPr>
        <p:spPr>
          <a:xfrm>
            <a:off x="1888141" y="2957140"/>
            <a:ext cx="1478279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Expected Results: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b="1" dirty="0"/>
              <a:t>Obstacle Test:</a:t>
            </a:r>
            <a:br>
              <a:rPr lang="en-US" sz="3200" dirty="0"/>
            </a:br>
            <a:r>
              <a:rPr lang="en-US" sz="3200" dirty="0"/>
              <a:t>Objects placed within 0–60 cm range; buzzer beeps vary by distance and sound type to indicate proximity.</a:t>
            </a:r>
          </a:p>
          <a:p>
            <a:pPr>
              <a:buNone/>
            </a:pPr>
            <a:r>
              <a:rPr lang="en-US" sz="3200" b="1" dirty="0"/>
              <a:t>Water Test: </a:t>
            </a:r>
            <a:r>
              <a:rPr lang="en-US" sz="3200" dirty="0"/>
              <a:t>Water is placed on the ground or directly on the sensor; upon contact, the sensor triggers a specific buzzer pattern to alert the user.</a:t>
            </a:r>
            <a:br>
              <a:rPr lang="en-US" sz="3200" dirty="0"/>
            </a:br>
            <a:r>
              <a:rPr lang="en-US" sz="3200" b="1" dirty="0"/>
              <a:t>Expected Results:</a:t>
            </a:r>
            <a:br>
              <a:rPr lang="en-US" sz="3200" dirty="0"/>
            </a:br>
            <a:r>
              <a:rPr lang="en-US" sz="3200" dirty="0"/>
              <a:t>The system provides accurate real-time feedback for both obstacles and water hazards. Users can distinguish between the two based on buzzer pattern and tone, ensuring safer navigation indoors and outdoors.</a:t>
            </a: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E8A593F8-4525-3778-1D94-41406243028D}"/>
              </a:ext>
            </a:extLst>
          </p:cNvPr>
          <p:cNvSpPr txBox="1"/>
          <p:nvPr/>
        </p:nvSpPr>
        <p:spPr>
          <a:xfrm>
            <a:off x="3181190" y="1673225"/>
            <a:ext cx="13180039" cy="10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800" dirty="0">
                <a:latin typeface="Altasi"/>
              </a:rPr>
              <a:t>Description of the work</a:t>
            </a:r>
          </a:p>
        </p:txBody>
      </p:sp>
    </p:spTree>
    <p:extLst>
      <p:ext uri="{BB962C8B-B14F-4D97-AF65-F5344CB8AC3E}">
        <p14:creationId xmlns:p14="http://schemas.microsoft.com/office/powerpoint/2010/main" val="2575868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A159D-B057-644C-60F3-AF034FCDB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F589958F-88A8-3A7E-8E28-FD22D940AE54}"/>
              </a:ext>
            </a:extLst>
          </p:cNvPr>
          <p:cNvSpPr/>
          <p:nvPr/>
        </p:nvSpPr>
        <p:spPr>
          <a:xfrm>
            <a:off x="13076579" y="76661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E6B32ED-1077-1F96-C9D5-41DB7C4842D5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1BB198F-0BF5-D00B-9211-548FEB66ABE1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8DECA7A-5DE9-AF9B-861D-2F5B11AF2A2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579DA15C-C645-BA8F-6A2E-F9B247FB17A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2E09254-4A26-4902-406F-4EEEBB267FCB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AC0B45C6-3B48-7ACD-AD45-FAF8919BE162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6126CE-A1D1-CF23-9816-004932034CF8}"/>
                  </a:ext>
                </a:extLst>
              </p:cNvPr>
              <p:cNvSpPr txBox="1"/>
              <p:nvPr/>
            </p:nvSpPr>
            <p:spPr>
              <a:xfrm>
                <a:off x="237710" y="1673225"/>
                <a:ext cx="11497090" cy="7971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32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calculated using:</a:t>
                </a: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2𝑑 =𝑣𝑡 or simply, Distance,𝑑 = v𝑡 /2 ,where the t = travel 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time,v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air 340 m/</a:t>
                </a:r>
                <a:r>
                  <a:rPr lang="en-US" sz="3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s.</a:t>
                </a:r>
                <a:r>
                  <a:rPr kumimoji="0" lang="en-US" altLang="en-US" sz="32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(Duration × 0.034) / 2 (for calculation in cm)</a:t>
                </a: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distance ≤ </a:t>
                </a:r>
                <a:r>
                  <a:rPr lang="en-US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55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cm, the buzzer is triggered</a:t>
                </a: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Rearranging for duration:</a:t>
                </a:r>
                <a:b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Duration (µs)=Distance (cm)×2/0.034</a:t>
                </a: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cm: Duration=40*2/0.034=2352.94 </a:t>
                </a:r>
                <a14:m>
                  <m:oMath xmlns:m="http://schemas.openxmlformats.org/officeDocument/2006/math"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cm: Duration=25*2/0.034=1470.58 </a:t>
                </a:r>
                <a14:m>
                  <m:oMath xmlns:m="http://schemas.openxmlformats.org/officeDocument/2006/math"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  <m:r>
                      <a:rPr kumimoji="0" lang="en-US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kumimoji="0" lang="en-US" altLang="en-US" sz="3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buzzer frequency can be adjusted to make distinct sounds for different distances. We used: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30-60cm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buzzer beeps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time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second</a:t>
                </a:r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0- 30cm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buzzer sounds continuously.</a:t>
                </a:r>
                <a:endPara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6126CE-A1D1-CF23-9816-004932034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10" y="1673225"/>
                <a:ext cx="11497090" cy="7971413"/>
              </a:xfrm>
              <a:prstGeom prst="rect">
                <a:avLst/>
              </a:prstGeom>
              <a:blipFill>
                <a:blip r:embed="rId4"/>
                <a:stretch>
                  <a:fillRect l="-1220" t="-1070" r="-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8">
            <a:extLst>
              <a:ext uri="{FF2B5EF4-FFF2-40B4-BE49-F238E27FC236}">
                <a16:creationId xmlns:a16="http://schemas.microsoft.com/office/drawing/2014/main" id="{C6F814DE-92AD-B358-64F4-66B6704E98CA}"/>
              </a:ext>
            </a:extLst>
          </p:cNvPr>
          <p:cNvSpPr txBox="1"/>
          <p:nvPr/>
        </p:nvSpPr>
        <p:spPr>
          <a:xfrm>
            <a:off x="707571" y="793750"/>
            <a:ext cx="15048219" cy="1028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500" dirty="0">
                <a:latin typeface="Altasi"/>
              </a:rPr>
              <a:t>Equations/Mathematical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7AE2AA-FE3A-687C-DD6E-F0B7D5CB4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800" y="3025417"/>
            <a:ext cx="6111993" cy="36582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0A6B25-DA02-8679-8FD9-F5034B961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0142" y="7048499"/>
            <a:ext cx="6256651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F88F5-4EB4-2DA6-67D5-CC3169149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0A1FC38-5296-629D-3075-3E84E15060E1}"/>
              </a:ext>
            </a:extLst>
          </p:cNvPr>
          <p:cNvSpPr/>
          <p:nvPr/>
        </p:nvSpPr>
        <p:spPr>
          <a:xfrm>
            <a:off x="12982860" y="733045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9AFEDF4-2651-BB7A-3924-384DC043E5E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BEC87146-1485-5BE0-9008-3B4DDD9C54B1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7E262954-92D7-A6FA-4F2D-671401D25F5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6882E681-E01F-93D3-1C6A-28380ACA3A22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07F900C-9539-D121-8B89-0782DF29C159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9AB327F4-52A7-829D-961E-515EC150A1F6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EB8429-AA26-9BAB-B4BF-5D7E13698DB7}"/>
              </a:ext>
            </a:extLst>
          </p:cNvPr>
          <p:cNvSpPr txBox="1"/>
          <p:nvPr/>
        </p:nvSpPr>
        <p:spPr>
          <a:xfrm>
            <a:off x="195701" y="1824092"/>
            <a:ext cx="8484173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detected:(PWM TECNIQUE):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Distance: 13 cm, Duty Cycle: 245“.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duty cycle -It is commonly expressed as a percentage and directly relates to the power delivered to the buzzer.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 Cycle (%)=(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 Value/255​)×100.For duty cycle 245 displayed in serial display-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analogmaps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between 0 to 255:Duty Cycle(%)=(245/255)*100=96.08%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duty cycle is dynamically calculated based on the distance to an obstacle: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 Cycle (PWM Value)=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Map(Distance,MinDist,MaxDist,0,255).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MinDist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MaxDist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the range within which the duty cycle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varies.The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closer the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obstacle,the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higher the duty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cycle,producing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louder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orhiger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-pitched buzzer sound.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B7ACEC98-28B2-9D64-656C-99320B6D4924}"/>
              </a:ext>
            </a:extLst>
          </p:cNvPr>
          <p:cNvSpPr txBox="1"/>
          <p:nvPr/>
        </p:nvSpPr>
        <p:spPr>
          <a:xfrm>
            <a:off x="2553980" y="190513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500" dirty="0">
                <a:latin typeface="Altasi"/>
              </a:rPr>
              <a:t>Results (Output)</a:t>
            </a:r>
            <a:endParaRPr lang="en-US" sz="849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" name="AutoShape 2" descr="blob:https://web.whatsapp.com/8621309c-382d-49ea-9ee3-151ec66e335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1641489"/>
            <a:ext cx="8795627" cy="83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35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882"/>
    </mc:Choice>
    <mc:Fallback xmlns="">
      <p:transition spd="slow" advTm="7088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5F4D0-388C-2A72-33CF-6599A0E3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11484E-A6DE-C4B9-76A7-EB0C18611884}"/>
              </a:ext>
            </a:extLst>
          </p:cNvPr>
          <p:cNvSpPr/>
          <p:nvPr/>
        </p:nvSpPr>
        <p:spPr>
          <a:xfrm>
            <a:off x="12982860" y="76581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45EE2194-307C-B277-F1B3-F842EDDFB8C3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B886310A-4A7D-C69E-891D-FAB18C6E4BC1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67AB632-8C98-4124-13CD-A0399D3FFE6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DBFC5003-55AF-468F-F4EB-691984C771E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96F1970-86EC-EDC2-74A2-469BB08128AF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9594F4AD-B1F6-BFAE-5B00-47D16EEF01C0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D68AE7-82E3-741B-BA5A-9DE1D6AC3F3B}"/>
              </a:ext>
            </a:extLst>
          </p:cNvPr>
          <p:cNvSpPr txBox="1"/>
          <p:nvPr/>
        </p:nvSpPr>
        <p:spPr>
          <a:xfrm>
            <a:off x="2438401" y="2781300"/>
            <a:ext cx="14020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 Detection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Ultrasonic sensor detects obstacles within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0-60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providing real-time feedback through varying buzzer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200" b="1" dirty="0"/>
              <a:t>Water Detection Accuracy: </a:t>
            </a:r>
            <a:r>
              <a:rPr lang="en-US" sz="3200" dirty="0"/>
              <a:t>Water sensor successfully detected water placed on the ground or over the sensor; distinct buzzer sounds helped differentiate it from obstacle alerts.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Responsiveness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buzzer feedback is accurate for both obstacles and water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Simulation vs. Real-World Testing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System performed well in simulations but faced environmental challenges in real-world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and Performance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9V battery supports consistent performance, but power optimization is possible for extended use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5A66400E-D93E-0EF9-57D0-D7592F4CA500}"/>
              </a:ext>
            </a:extLst>
          </p:cNvPr>
          <p:cNvSpPr txBox="1"/>
          <p:nvPr/>
        </p:nvSpPr>
        <p:spPr>
          <a:xfrm>
            <a:off x="5943600" y="1127403"/>
            <a:ext cx="13180039" cy="988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500" b="1" dirty="0">
                <a:latin typeface="Altasi"/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4659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79"/>
    </mc:Choice>
    <mc:Fallback xmlns="">
      <p:transition spd="slow" advTm="4427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DABE7-9621-9D89-C30D-BCDAD8D6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2DD2E20-ADD0-9DE7-E650-EEC5D402AE5A}"/>
              </a:ext>
            </a:extLst>
          </p:cNvPr>
          <p:cNvSpPr/>
          <p:nvPr/>
        </p:nvSpPr>
        <p:spPr>
          <a:xfrm>
            <a:off x="12982860" y="759513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63F094E7-DE11-02B3-025E-C57C8B6C6617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FDB8C00-E89A-9C22-0BFD-4A02BCB2095C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E18E68EC-415C-E121-B2F7-E7A4E50BCCDB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8B7DA222-8796-F3B4-4F7E-FD9316AD70F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EE2DF3B-F0D4-7A7E-F847-D4597379F73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18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A56ED30A-219B-3436-4E50-C56AF1C23099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A7BAF-2776-4CA2-4FC3-998EFB9EADBA}"/>
              </a:ext>
            </a:extLst>
          </p:cNvPr>
          <p:cNvSpPr txBox="1"/>
          <p:nvPr/>
        </p:nvSpPr>
        <p:spPr>
          <a:xfrm>
            <a:off x="2192158" y="2781300"/>
            <a:ext cx="137255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feedback via a buzzer, ensuring effective obstacle and water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ultrasonic and water sensors for accurate and reliable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mobility and safety for visually impaired individuals.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include limited detection 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(0–60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cm) and dependency on a 9V power supply.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a cost-effective, portable, and user-friendly solution for safety and environmental monitoring. 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2288A7C9-8540-4561-0BAE-33CF1D4702BA}"/>
              </a:ext>
            </a:extLst>
          </p:cNvPr>
          <p:cNvSpPr txBox="1"/>
          <p:nvPr/>
        </p:nvSpPr>
        <p:spPr>
          <a:xfrm>
            <a:off x="6019800" y="1452978"/>
            <a:ext cx="13180039" cy="988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70"/>
              </a:lnSpc>
            </a:pPr>
            <a:r>
              <a:rPr lang="en-US" sz="8500" b="1" dirty="0">
                <a:latin typeface="Altas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6378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40"/>
    </mc:Choice>
    <mc:Fallback xmlns="">
      <p:transition spd="slow" advTm="259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248C8-5833-F8DF-AD77-2FDCDC003CE9}"/>
              </a:ext>
            </a:extLst>
          </p:cNvPr>
          <p:cNvSpPr txBox="1"/>
          <p:nvPr/>
        </p:nvSpPr>
        <p:spPr>
          <a:xfrm>
            <a:off x="3429000" y="1133333"/>
            <a:ext cx="11852564" cy="1079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6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12" b="0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grandir Bold"/>
                <a:ea typeface="+mn-ea"/>
                <a:cs typeface="+mn-cs"/>
              </a:rPr>
              <a:t>GROUP MEMBERS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B106C286-EE4F-993D-91D3-5DD9CC8BEFF2}"/>
              </a:ext>
            </a:extLst>
          </p:cNvPr>
          <p:cNvSpPr txBox="1"/>
          <p:nvPr/>
        </p:nvSpPr>
        <p:spPr>
          <a:xfrm>
            <a:off x="2593496" y="3765135"/>
            <a:ext cx="7061273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800" dirty="0">
                <a:latin typeface="Agrandir Heavy"/>
              </a:rPr>
              <a:t>MD TANJIL TASHRIK ZIM</a:t>
            </a:r>
            <a:endParaRPr lang="en-US" sz="3262" dirty="0">
              <a:latin typeface="Agrandir Heavy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6991F3D2-4B00-00FD-B645-CBD4BB9BCD8F}"/>
              </a:ext>
            </a:extLst>
          </p:cNvPr>
          <p:cNvSpPr txBox="1"/>
          <p:nvPr/>
        </p:nvSpPr>
        <p:spPr>
          <a:xfrm>
            <a:off x="3979642" y="4587824"/>
            <a:ext cx="4817773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800" dirty="0">
                <a:latin typeface="Agrandir Heavy"/>
              </a:rPr>
              <a:t>MD. ABRAR RAFID SHARIAR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79A48A9-43F1-9545-F626-1187CACE70F3}"/>
              </a:ext>
            </a:extLst>
          </p:cNvPr>
          <p:cNvSpPr txBox="1"/>
          <p:nvPr/>
        </p:nvSpPr>
        <p:spPr>
          <a:xfrm>
            <a:off x="3468507" y="6582627"/>
            <a:ext cx="6186262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800" dirty="0">
                <a:latin typeface="Agrandir Heavy"/>
              </a:rPr>
              <a:t>HUMAIRA ZANNAT</a:t>
            </a:r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C5A4C772-9C8B-F349-2BC4-B0E3139096A5}"/>
              </a:ext>
            </a:extLst>
          </p:cNvPr>
          <p:cNvSpPr txBox="1"/>
          <p:nvPr/>
        </p:nvSpPr>
        <p:spPr>
          <a:xfrm>
            <a:off x="5715000" y="3386865"/>
            <a:ext cx="1682029" cy="137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6"/>
              </a:lnSpc>
            </a:pPr>
            <a:endParaRPr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193BBECE-F863-F7DE-9CAA-61F0F4A3801D}"/>
              </a:ext>
            </a:extLst>
          </p:cNvPr>
          <p:cNvSpPr txBox="1"/>
          <p:nvPr/>
        </p:nvSpPr>
        <p:spPr>
          <a:xfrm>
            <a:off x="3468507" y="5557005"/>
            <a:ext cx="6261680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800" dirty="0">
                <a:latin typeface="Agrandir Heavy"/>
              </a:rPr>
              <a:t>SANJUKTA DAS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9516DA2E-5DCD-E237-DCEB-F72990676CE8}"/>
              </a:ext>
            </a:extLst>
          </p:cNvPr>
          <p:cNvSpPr txBox="1"/>
          <p:nvPr/>
        </p:nvSpPr>
        <p:spPr>
          <a:xfrm>
            <a:off x="3979642" y="2813169"/>
            <a:ext cx="4366154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800" dirty="0">
                <a:latin typeface="Agrandir Heavy" panose="020B0604020202020204" charset="0"/>
                <a:cs typeface="Times New Roman" panose="02020603050405020304" pitchFamily="18" charset="0"/>
              </a:rPr>
              <a:t>MD. AL-IMRAN SAYEM </a:t>
            </a:r>
          </a:p>
        </p:txBody>
      </p:sp>
      <p:grpSp>
        <p:nvGrpSpPr>
          <p:cNvPr id="23" name="Group 11">
            <a:extLst>
              <a:ext uri="{FF2B5EF4-FFF2-40B4-BE49-F238E27FC236}">
                <a16:creationId xmlns:a16="http://schemas.microsoft.com/office/drawing/2014/main" id="{F155EB49-076E-6BBD-86F0-2425C8CB5B73}"/>
              </a:ext>
            </a:extLst>
          </p:cNvPr>
          <p:cNvGrpSpPr/>
          <p:nvPr/>
        </p:nvGrpSpPr>
        <p:grpSpPr>
          <a:xfrm>
            <a:off x="10436047" y="2937104"/>
            <a:ext cx="3759907" cy="2374008"/>
            <a:chOff x="-382095" y="-425156"/>
            <a:chExt cx="1145026" cy="544401"/>
          </a:xfrm>
        </p:grpSpPr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B4E6A5C2-A22F-80D8-0D12-200E1CBB4FA7}"/>
                </a:ext>
              </a:extLst>
            </p:cNvPr>
            <p:cNvSpPr/>
            <p:nvPr/>
          </p:nvSpPr>
          <p:spPr>
            <a:xfrm>
              <a:off x="-382095" y="-425156"/>
              <a:ext cx="762931" cy="119245"/>
            </a:xfrm>
            <a:custGeom>
              <a:avLst/>
              <a:gdLst/>
              <a:ahLst/>
              <a:cxnLst/>
              <a:rect l="l" t="t" r="r" b="b"/>
              <a:pathLst>
                <a:path w="762931" h="119245">
                  <a:moveTo>
                    <a:pt x="51194" y="0"/>
                  </a:moveTo>
                  <a:lnTo>
                    <a:pt x="711736" y="0"/>
                  </a:lnTo>
                  <a:cubicBezTo>
                    <a:pt x="725314" y="0"/>
                    <a:pt x="738335" y="5394"/>
                    <a:pt x="747936" y="14995"/>
                  </a:cubicBezTo>
                  <a:cubicBezTo>
                    <a:pt x="757537" y="24595"/>
                    <a:pt x="762931" y="37617"/>
                    <a:pt x="762931" y="51194"/>
                  </a:cubicBezTo>
                  <a:lnTo>
                    <a:pt x="762931" y="68050"/>
                  </a:lnTo>
                  <a:cubicBezTo>
                    <a:pt x="762931" y="81628"/>
                    <a:pt x="757537" y="94650"/>
                    <a:pt x="747936" y="104250"/>
                  </a:cubicBezTo>
                  <a:cubicBezTo>
                    <a:pt x="738335" y="113851"/>
                    <a:pt x="725314" y="119245"/>
                    <a:pt x="711736" y="119245"/>
                  </a:cubicBezTo>
                  <a:lnTo>
                    <a:pt x="51194" y="119245"/>
                  </a:lnTo>
                  <a:cubicBezTo>
                    <a:pt x="37617" y="119245"/>
                    <a:pt x="24595" y="113851"/>
                    <a:pt x="14995" y="104250"/>
                  </a:cubicBezTo>
                  <a:cubicBezTo>
                    <a:pt x="5394" y="94650"/>
                    <a:pt x="0" y="81628"/>
                    <a:pt x="0" y="68050"/>
                  </a:cubicBezTo>
                  <a:lnTo>
                    <a:pt x="0" y="51194"/>
                  </a:lnTo>
                  <a:cubicBezTo>
                    <a:pt x="0" y="37617"/>
                    <a:pt x="5394" y="24595"/>
                    <a:pt x="14995" y="14995"/>
                  </a:cubicBezTo>
                  <a:cubicBezTo>
                    <a:pt x="24595" y="5394"/>
                    <a:pt x="37617" y="0"/>
                    <a:pt x="51194" y="0"/>
                  </a:cubicBezTo>
                  <a:close/>
                </a:path>
              </a:pathLst>
            </a:custGeom>
            <a:solidFill>
              <a:srgbClr val="E5DDC8"/>
            </a:solidFill>
          </p:spPr>
          <p:txBody>
            <a:bodyPr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Agrandir"/>
                </a:rPr>
                <a:t>22-48023-2</a:t>
              </a:r>
              <a:endParaRPr lang="en-US" sz="1800" dirty="0">
                <a:solidFill>
                  <a:srgbClr val="000000"/>
                </a:solidFill>
                <a:latin typeface="Agrandir"/>
              </a:endParaRPr>
            </a:p>
            <a:p>
              <a:endParaRPr lang="en-US" dirty="0"/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CBA9B768-1134-3996-68C6-BF5046BA0336}"/>
                </a:ext>
              </a:extLst>
            </p:cNvPr>
            <p:cNvSpPr txBox="1"/>
            <p:nvPr/>
          </p:nvSpPr>
          <p:spPr>
            <a:xfrm>
              <a:off x="0" y="-104775"/>
              <a:ext cx="762931" cy="224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lang="en-US" sz="2100" dirty="0">
                <a:solidFill>
                  <a:srgbClr val="000000"/>
                </a:solidFill>
                <a:latin typeface="Agrandir"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0E560C6-3197-3658-F2C3-1C5A22879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830" y="3550648"/>
            <a:ext cx="3460079" cy="9754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DAB852-04AD-F633-1DAC-EAFBFD493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9187" y="4681326"/>
            <a:ext cx="2505673" cy="646232"/>
          </a:xfrm>
          <a:prstGeom prst="rect">
            <a:avLst/>
          </a:prstGeom>
        </p:spPr>
      </p:pic>
      <p:grpSp>
        <p:nvGrpSpPr>
          <p:cNvPr id="32" name="Group 11">
            <a:extLst>
              <a:ext uri="{FF2B5EF4-FFF2-40B4-BE49-F238E27FC236}">
                <a16:creationId xmlns:a16="http://schemas.microsoft.com/office/drawing/2014/main" id="{BE7C3B58-9A5E-39F3-D62A-19C63A7637E7}"/>
              </a:ext>
            </a:extLst>
          </p:cNvPr>
          <p:cNvGrpSpPr/>
          <p:nvPr/>
        </p:nvGrpSpPr>
        <p:grpSpPr>
          <a:xfrm>
            <a:off x="10504426" y="5038552"/>
            <a:ext cx="3462348" cy="1106506"/>
            <a:chOff x="-291478" y="-104775"/>
            <a:chExt cx="1054409" cy="253741"/>
          </a:xfrm>
        </p:grpSpPr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EA23D28-035F-3875-9640-D81667D640FA}"/>
                </a:ext>
              </a:extLst>
            </p:cNvPr>
            <p:cNvSpPr/>
            <p:nvPr/>
          </p:nvSpPr>
          <p:spPr>
            <a:xfrm>
              <a:off x="-291478" y="29721"/>
              <a:ext cx="762931" cy="119245"/>
            </a:xfrm>
            <a:custGeom>
              <a:avLst/>
              <a:gdLst/>
              <a:ahLst/>
              <a:cxnLst/>
              <a:rect l="l" t="t" r="r" b="b"/>
              <a:pathLst>
                <a:path w="762931" h="119245">
                  <a:moveTo>
                    <a:pt x="51194" y="0"/>
                  </a:moveTo>
                  <a:lnTo>
                    <a:pt x="711736" y="0"/>
                  </a:lnTo>
                  <a:cubicBezTo>
                    <a:pt x="725314" y="0"/>
                    <a:pt x="738335" y="5394"/>
                    <a:pt x="747936" y="14995"/>
                  </a:cubicBezTo>
                  <a:cubicBezTo>
                    <a:pt x="757537" y="24595"/>
                    <a:pt x="762931" y="37617"/>
                    <a:pt x="762931" y="51194"/>
                  </a:cubicBezTo>
                  <a:lnTo>
                    <a:pt x="762931" y="68050"/>
                  </a:lnTo>
                  <a:cubicBezTo>
                    <a:pt x="762931" y="81628"/>
                    <a:pt x="757537" y="94650"/>
                    <a:pt x="747936" y="104250"/>
                  </a:cubicBezTo>
                  <a:cubicBezTo>
                    <a:pt x="738335" y="113851"/>
                    <a:pt x="725314" y="119245"/>
                    <a:pt x="711736" y="119245"/>
                  </a:cubicBezTo>
                  <a:lnTo>
                    <a:pt x="51194" y="119245"/>
                  </a:lnTo>
                  <a:cubicBezTo>
                    <a:pt x="37617" y="119245"/>
                    <a:pt x="24595" y="113851"/>
                    <a:pt x="14995" y="104250"/>
                  </a:cubicBezTo>
                  <a:cubicBezTo>
                    <a:pt x="5394" y="94650"/>
                    <a:pt x="0" y="81628"/>
                    <a:pt x="0" y="68050"/>
                  </a:cubicBezTo>
                  <a:lnTo>
                    <a:pt x="0" y="51194"/>
                  </a:lnTo>
                  <a:cubicBezTo>
                    <a:pt x="0" y="37617"/>
                    <a:pt x="5394" y="24595"/>
                    <a:pt x="14995" y="14995"/>
                  </a:cubicBezTo>
                  <a:cubicBezTo>
                    <a:pt x="24595" y="5394"/>
                    <a:pt x="37617" y="0"/>
                    <a:pt x="51194" y="0"/>
                  </a:cubicBezTo>
                  <a:close/>
                </a:path>
              </a:pathLst>
            </a:custGeom>
            <a:solidFill>
              <a:srgbClr val="E5DDC8"/>
            </a:solidFill>
          </p:spPr>
          <p:txBody>
            <a:bodyPr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Agrandir"/>
                </a:rPr>
                <a:t>22-47801-2</a:t>
              </a:r>
              <a:endParaRPr lang="en-US" sz="1800" dirty="0">
                <a:solidFill>
                  <a:srgbClr val="000000"/>
                </a:solidFill>
                <a:latin typeface="Agrandir"/>
              </a:endParaRPr>
            </a:p>
            <a:p>
              <a:endParaRPr lang="en-US" dirty="0"/>
            </a:p>
          </p:txBody>
        </p:sp>
        <p:sp>
          <p:nvSpPr>
            <p:cNvPr id="34" name="TextBox 13">
              <a:extLst>
                <a:ext uri="{FF2B5EF4-FFF2-40B4-BE49-F238E27FC236}">
                  <a16:creationId xmlns:a16="http://schemas.microsoft.com/office/drawing/2014/main" id="{F74301D3-36D9-58F5-FAF8-F7ABE2B3ADF7}"/>
                </a:ext>
              </a:extLst>
            </p:cNvPr>
            <p:cNvSpPr txBox="1"/>
            <p:nvPr/>
          </p:nvSpPr>
          <p:spPr>
            <a:xfrm>
              <a:off x="0" y="-104775"/>
              <a:ext cx="762931" cy="224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 lang="en-US" sz="2100" dirty="0">
                <a:solidFill>
                  <a:srgbClr val="000000"/>
                </a:solidFill>
                <a:latin typeface="Agrandir"/>
              </a:endParaRP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7CB65212-E987-5C71-8C96-DA4509F3BE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8016" y="6559767"/>
            <a:ext cx="2481287" cy="646232"/>
          </a:xfrm>
          <a:prstGeom prst="rect">
            <a:avLst/>
          </a:prstGeom>
        </p:spPr>
      </p:pic>
      <p:sp>
        <p:nvSpPr>
          <p:cNvPr id="2" name="Freeform 12">
            <a:extLst>
              <a:ext uri="{FF2B5EF4-FFF2-40B4-BE49-F238E27FC236}">
                <a16:creationId xmlns:a16="http://schemas.microsoft.com/office/drawing/2014/main" id="{0778BC1B-8D8D-8329-9705-895030823187}"/>
              </a:ext>
            </a:extLst>
          </p:cNvPr>
          <p:cNvSpPr/>
          <p:nvPr/>
        </p:nvSpPr>
        <p:spPr>
          <a:xfrm>
            <a:off x="10497737" y="3820576"/>
            <a:ext cx="2505227" cy="520000"/>
          </a:xfrm>
          <a:custGeom>
            <a:avLst/>
            <a:gdLst/>
            <a:ahLst/>
            <a:cxnLst/>
            <a:rect l="l" t="t" r="r" b="b"/>
            <a:pathLst>
              <a:path w="762931" h="119245">
                <a:moveTo>
                  <a:pt x="51194" y="0"/>
                </a:moveTo>
                <a:lnTo>
                  <a:pt x="711736" y="0"/>
                </a:lnTo>
                <a:cubicBezTo>
                  <a:pt x="725314" y="0"/>
                  <a:pt x="738335" y="5394"/>
                  <a:pt x="747936" y="14995"/>
                </a:cubicBezTo>
                <a:cubicBezTo>
                  <a:pt x="757537" y="24595"/>
                  <a:pt x="762931" y="37617"/>
                  <a:pt x="762931" y="51194"/>
                </a:cubicBezTo>
                <a:lnTo>
                  <a:pt x="762931" y="68050"/>
                </a:lnTo>
                <a:cubicBezTo>
                  <a:pt x="762931" y="81628"/>
                  <a:pt x="757537" y="94650"/>
                  <a:pt x="747936" y="104250"/>
                </a:cubicBezTo>
                <a:cubicBezTo>
                  <a:pt x="738335" y="113851"/>
                  <a:pt x="725314" y="119245"/>
                  <a:pt x="711736" y="119245"/>
                </a:cubicBezTo>
                <a:lnTo>
                  <a:pt x="51194" y="119245"/>
                </a:lnTo>
                <a:cubicBezTo>
                  <a:pt x="37617" y="119245"/>
                  <a:pt x="24595" y="113851"/>
                  <a:pt x="14995" y="104250"/>
                </a:cubicBezTo>
                <a:cubicBezTo>
                  <a:pt x="5394" y="94650"/>
                  <a:pt x="0" y="81628"/>
                  <a:pt x="0" y="68050"/>
                </a:cubicBezTo>
                <a:lnTo>
                  <a:pt x="0" y="51194"/>
                </a:lnTo>
                <a:cubicBezTo>
                  <a:pt x="0" y="37617"/>
                  <a:pt x="5394" y="24595"/>
                  <a:pt x="14995" y="14995"/>
                </a:cubicBezTo>
                <a:cubicBezTo>
                  <a:pt x="24595" y="5394"/>
                  <a:pt x="37617" y="0"/>
                  <a:pt x="51194" y="0"/>
                </a:cubicBezTo>
                <a:close/>
              </a:path>
            </a:pathLst>
          </a:custGeom>
          <a:solidFill>
            <a:srgbClr val="E5DDC8"/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grandir"/>
              </a:rPr>
              <a:t>22-48021-2</a:t>
            </a:r>
            <a:endParaRPr lang="en-US" sz="1800" dirty="0">
              <a:solidFill>
                <a:srgbClr val="000000"/>
              </a:solidFill>
              <a:latin typeface="Agrandir"/>
            </a:endParaRPr>
          </a:p>
          <a:p>
            <a:endParaRPr lang="en-US" dirty="0"/>
          </a:p>
        </p:txBody>
      </p:sp>
      <p:sp>
        <p:nvSpPr>
          <p:cNvPr id="3" name="Freeform 12">
            <a:extLst>
              <a:ext uri="{FF2B5EF4-FFF2-40B4-BE49-F238E27FC236}">
                <a16:creationId xmlns:a16="http://schemas.microsoft.com/office/drawing/2014/main" id="{F1C93FF2-C256-B390-5F73-F271B7C24D9F}"/>
              </a:ext>
            </a:extLst>
          </p:cNvPr>
          <p:cNvSpPr/>
          <p:nvPr/>
        </p:nvSpPr>
        <p:spPr>
          <a:xfrm>
            <a:off x="10463256" y="6590465"/>
            <a:ext cx="2505227" cy="520000"/>
          </a:xfrm>
          <a:custGeom>
            <a:avLst/>
            <a:gdLst/>
            <a:ahLst/>
            <a:cxnLst/>
            <a:rect l="l" t="t" r="r" b="b"/>
            <a:pathLst>
              <a:path w="762931" h="119245">
                <a:moveTo>
                  <a:pt x="51194" y="0"/>
                </a:moveTo>
                <a:lnTo>
                  <a:pt x="711736" y="0"/>
                </a:lnTo>
                <a:cubicBezTo>
                  <a:pt x="725314" y="0"/>
                  <a:pt x="738335" y="5394"/>
                  <a:pt x="747936" y="14995"/>
                </a:cubicBezTo>
                <a:cubicBezTo>
                  <a:pt x="757537" y="24595"/>
                  <a:pt x="762931" y="37617"/>
                  <a:pt x="762931" y="51194"/>
                </a:cubicBezTo>
                <a:lnTo>
                  <a:pt x="762931" y="68050"/>
                </a:lnTo>
                <a:cubicBezTo>
                  <a:pt x="762931" y="81628"/>
                  <a:pt x="757537" y="94650"/>
                  <a:pt x="747936" y="104250"/>
                </a:cubicBezTo>
                <a:cubicBezTo>
                  <a:pt x="738335" y="113851"/>
                  <a:pt x="725314" y="119245"/>
                  <a:pt x="711736" y="119245"/>
                </a:cubicBezTo>
                <a:lnTo>
                  <a:pt x="51194" y="119245"/>
                </a:lnTo>
                <a:cubicBezTo>
                  <a:pt x="37617" y="119245"/>
                  <a:pt x="24595" y="113851"/>
                  <a:pt x="14995" y="104250"/>
                </a:cubicBezTo>
                <a:cubicBezTo>
                  <a:pt x="5394" y="94650"/>
                  <a:pt x="0" y="81628"/>
                  <a:pt x="0" y="68050"/>
                </a:cubicBezTo>
                <a:lnTo>
                  <a:pt x="0" y="51194"/>
                </a:lnTo>
                <a:cubicBezTo>
                  <a:pt x="0" y="37617"/>
                  <a:pt x="5394" y="24595"/>
                  <a:pt x="14995" y="14995"/>
                </a:cubicBezTo>
                <a:cubicBezTo>
                  <a:pt x="24595" y="5394"/>
                  <a:pt x="37617" y="0"/>
                  <a:pt x="51194" y="0"/>
                </a:cubicBezTo>
                <a:close/>
              </a:path>
            </a:pathLst>
          </a:custGeom>
          <a:solidFill>
            <a:srgbClr val="E5DDC8"/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grandir"/>
              </a:rPr>
              <a:t>22-47789-2</a:t>
            </a:r>
            <a:endParaRPr lang="en-US" sz="1800" dirty="0">
              <a:solidFill>
                <a:srgbClr val="000000"/>
              </a:solidFill>
              <a:latin typeface="Agrandir"/>
            </a:endParaRPr>
          </a:p>
          <a:p>
            <a:endParaRPr lang="en-US" dirty="0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8A3E1D86-192C-CB26-BFB4-94B473E716EB}"/>
              </a:ext>
            </a:extLst>
          </p:cNvPr>
          <p:cNvSpPr/>
          <p:nvPr/>
        </p:nvSpPr>
        <p:spPr>
          <a:xfrm>
            <a:off x="10489187" y="4737623"/>
            <a:ext cx="2505227" cy="520000"/>
          </a:xfrm>
          <a:custGeom>
            <a:avLst/>
            <a:gdLst/>
            <a:ahLst/>
            <a:cxnLst/>
            <a:rect l="l" t="t" r="r" b="b"/>
            <a:pathLst>
              <a:path w="762931" h="119245">
                <a:moveTo>
                  <a:pt x="51194" y="0"/>
                </a:moveTo>
                <a:lnTo>
                  <a:pt x="711736" y="0"/>
                </a:lnTo>
                <a:cubicBezTo>
                  <a:pt x="725314" y="0"/>
                  <a:pt x="738335" y="5394"/>
                  <a:pt x="747936" y="14995"/>
                </a:cubicBezTo>
                <a:cubicBezTo>
                  <a:pt x="757537" y="24595"/>
                  <a:pt x="762931" y="37617"/>
                  <a:pt x="762931" y="51194"/>
                </a:cubicBezTo>
                <a:lnTo>
                  <a:pt x="762931" y="68050"/>
                </a:lnTo>
                <a:cubicBezTo>
                  <a:pt x="762931" y="81628"/>
                  <a:pt x="757537" y="94650"/>
                  <a:pt x="747936" y="104250"/>
                </a:cubicBezTo>
                <a:cubicBezTo>
                  <a:pt x="738335" y="113851"/>
                  <a:pt x="725314" y="119245"/>
                  <a:pt x="711736" y="119245"/>
                </a:cubicBezTo>
                <a:lnTo>
                  <a:pt x="51194" y="119245"/>
                </a:lnTo>
                <a:cubicBezTo>
                  <a:pt x="37617" y="119245"/>
                  <a:pt x="24595" y="113851"/>
                  <a:pt x="14995" y="104250"/>
                </a:cubicBezTo>
                <a:cubicBezTo>
                  <a:pt x="5394" y="94650"/>
                  <a:pt x="0" y="81628"/>
                  <a:pt x="0" y="68050"/>
                </a:cubicBezTo>
                <a:lnTo>
                  <a:pt x="0" y="51194"/>
                </a:lnTo>
                <a:cubicBezTo>
                  <a:pt x="0" y="37617"/>
                  <a:pt x="5394" y="24595"/>
                  <a:pt x="14995" y="14995"/>
                </a:cubicBezTo>
                <a:cubicBezTo>
                  <a:pt x="24595" y="5394"/>
                  <a:pt x="37617" y="0"/>
                  <a:pt x="51194" y="0"/>
                </a:cubicBezTo>
                <a:close/>
              </a:path>
            </a:pathLst>
          </a:custGeom>
          <a:solidFill>
            <a:srgbClr val="E5DDC8"/>
          </a:solidFill>
        </p:spPr>
        <p:txBody>
          <a:bodyPr/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Agrandir"/>
              </a:rPr>
              <a:t>22-48055-2</a:t>
            </a:r>
            <a:endParaRPr lang="en-US" sz="1800" dirty="0">
              <a:solidFill>
                <a:srgbClr val="000000"/>
              </a:solidFill>
              <a:latin typeface="Agrandir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F525F-5817-9173-32B5-652CC657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D52988AF-D3AC-24B4-608C-89F7B699BAE7}"/>
              </a:ext>
            </a:extLst>
          </p:cNvPr>
          <p:cNvSpPr/>
          <p:nvPr/>
        </p:nvSpPr>
        <p:spPr>
          <a:xfrm>
            <a:off x="12982860" y="76919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6B68F414-1665-A1FD-6AFF-8AC84A3BF169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1055DD7E-897C-296C-3785-51167757AB9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80C47AD-C375-DB11-2CD0-548214C1FFE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5480D2C0-4682-FA8B-9400-2003F7255D9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9947EDF-22F4-0443-D9AF-4ED88C9E1168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EFB43FD9-9668-9DCA-0136-8E8020FC2A84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872A6-BBD0-EAF4-DEAD-E78B900AAF03}"/>
              </a:ext>
            </a:extLst>
          </p:cNvPr>
          <p:cNvSpPr txBox="1"/>
          <p:nvPr/>
        </p:nvSpPr>
        <p:spPr>
          <a:xfrm>
            <a:off x="3313863" y="2267591"/>
            <a:ext cx="12545292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1.Power Optimization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Explore alternative power sources (e.g., solar cells) for extended battery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2.User-Centric Design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 adjustable sensitivity, haptic feedback, and voice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3.Advanced Features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Integrate GPS navigation, real-time tracking, and emergency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3.AI Integration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machine learning for smarter obstacle detection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4.Additional Improvements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an audio player for spoken feedback (e.g., "Obstacle ahead at 30 cm").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context-aware feedback for enhanced system efficiency.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8B85CD9B-A74B-78BB-27D8-7ADA77DE2F42}"/>
              </a:ext>
            </a:extLst>
          </p:cNvPr>
          <p:cNvSpPr txBox="1"/>
          <p:nvPr/>
        </p:nvSpPr>
        <p:spPr>
          <a:xfrm>
            <a:off x="5682343" y="1023869"/>
            <a:ext cx="9913959" cy="824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31"/>
              </a:lnSpc>
            </a:pPr>
            <a:r>
              <a:rPr lang="en-US" sz="8800" b="1" dirty="0">
                <a:latin typeface="Altasi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7916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30"/>
    </mc:Choice>
    <mc:Fallback xmlns="">
      <p:transition spd="slow" advTm="4453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6"/>
    </mc:Choice>
    <mc:Fallback xmlns="">
      <p:transition spd="slow" advTm="60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42742" y="423943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123718-0A72-9879-17E3-0960FC510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874919"/>
            <a:ext cx="13944600" cy="8083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CA02F-83C7-67CB-3EB6-BB3B9211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49151F2-7B40-382A-C3E5-6814DEE7D407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9DACB3DF-1A97-5119-B95E-2809CEB34360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8FAF61E2-08A7-2CF1-3D45-DADAC38E4375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1DBC46E-DBD1-A553-C33B-74655960D26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4BE87678-A247-9CD2-504F-E36EEB3AC85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9868B5D2-7755-FF32-135C-8D35FAA125B8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4412F5F2-820E-33D9-6B3F-9E7A502BCEAD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F5FDB6-8A0C-A26C-2710-454B3ACA1CCA}"/>
              </a:ext>
            </a:extLst>
          </p:cNvPr>
          <p:cNvSpPr txBox="1"/>
          <p:nvPr/>
        </p:nvSpPr>
        <p:spPr>
          <a:xfrm>
            <a:off x="2895600" y="3117075"/>
            <a:ext cx="123050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Create a Smart Navigation Stick for safer mobility of visually impaired people.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sensors to detect obstacles (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0-60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cm) with buzzer alerts.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4000" dirty="0"/>
              <a:t>Use a water sensor to detect water  with a separate alarm setting from obstacle alerts</a:t>
            </a:r>
            <a:endParaRPr kumimoji="0" lang="en-GB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it to be lightweight, ergonomic, and easy to use.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affordable components to keep costs low.</a:t>
            </a:r>
          </a:p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 it works reliably indoors and outdoors.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58F638A6-A659-70E6-60D5-A5B035DC39EB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0829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11FF0-C5E4-8ADB-4A4A-BCE4C4B5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5F11F9F8-83D3-F75B-CE60-3EF5038E6CDD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A262CD6-302A-6C5B-6103-874749517E16}"/>
              </a:ext>
            </a:extLst>
          </p:cNvPr>
          <p:cNvSpPr txBox="1"/>
          <p:nvPr/>
        </p:nvSpPr>
        <p:spPr>
          <a:xfrm>
            <a:off x="2553980" y="656871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C09939B-8214-3470-BEE2-11824FF1E2F5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55CC258F-067E-D3B3-E804-11449AF0874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474DB90-E5BF-BC45-6E70-CD8F15F9F4C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80FB99DF-EE57-FDB1-F174-82ECB05A20A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0B18236-D0AD-E894-901E-FFFB12364071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4A0E9E8E-B0A0-C06E-A718-609D341ADD2F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D4802-3D86-6D47-A3AC-BA3F484F8D9C}"/>
              </a:ext>
            </a:extLst>
          </p:cNvPr>
          <p:cNvSpPr txBox="1"/>
          <p:nvPr/>
        </p:nvSpPr>
        <p:spPr>
          <a:xfrm>
            <a:off x="2057400" y="2081012"/>
            <a:ext cx="14173200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1. 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Navigating safely is a major challenge for visually impaired individuals.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2.2 billion people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worldwide have some form of visual impairment (WHO).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aids like guide dogs and white canes often fail to detect hazards such as water or low-lying obstacles.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2.Motivation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Affordable microcontroller technology offers an opportunity to enhance safety and independence.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smart navigation stick can address these challenges by combining modern technology with user-friendly design.</a:t>
            </a:r>
          </a:p>
        </p:txBody>
      </p:sp>
    </p:spTree>
    <p:extLst>
      <p:ext uri="{BB962C8B-B14F-4D97-AF65-F5344CB8AC3E}">
        <p14:creationId xmlns:p14="http://schemas.microsoft.com/office/powerpoint/2010/main" val="185117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6CC77-5EB3-0B54-10AE-41875461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DA25E55-C329-96CA-55F4-015E958F09A2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207D58-DE6A-9BFC-5FB2-DA7450AF6173}"/>
              </a:ext>
            </a:extLst>
          </p:cNvPr>
          <p:cNvSpPr txBox="1"/>
          <p:nvPr/>
        </p:nvSpPr>
        <p:spPr>
          <a:xfrm>
            <a:off x="2553980" y="53382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C2D9154-7C78-A3F8-FA7C-EC8BBD28C8E6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C7E3394F-F77F-BFE7-ABA5-FC86D76AB4E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6E6469F-9A07-1157-7B99-F0C00EB67E4F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DE6BCAD8-E84D-C28D-A6A2-EC7E03042A8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62B8E9B-89B5-E7AE-7826-0791592DB9B2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BD84CC43-2DEB-EC87-AB0B-9684EAE68AC3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42B9BF-A1FA-D172-B654-5F5C98B36C49}"/>
              </a:ext>
            </a:extLst>
          </p:cNvPr>
          <p:cNvSpPr txBox="1"/>
          <p:nvPr/>
        </p:nvSpPr>
        <p:spPr>
          <a:xfrm>
            <a:off x="1828801" y="2284118"/>
            <a:ext cx="14087054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.Project Overview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 smart navigation stick with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sensors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obstacle detection and hazard identification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audio feedback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guide users effectively in dynamic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.Significance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traditional aids and modern technology.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independence, safety, and inclusivity for visually impaired individuals.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 cost-effective hardware with an ergonomic, user-centric design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D8285-EDFC-1778-3352-2AA9C5ED7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6CE1B9D7-8E48-5DB0-B256-6E9EC80EC1CE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3F64A3D-8020-3C1A-B308-A6BBBFAF9B92}"/>
              </a:ext>
            </a:extLst>
          </p:cNvPr>
          <p:cNvSpPr txBox="1"/>
          <p:nvPr/>
        </p:nvSpPr>
        <p:spPr>
          <a:xfrm>
            <a:off x="922933" y="644397"/>
            <a:ext cx="15275010" cy="91460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Research (findings from paper)</a:t>
            </a:r>
          </a:p>
          <a:p>
            <a:pPr algn="just">
              <a:lnSpc>
                <a:spcPts val="11899"/>
              </a:lnSpc>
            </a:pP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Research highlights the need for improved mobility and safety for visually impaired individuals.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600" dirty="0"/>
              <a:t>Solutions include ultrasonic sensors for obstacle detection, laser sensors for gap identification, water-resistant sensors for detecting water hazards  with distinct alerts, and GSM/GPS modules for emergency communication.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Real-time vibration, audio alerts, and voice commands enhance navigation. Arduino-based microcontrollers efficiently integrate and process sensor data, ensuring reliable feedback.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focus on power optimization, Artificial intelligence, multi-sensor calibration, and user-driven testing to refine performance, offering greater independence and confidence in daily navigation</a:t>
            </a:r>
            <a:endParaRPr lang="en-US" sz="3600" dirty="0">
              <a:latin typeface="Times New Roman" panose="02020603050405020304" pitchFamily="18" charset="0"/>
              <a:ea typeface="Alatsi"/>
              <a:cs typeface="Times New Roman" panose="02020603050405020304" pitchFamily="18" charset="0"/>
              <a:sym typeface="Alatsi"/>
            </a:endParaRP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0AF77E34-9BA5-8BF1-5CE7-E736F04D44B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AA74BB8E-48DC-36AA-BE8A-F7ADBC20E36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AFDE3DC-3FB6-A50C-A407-A036F62A7497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52E691FF-8842-110D-DD8B-ADF71295D0B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10A8C3E-9D83-0D38-EC52-2BB985D9A633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E5675EFE-2A92-1C19-48D5-669631DA6649}"/>
              </a:ext>
            </a:extLst>
          </p:cNvPr>
          <p:cNvSpPr/>
          <p:nvPr/>
        </p:nvSpPr>
        <p:spPr>
          <a:xfrm>
            <a:off x="-4114800" y="-40228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0D5816-0D52-082F-04AA-CF0142378607}"/>
              </a:ext>
            </a:extLst>
          </p:cNvPr>
          <p:cNvSpPr txBox="1"/>
          <p:nvPr/>
        </p:nvSpPr>
        <p:spPr>
          <a:xfrm>
            <a:off x="2466109" y="2411565"/>
            <a:ext cx="1188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289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2649200" y="745680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9FBA45-5BAD-98E5-212C-A6AF33BECB77}"/>
              </a:ext>
            </a:extLst>
          </p:cNvPr>
          <p:cNvSpPr txBox="1"/>
          <p:nvPr/>
        </p:nvSpPr>
        <p:spPr>
          <a:xfrm>
            <a:off x="1025610" y="2283920"/>
            <a:ext cx="163068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Obstacle Detection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ultrasonic sensor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 emits ultrasonic waves and measures the time taken for the echo to return.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Based on this time, the distance to nearby obstacles is calculated.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If an obstacle is detected</a:t>
            </a:r>
            <a:r>
              <a:rPr lang="en-US" sz="3600" dirty="0"/>
              <a:t> at a distance within a certain range, the system triggers alerts.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Feedback System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    The buzzer is used to notify the user of water hazards ahead.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    0–30 cm:</a:t>
            </a:r>
            <a:r>
              <a:rPr lang="en-US" sz="3600" dirty="0"/>
              <a:t> Short, fast beeps to indicate very close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    30–60 cm:</a:t>
            </a:r>
            <a:r>
              <a:rPr lang="en-US" sz="3600" dirty="0"/>
              <a:t> Slower beeps to warn of water slightly farther away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Control Logic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The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Arduino Uno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cs typeface="Times New Roman" pitchFamily="18" charset="0"/>
              </a:rPr>
              <a:t>processes input from the sensors and executes programmed logic to control the buzzer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FA8ADFCA-59D4-423F-B551-4AF254ABF6EA}"/>
              </a:ext>
            </a:extLst>
          </p:cNvPr>
          <p:cNvSpPr txBox="1"/>
          <p:nvPr/>
        </p:nvSpPr>
        <p:spPr>
          <a:xfrm>
            <a:off x="2588990" y="533826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800" dirty="0">
                <a:latin typeface="Alatsi" panose="020B0604020202020204" charset="0"/>
              </a:rPr>
              <a:t>Working Method</a:t>
            </a:r>
            <a:endParaRPr lang="en-US" sz="8499" dirty="0">
              <a:latin typeface="Alatsi" panose="020B0604020202020204" charset="0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2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4">
            <a:extLst>
              <a:ext uri="{FF2B5EF4-FFF2-40B4-BE49-F238E27FC236}">
                <a16:creationId xmlns:a16="http://schemas.microsoft.com/office/drawing/2014/main" id="{45F3A834-C657-FFB3-87E9-8A24B74D9289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FFFFCC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F9276C5-04D9-0310-9600-6DACDA5B9BBF}"/>
              </a:ext>
            </a:extLst>
          </p:cNvPr>
          <p:cNvSpPr/>
          <p:nvPr/>
        </p:nvSpPr>
        <p:spPr>
          <a:xfrm>
            <a:off x="12649200" y="745680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CB33B27D-D92C-AC6F-06FB-DF2A8D89BC49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A1D1E3B-8AFE-62E3-0F33-04F067C7E72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4028C379-73FE-2B8C-3EA7-2F26AADF9A9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15470287-4C71-193F-CB7C-556ACE67494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C70A0F95-A99B-5EA6-DFB9-336E4C74750D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A339F04-FD19-F4E2-94BE-40F465D18AC9}"/>
              </a:ext>
            </a:extLst>
          </p:cNvPr>
          <p:cNvSpPr txBox="1"/>
          <p:nvPr/>
        </p:nvSpPr>
        <p:spPr>
          <a:xfrm>
            <a:off x="2590800" y="390510"/>
            <a:ext cx="11997690" cy="156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800" dirty="0">
                <a:latin typeface="Alatsi" panose="020B0604020202020204" charset="0"/>
              </a:rPr>
              <a:t>Working Method</a:t>
            </a:r>
            <a:endParaRPr lang="en-US" sz="8800" dirty="0">
              <a:latin typeface="Alatsi" panose="020B0604020202020204" charset="0"/>
              <a:ea typeface="Alatsi"/>
              <a:cs typeface="Alatsi"/>
              <a:sym typeface="Alats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2D02F0-551C-A397-2390-7A8CC5C5A5B3}"/>
              </a:ext>
            </a:extLst>
          </p:cNvPr>
          <p:cNvSpPr txBox="1"/>
          <p:nvPr/>
        </p:nvSpPr>
        <p:spPr>
          <a:xfrm>
            <a:off x="2819400" y="2418862"/>
            <a:ext cx="142971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Water Detection: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water sensor </a:t>
            </a:r>
            <a:r>
              <a:rPr lang="en-US" sz="3600" dirty="0"/>
              <a:t>detects the presence of water on the path ahead.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It works by identifying conductivity across its probes when in contact with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If water is detected at a distance within a certain range, the system triggers alerts.</a:t>
            </a:r>
          </a:p>
          <a:p>
            <a:pPr>
              <a:buNone/>
            </a:pPr>
            <a:r>
              <a:rPr lang="en-US" sz="3600" b="1" dirty="0"/>
              <a:t>Feedback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buzzer is used to notify the user of water hazards ahead..</a:t>
            </a:r>
          </a:p>
          <a:p>
            <a:pPr>
              <a:buNone/>
            </a:pPr>
            <a:r>
              <a:rPr lang="en-US" sz="3600" b="1" dirty="0"/>
              <a:t>Control Logic: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Arduino Uno processes signals from the water sensor.</a:t>
            </a:r>
          </a:p>
        </p:txBody>
      </p:sp>
    </p:spTree>
    <p:extLst>
      <p:ext uri="{BB962C8B-B14F-4D97-AF65-F5344CB8AC3E}">
        <p14:creationId xmlns:p14="http://schemas.microsoft.com/office/powerpoint/2010/main" val="31452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1673</Words>
  <Application>Microsoft Office PowerPoint</Application>
  <PresentationFormat>Custom</PresentationFormat>
  <Paragraphs>174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Agrandir Bold</vt:lpstr>
      <vt:lpstr>SourceSansPro</vt:lpstr>
      <vt:lpstr>Open Sans Bold</vt:lpstr>
      <vt:lpstr>Alatsi</vt:lpstr>
      <vt:lpstr>Altasi</vt:lpstr>
      <vt:lpstr>Arial</vt:lpstr>
      <vt:lpstr>Times New Roman</vt:lpstr>
      <vt:lpstr>Cambria Math</vt:lpstr>
      <vt:lpstr>Agrandir Heavy</vt:lpstr>
      <vt:lpstr>Agrandir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</dc:creator>
  <cp:lastModifiedBy>MD.AL-IMRAN SAYEM</cp:lastModifiedBy>
  <cp:revision>27</cp:revision>
  <dcterms:created xsi:type="dcterms:W3CDTF">2006-08-16T00:00:00Z</dcterms:created>
  <dcterms:modified xsi:type="dcterms:W3CDTF">2025-07-17T14:10:37Z</dcterms:modified>
  <dc:identifier>DAGc7kWOCqg</dc:identifier>
</cp:coreProperties>
</file>