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bg1"/>
                </a:solidFill>
              </a:rPr>
              <a:t>Цели атак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Почта</c:v>
                </c:pt>
                <c:pt idx="1">
                  <c:v>Телефонные звонки</c:v>
                </c:pt>
                <c:pt idx="2">
                  <c:v>Прочее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0.96</c:v>
                </c:pt>
                <c:pt idx="1">
                  <c:v>0.02</c:v>
                </c:pt>
                <c:pt idx="2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76-46FE-9E06-D05B458346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23D0F-50F5-84F1-CE2D-7D3B5B533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2E065-90F3-0B48-71F2-ECD47E07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CEB3E-F40A-7E1B-E268-13B44622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A0FC18-0FD3-3981-0689-1D1FFCA7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C768CD-207C-5B93-C3BD-F2CB5C9D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4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9944E-46AD-E312-5946-88648C64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B38EC5-1ADF-07BD-8E88-1E2057E39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28582-BC02-606E-9EE8-5FF10956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18929F-1C1F-68DC-331E-476D07A4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54443-8058-13D2-0130-1F6C145C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5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6B9558-84F6-A82B-DE50-61AF9F026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A30F2-6189-E6AA-AEA0-3F0C0BD46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7B1FE-E816-5E19-FA4C-3A6AF2C8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61EFDA-9DD0-61C0-EB52-A198EBD5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97A928-0F5F-DB8D-542D-287DA4B4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97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05588-D2EF-39A0-07D5-FFFFE5CD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970DF-CDFE-F290-8A81-863F59C9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686FC-EF16-EF57-81AF-14D1C79B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34DFD8-2729-57B9-942B-690941FE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763089-D688-FD95-68B0-616DFBD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7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8DC6E-2681-2B0B-E9FE-9B3A6A53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5F3146-D7DC-971C-2F91-1A9216ED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07C1B-661E-4467-C604-5CAC970D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A2833-113E-F57C-B498-1196E66D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F83F1-9D5C-17AA-41B2-EDC446D5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F66A9-BD9C-076D-9291-CAFEA326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F9B99-90AF-C1AB-7AA2-78635204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43143-741B-2E2F-1028-E7CE6357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C191FA-57EA-E6AE-1943-49F8AFC3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E08199-027F-5322-97EA-2D52F5FD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325E2-DEC7-AEC7-501F-4426FBC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88264-4AEB-1982-E2D4-AF342B59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74787E-9F1F-EFFB-CBD4-86961FAE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81696A-09EE-E6F8-332A-B571F9B4F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20E97C-025F-BEBB-B428-F37C09C0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1B185B-09EA-7794-5C7B-0BD51652A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F891B3-FAD2-F31A-A4E5-ADDC69AB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E069A5-0096-E923-94C3-3590E38B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510878-126E-BD1A-6286-DE531819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4104B-9F69-2A37-16F1-6A7781A6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9CB9A7-382B-0747-62F0-C0B8C70E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399820-B892-F7DD-5ED6-DEB6CB63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BFDF06-75DF-4239-85F6-5F29A0B3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19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1A38F0-65B5-D109-460D-45A5FEC0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F3D9D6-D54E-B213-33FB-57CFAC79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74C4D4-BD25-D8B7-2F01-167209D9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3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D77-1581-8DBA-D680-6EA01B4D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E6202-D18C-BAEF-5FA8-388227AE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8A1862-F82F-9142-53EB-D885E76FF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CF1219-2E01-2567-CDC6-A96B9AF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D89C9-AA62-D4D1-7181-AA337D41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B6570E-551D-F4BD-A5CA-0068704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3E641-34F7-C128-22BC-F4BB682E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F526B0-A851-668B-0E4E-44358B59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0C8353-031B-264F-6C49-D03325F5C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7928DD-28B9-264F-71BE-CBAE0093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5A0456-99E0-D4E3-DC17-F8E07932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8881D8-E0A3-193A-C100-1F3C4D2C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45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51ACA-A59D-A5CE-C5D5-5FBE7483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C8C91-16B4-07AE-032B-338B902B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04B86-5D97-7CE8-74A4-F33AEAE9D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D04B2-8BB7-4B7F-85F7-229D74C834C4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D16DB1-A205-9416-0E13-8518067C2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FE18C-C86E-719D-818A-AD611544F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642B7-F769-4025-89F7-CC63E85A04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4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10D89-1204-E10E-8777-436949E6A00E}"/>
              </a:ext>
            </a:extLst>
          </p:cNvPr>
          <p:cNvSpPr txBox="1"/>
          <p:nvPr/>
        </p:nvSpPr>
        <p:spPr>
          <a:xfrm>
            <a:off x="2790086" y="985135"/>
            <a:ext cx="6611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</a:rPr>
              <a:t>Проект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“</a:t>
            </a:r>
            <a:r>
              <a:rPr lang="ru-RU" sz="4000" dirty="0">
                <a:solidFill>
                  <a:schemeClr val="bg1"/>
                </a:solidFill>
              </a:rPr>
              <a:t>Программа для защиты от мошеннических сайтов</a:t>
            </a:r>
            <a:r>
              <a:rPr lang="en-US" sz="4000" dirty="0">
                <a:solidFill>
                  <a:schemeClr val="bg1"/>
                </a:solidFill>
              </a:rPr>
              <a:t>”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0503FB-36B8-994B-E023-3D0F32E87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89" y="3152955"/>
            <a:ext cx="5953415" cy="32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EF369-0172-657E-52FB-32E625310346}"/>
              </a:ext>
            </a:extLst>
          </p:cNvPr>
          <p:cNvSpPr txBox="1"/>
          <p:nvPr/>
        </p:nvSpPr>
        <p:spPr>
          <a:xfrm>
            <a:off x="3775844" y="66675"/>
            <a:ext cx="464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Выбор методов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F60CE-376F-3C7F-8C5F-DBCBBFBB192E}"/>
              </a:ext>
            </a:extLst>
          </p:cNvPr>
          <p:cNvSpPr txBox="1"/>
          <p:nvPr/>
        </p:nvSpPr>
        <p:spPr>
          <a:xfrm>
            <a:off x="3514725" y="713006"/>
            <a:ext cx="5162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Для программы было рассмотрено 3 основных метода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AB8A2-342C-2A6C-DC97-EAA5BBFC611C}"/>
              </a:ext>
            </a:extLst>
          </p:cNvPr>
          <p:cNvSpPr txBox="1"/>
          <p:nvPr/>
        </p:nvSpPr>
        <p:spPr>
          <a:xfrm>
            <a:off x="542924" y="2424469"/>
            <a:ext cx="4476750" cy="20090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Анализ сайта с помощью машинного обучения по совокупности его характеристик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9E6F3-C100-A867-E14A-0252141319FF}"/>
              </a:ext>
            </a:extLst>
          </p:cNvPr>
          <p:cNvSpPr txBox="1"/>
          <p:nvPr/>
        </p:nvSpPr>
        <p:spPr>
          <a:xfrm>
            <a:off x="7172328" y="2424469"/>
            <a:ext cx="4714873" cy="20090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Ручная проверка ссылки с использованием </a:t>
            </a:r>
            <a:r>
              <a:rPr lang="en-US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API/</a:t>
            </a:r>
            <a:r>
              <a:rPr lang="ru-RU" sz="2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базы данных со списком адресов фишинг-сайтов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3ADD3-E7FE-26DC-33C1-4A557B27B8CB}"/>
              </a:ext>
            </a:extLst>
          </p:cNvPr>
          <p:cNvSpPr txBox="1"/>
          <p:nvPr/>
        </p:nvSpPr>
        <p:spPr>
          <a:xfrm>
            <a:off x="4043362" y="5177194"/>
            <a:ext cx="4105275" cy="105560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ea typeface="Calibri" panose="020F0502020204030204" pitchFamily="34" charset="0"/>
              </a:rPr>
              <a:t>Пассивная защита при помощи </a:t>
            </a:r>
            <a:r>
              <a:rPr lang="en-US" sz="2800" dirty="0">
                <a:solidFill>
                  <a:schemeClr val="bg1"/>
                </a:solidFill>
                <a:ea typeface="Calibri" panose="020F0502020204030204" pitchFamily="34" charset="0"/>
              </a:rPr>
              <a:t>DNS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642AA9-FC04-4491-B15A-71697C06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3" y="1737944"/>
            <a:ext cx="4364701" cy="49777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52F842-B53D-3D09-644C-EFAA5A9FD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005" y="2917294"/>
            <a:ext cx="6122366" cy="26190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C655A-B746-7D3F-4220-E560BE7C4768}"/>
              </a:ext>
            </a:extLst>
          </p:cNvPr>
          <p:cNvSpPr txBox="1"/>
          <p:nvPr/>
        </p:nvSpPr>
        <p:spPr>
          <a:xfrm>
            <a:off x="4683509" y="0"/>
            <a:ext cx="282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Сравнение с аналогами</a:t>
            </a:r>
          </a:p>
        </p:txBody>
      </p:sp>
    </p:spTree>
    <p:extLst>
      <p:ext uri="{BB962C8B-B14F-4D97-AF65-F5344CB8AC3E}">
        <p14:creationId xmlns:p14="http://schemas.microsoft.com/office/powerpoint/2010/main" val="123706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99BA1-DD9A-E5A6-4BE4-8278D97B15DC}"/>
              </a:ext>
            </a:extLst>
          </p:cNvPr>
          <p:cNvSpPr txBox="1"/>
          <p:nvPr/>
        </p:nvSpPr>
        <p:spPr>
          <a:xfrm>
            <a:off x="4683508" y="76200"/>
            <a:ext cx="282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Разработка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A55D8-A619-A37C-9312-D0C462675610}"/>
              </a:ext>
            </a:extLst>
          </p:cNvPr>
          <p:cNvSpPr txBox="1"/>
          <p:nvPr/>
        </p:nvSpPr>
        <p:spPr>
          <a:xfrm>
            <a:off x="1819655" y="1037302"/>
            <a:ext cx="8552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начала было решено сделать набросок программы без кода и стилизации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D08C2D-4C86-0797-7B39-93526386C1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79" y="2505491"/>
            <a:ext cx="6670041" cy="3787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995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BD22D-D4FA-E555-98A8-3153CCB14684}"/>
              </a:ext>
            </a:extLst>
          </p:cNvPr>
          <p:cNvSpPr txBox="1"/>
          <p:nvPr/>
        </p:nvSpPr>
        <p:spPr>
          <a:xfrm>
            <a:off x="4649881" y="0"/>
            <a:ext cx="2892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Разработка (стилизация)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A50A66-D545-840E-8103-52614F4F51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21" y="2870516"/>
            <a:ext cx="6777355" cy="36982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A873AD-82F2-97F6-31AF-EE569133F84C}"/>
              </a:ext>
            </a:extLst>
          </p:cNvPr>
          <p:cNvSpPr txBox="1"/>
          <p:nvPr/>
        </p:nvSpPr>
        <p:spPr>
          <a:xfrm>
            <a:off x="2498546" y="1496813"/>
            <a:ext cx="7194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стилизации был использован язык </a:t>
            </a:r>
            <a:r>
              <a:rPr lang="en-US" sz="32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ru-RU" sz="32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9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8ED0F-07F3-E2DC-23DD-9F281B14065A}"/>
              </a:ext>
            </a:extLst>
          </p:cNvPr>
          <p:cNvSpPr txBox="1"/>
          <p:nvPr/>
        </p:nvSpPr>
        <p:spPr>
          <a:xfrm>
            <a:off x="2856104" y="95250"/>
            <a:ext cx="647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Разработка</a:t>
            </a:r>
            <a:r>
              <a:rPr lang="en-US" sz="3600" dirty="0">
                <a:solidFill>
                  <a:schemeClr val="bg1"/>
                </a:solidFill>
              </a:rPr>
              <a:t>/</a:t>
            </a:r>
            <a:r>
              <a:rPr lang="ru-RU" sz="3600" dirty="0">
                <a:solidFill>
                  <a:schemeClr val="bg1"/>
                </a:solidFill>
              </a:rPr>
              <a:t>пример работы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B14F93-2765-6453-6F2F-7C9A1716E97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" y="1648650"/>
            <a:ext cx="5940425" cy="335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2A1700-1F42-7EF0-B7ED-788E96AA27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83" y="1644205"/>
            <a:ext cx="5940425" cy="3357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AC989D-D937-E284-9034-3512B3E32946}"/>
              </a:ext>
            </a:extLst>
          </p:cNvPr>
          <p:cNvSpPr txBox="1"/>
          <p:nvPr/>
        </p:nvSpPr>
        <p:spPr>
          <a:xfrm>
            <a:off x="1109472" y="5011547"/>
            <a:ext cx="386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Упрощенная проверка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ACA1B-74D1-C0A6-46E4-44F01E1BE2BD}"/>
              </a:ext>
            </a:extLst>
          </p:cNvPr>
          <p:cNvSpPr txBox="1"/>
          <p:nvPr/>
        </p:nvSpPr>
        <p:spPr>
          <a:xfrm>
            <a:off x="7217666" y="5013281"/>
            <a:ext cx="386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Расширенная проверка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8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50E5E4-60BB-F744-A707-C02B8335D9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05" y="936497"/>
            <a:ext cx="4438587" cy="498500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15C78A-275F-53F2-AC7F-847C4EB217B8}"/>
              </a:ext>
            </a:extLst>
          </p:cNvPr>
          <p:cNvSpPr txBox="1"/>
          <p:nvPr/>
        </p:nvSpPr>
        <p:spPr>
          <a:xfrm>
            <a:off x="3182492" y="0"/>
            <a:ext cx="5827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Тест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F1DF3-553C-5908-33FA-C198B167FB0E}"/>
              </a:ext>
            </a:extLst>
          </p:cNvPr>
          <p:cNvSpPr txBox="1"/>
          <p:nvPr/>
        </p:nvSpPr>
        <p:spPr>
          <a:xfrm>
            <a:off x="4163566" y="5860542"/>
            <a:ext cx="3864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Набор тестов для ручной проверки ссылок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18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C636C-6687-2A29-EDA1-AF416F4E0EC2}"/>
              </a:ext>
            </a:extLst>
          </p:cNvPr>
          <p:cNvSpPr txBox="1"/>
          <p:nvPr/>
        </p:nvSpPr>
        <p:spPr>
          <a:xfrm>
            <a:off x="3182493" y="0"/>
            <a:ext cx="5827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Дальнейшее развитие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A180C1-D229-5605-8E5F-7A940D966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0" y="1444244"/>
            <a:ext cx="6121855" cy="39695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732879-3850-BC25-921C-181926BF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03" y="2641399"/>
            <a:ext cx="5289307" cy="15752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0B3FB-A441-0A37-63D9-F45C9E5DB6E6}"/>
              </a:ext>
            </a:extLst>
          </p:cNvPr>
          <p:cNvSpPr txBox="1"/>
          <p:nvPr/>
        </p:nvSpPr>
        <p:spPr>
          <a:xfrm>
            <a:off x="725042" y="5413756"/>
            <a:ext cx="51625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Запрос сначала идёт в базу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D8DD4-F8A5-0CF5-50A7-3C0E9FC1C8B3}"/>
              </a:ext>
            </a:extLst>
          </p:cNvPr>
          <p:cNvSpPr txBox="1"/>
          <p:nvPr/>
        </p:nvSpPr>
        <p:spPr>
          <a:xfrm>
            <a:off x="6720681" y="4216601"/>
            <a:ext cx="5162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Запрос сразу идёт на </a:t>
            </a:r>
            <a:r>
              <a:rPr lang="en-US" sz="3200" dirty="0">
                <a:solidFill>
                  <a:schemeClr val="bg1"/>
                </a:solidFill>
              </a:rPr>
              <a:t>API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1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F6F11-3C44-92C0-0F91-0DD116D0A11E}"/>
              </a:ext>
            </a:extLst>
          </p:cNvPr>
          <p:cNvSpPr txBox="1"/>
          <p:nvPr/>
        </p:nvSpPr>
        <p:spPr>
          <a:xfrm>
            <a:off x="3182493" y="0"/>
            <a:ext cx="58270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Дальнейшее развитие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B7CD3-63E5-B0AC-0CEF-F7413A53C596}"/>
              </a:ext>
            </a:extLst>
          </p:cNvPr>
          <p:cNvSpPr txBox="1"/>
          <p:nvPr/>
        </p:nvSpPr>
        <p:spPr>
          <a:xfrm>
            <a:off x="285750" y="1839010"/>
            <a:ext cx="5638800" cy="17366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Внедрение искусственного интеллекта для проверки сайтов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D62FC-4C70-43AC-57B9-839618E562C3}"/>
              </a:ext>
            </a:extLst>
          </p:cNvPr>
          <p:cNvSpPr txBox="1"/>
          <p:nvPr/>
        </p:nvSpPr>
        <p:spPr>
          <a:xfrm>
            <a:off x="6838950" y="1839010"/>
            <a:ext cx="5067300" cy="17366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Добавление автоматической защиты в виде </a:t>
            </a:r>
            <a:r>
              <a:rPr lang="en-US" sz="32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DNS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A12D8-0095-2BCF-ED73-CBAC97405F80}"/>
              </a:ext>
            </a:extLst>
          </p:cNvPr>
          <p:cNvSpPr txBox="1"/>
          <p:nvPr/>
        </p:nvSpPr>
        <p:spPr>
          <a:xfrm>
            <a:off x="3581400" y="4214337"/>
            <a:ext cx="5638800" cy="17366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Портирование программы под разные операционные системы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4849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E2AC5-5B78-423B-0480-2C2B602D0921}"/>
              </a:ext>
            </a:extLst>
          </p:cNvPr>
          <p:cNvSpPr txBox="1"/>
          <p:nvPr/>
        </p:nvSpPr>
        <p:spPr>
          <a:xfrm>
            <a:off x="3182493" y="266700"/>
            <a:ext cx="5827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Демоверсия программы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4EFCA-3BDA-CDBC-FB8E-55321F509DBC}"/>
              </a:ext>
            </a:extLst>
          </p:cNvPr>
          <p:cNvSpPr txBox="1"/>
          <p:nvPr/>
        </p:nvSpPr>
        <p:spPr>
          <a:xfrm>
            <a:off x="3048000" y="12023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Для наглядной демонстрации программа была собрана в один 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exe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файл и загружена на </a:t>
            </a:r>
            <a:r>
              <a:rPr lang="ru-RU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гитхаб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. Попробовать программу и посмотреть сопроводительные материалы можно по ссылке </a:t>
            </a:r>
            <a:r>
              <a:rPr lang="en-US" u="sng" dirty="0">
                <a:solidFill>
                  <a:srgbClr val="0563C1"/>
                </a:solidFill>
                <a:ea typeface="Calibri" panose="020F0502020204030204" pitchFamily="34" charset="0"/>
              </a:rPr>
              <a:t>https</a:t>
            </a:r>
            <a:r>
              <a:rPr lang="ru-RU" u="sng" dirty="0">
                <a:solidFill>
                  <a:srgbClr val="0563C1"/>
                </a:solidFill>
                <a:ea typeface="Calibri" panose="020F0502020204030204" pitchFamily="34" charset="0"/>
              </a:rPr>
              <a:t>://</a:t>
            </a:r>
            <a:r>
              <a:rPr lang="en-US" u="sng" dirty="0" err="1">
                <a:solidFill>
                  <a:srgbClr val="0563C1"/>
                </a:solidFill>
                <a:ea typeface="Calibri" panose="020F0502020204030204" pitchFamily="34" charset="0"/>
              </a:rPr>
              <a:t>github</a:t>
            </a:r>
            <a:r>
              <a:rPr lang="ru-RU" u="sng" dirty="0">
                <a:solidFill>
                  <a:srgbClr val="0563C1"/>
                </a:solidFill>
                <a:ea typeface="Calibri" panose="020F0502020204030204" pitchFamily="34" charset="0"/>
              </a:rPr>
              <a:t>.</a:t>
            </a:r>
            <a:r>
              <a:rPr lang="en-US" u="sng" dirty="0">
                <a:solidFill>
                  <a:srgbClr val="0563C1"/>
                </a:solidFill>
                <a:ea typeface="Calibri" panose="020F0502020204030204" pitchFamily="34" charset="0"/>
              </a:rPr>
              <a:t>com</a:t>
            </a:r>
            <a:r>
              <a:rPr lang="ru-RU" u="sng" dirty="0">
                <a:solidFill>
                  <a:srgbClr val="0563C1"/>
                </a:solidFill>
                <a:ea typeface="Calibri" panose="020F0502020204030204" pitchFamily="34" charset="0"/>
              </a:rPr>
              <a:t>/</a:t>
            </a:r>
            <a:r>
              <a:rPr lang="en-US" u="sng" dirty="0">
                <a:solidFill>
                  <a:srgbClr val="0563C1"/>
                </a:solidFill>
                <a:ea typeface="Calibri" panose="020F0502020204030204" pitchFamily="34" charset="0"/>
              </a:rPr>
              <a:t>Sayge</a:t>
            </a:r>
            <a:r>
              <a:rPr lang="ru-RU" u="sng" dirty="0">
                <a:solidFill>
                  <a:srgbClr val="0563C1"/>
                </a:solidFill>
                <a:ea typeface="Calibri" panose="020F0502020204030204" pitchFamily="34" charset="0"/>
              </a:rPr>
              <a:t>1/</a:t>
            </a:r>
            <a:r>
              <a:rPr lang="en-US" u="sng" dirty="0" err="1">
                <a:solidFill>
                  <a:srgbClr val="0563C1"/>
                </a:solidFill>
                <a:ea typeface="Calibri" panose="020F0502020204030204" pitchFamily="34" charset="0"/>
              </a:rPr>
              <a:t>Infobez</a:t>
            </a:r>
            <a:r>
              <a:rPr lang="ru-RU" u="sng" dirty="0">
                <a:solidFill>
                  <a:srgbClr val="0563C1"/>
                </a:solidFill>
                <a:ea typeface="Calibri" panose="020F0502020204030204" pitchFamily="34" charset="0"/>
              </a:rPr>
              <a:t>-</a:t>
            </a:r>
            <a:r>
              <a:rPr lang="en-US" u="sng" dirty="0">
                <a:solidFill>
                  <a:srgbClr val="0563C1"/>
                </a:solidFill>
                <a:ea typeface="Calibri" panose="020F0502020204030204" pitchFamily="34" charset="0"/>
              </a:rPr>
              <a:t>project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или 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QR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коду: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9660FE-3941-6AB7-47AE-6552245123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97" y="2968943"/>
            <a:ext cx="3545205" cy="3545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D7618-BB5F-4E6D-4726-B8140FEB17DA}"/>
              </a:ext>
            </a:extLst>
          </p:cNvPr>
          <p:cNvSpPr txBox="1"/>
          <p:nvPr/>
        </p:nvSpPr>
        <p:spPr>
          <a:xfrm>
            <a:off x="3182493" y="266700"/>
            <a:ext cx="5827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Демонстрация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44486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703E6-8B7C-50CC-0BD6-77BD3AC38681}"/>
              </a:ext>
            </a:extLst>
          </p:cNvPr>
          <p:cNvSpPr txBox="1"/>
          <p:nvPr/>
        </p:nvSpPr>
        <p:spPr>
          <a:xfrm>
            <a:off x="2267375" y="1366897"/>
            <a:ext cx="7657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Фишинг – вид киберпреступления при котором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жертва неосознанно передаёт свои конфиденциальные данные мошенникам.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1E00F9-4657-65EC-5CC6-379289FD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03" y="3429000"/>
            <a:ext cx="5694989" cy="3203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9B927-DB77-D399-8500-0F6FE8BA5123}"/>
              </a:ext>
            </a:extLst>
          </p:cNvPr>
          <p:cNvSpPr txBox="1"/>
          <p:nvPr/>
        </p:nvSpPr>
        <p:spPr>
          <a:xfrm>
            <a:off x="4111811" y="-103634"/>
            <a:ext cx="39683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Фишинг</a:t>
            </a:r>
          </a:p>
        </p:txBody>
      </p:sp>
    </p:spTree>
    <p:extLst>
      <p:ext uri="{BB962C8B-B14F-4D97-AF65-F5344CB8AC3E}">
        <p14:creationId xmlns:p14="http://schemas.microsoft.com/office/powerpoint/2010/main" val="270406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3B146-19D2-FEED-59C1-6398C3FDAD0E}"/>
              </a:ext>
            </a:extLst>
          </p:cNvPr>
          <p:cNvSpPr txBox="1"/>
          <p:nvPr/>
        </p:nvSpPr>
        <p:spPr>
          <a:xfrm>
            <a:off x="3182493" y="0"/>
            <a:ext cx="5827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Итог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5C2BB-727C-44E2-BF8B-3B94DD7262B6}"/>
              </a:ext>
            </a:extLst>
          </p:cNvPr>
          <p:cNvSpPr txBox="1"/>
          <p:nvPr/>
        </p:nvSpPr>
        <p:spPr>
          <a:xfrm>
            <a:off x="2196306" y="784275"/>
            <a:ext cx="77993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Для проверки интерфейса программы на соответствие заявленным целям был проведён опрос среди учащихся 10 классов. По результатам опроса из 26 опрошенных более 88% считают интерфейс удобным и интуитивно понятным</a:t>
            </a:r>
            <a:r>
              <a:rPr lang="en-US" sz="2400" dirty="0">
                <a:solidFill>
                  <a:schemeClr val="bg1"/>
                </a:solidFill>
                <a:ea typeface="Calibri" panose="020F0502020204030204" pitchFamily="34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209888-6F05-1A4C-736C-F131B0DA99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55" y="2751842"/>
            <a:ext cx="8289090" cy="3771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657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D79A52-A154-0044-F5C0-8695013A2DC9}"/>
              </a:ext>
            </a:extLst>
          </p:cNvPr>
          <p:cNvSpPr txBox="1"/>
          <p:nvPr/>
        </p:nvSpPr>
        <p:spPr>
          <a:xfrm>
            <a:off x="2062734" y="2921168"/>
            <a:ext cx="80665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24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424D97C5-7C19-EBBB-780E-F6A72901D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391668"/>
              </p:ext>
            </p:extLst>
          </p:nvPr>
        </p:nvGraphicFramePr>
        <p:xfrm>
          <a:off x="6955886" y="1569660"/>
          <a:ext cx="5759989" cy="504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29777E-FA69-9434-764F-40FA656A8F2A}"/>
              </a:ext>
            </a:extLst>
          </p:cNvPr>
          <p:cNvSpPr txBox="1"/>
          <p:nvPr/>
        </p:nvSpPr>
        <p:spPr>
          <a:xfrm>
            <a:off x="418116" y="1569659"/>
            <a:ext cx="65377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 каждым годом фишинговые атаки модернизируются, а их методы меняются, но цели фишинговых атак зачастую остаются неизменными. Основной целью фишинга за 2023 год являлась почта, занимая 96% от общего числа атак.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8864-50C0-C06B-99EB-6DD088FC8007}"/>
              </a:ext>
            </a:extLst>
          </p:cNvPr>
          <p:cNvSpPr txBox="1"/>
          <p:nvPr/>
        </p:nvSpPr>
        <p:spPr>
          <a:xfrm>
            <a:off x="4320729" y="0"/>
            <a:ext cx="4870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Фишинговые атаки на почту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301D6-2D99-DA72-AE2A-9A4B40FDF53D}"/>
              </a:ext>
            </a:extLst>
          </p:cNvPr>
          <p:cNvSpPr txBox="1"/>
          <p:nvPr/>
        </p:nvSpPr>
        <p:spPr>
          <a:xfrm>
            <a:off x="418116" y="3141524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Основные методы атак на почту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59D4E-827E-43E5-AF7F-107CF584BB1B}"/>
              </a:ext>
            </a:extLst>
          </p:cNvPr>
          <p:cNvSpPr txBox="1"/>
          <p:nvPr/>
        </p:nvSpPr>
        <p:spPr>
          <a:xfrm>
            <a:off x="418116" y="3702508"/>
            <a:ext cx="1524984" cy="78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Спам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69BF68-B0FC-1134-8281-0571D19B9225}"/>
              </a:ext>
            </a:extLst>
          </p:cNvPr>
          <p:cNvSpPr txBox="1"/>
          <p:nvPr/>
        </p:nvSpPr>
        <p:spPr>
          <a:xfrm>
            <a:off x="2291043" y="3702508"/>
            <a:ext cx="2273945" cy="14642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Spear </a:t>
            </a:r>
            <a:r>
              <a:rPr lang="ru-RU" sz="4000" dirty="0">
                <a:solidFill>
                  <a:schemeClr val="bg1"/>
                </a:solidFill>
              </a:rPr>
              <a:t>фишинг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64453-73C1-EC3A-1B41-070CB397AF32}"/>
              </a:ext>
            </a:extLst>
          </p:cNvPr>
          <p:cNvSpPr txBox="1"/>
          <p:nvPr/>
        </p:nvSpPr>
        <p:spPr>
          <a:xfrm>
            <a:off x="4914619" y="3702508"/>
            <a:ext cx="2041267" cy="7831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Whaling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6D080-898C-FEE1-65F7-D0395616F2F1}"/>
              </a:ext>
            </a:extLst>
          </p:cNvPr>
          <p:cNvSpPr txBox="1"/>
          <p:nvPr/>
        </p:nvSpPr>
        <p:spPr>
          <a:xfrm>
            <a:off x="3337179" y="0"/>
            <a:ext cx="587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Исследование на локальном уровне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F001B6-C19A-5383-F53E-F37587F66A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255" y="2282952"/>
            <a:ext cx="6949440" cy="29981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FCC58-8DE9-02B2-2C54-FA4CE0382E95}"/>
              </a:ext>
            </a:extLst>
          </p:cNvPr>
          <p:cNvSpPr txBox="1"/>
          <p:nvPr/>
        </p:nvSpPr>
        <p:spPr>
          <a:xfrm>
            <a:off x="3795903" y="5281128"/>
            <a:ext cx="496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Опрос был проведён среди учащихся 10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5216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4ED18-1208-0267-B6E5-2757B798F6A5}"/>
              </a:ext>
            </a:extLst>
          </p:cNvPr>
          <p:cNvSpPr txBox="1"/>
          <p:nvPr/>
        </p:nvSpPr>
        <p:spPr>
          <a:xfrm>
            <a:off x="4077461" y="0"/>
            <a:ext cx="403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Исследование на глобальном уровне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96BB98-FDDF-197E-C899-BF7F4440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44" y="2365304"/>
            <a:ext cx="6038309" cy="3413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366CAB-FD1C-DF36-8E57-E9BF3C70EF88}"/>
              </a:ext>
            </a:extLst>
          </p:cNvPr>
          <p:cNvSpPr txBox="1"/>
          <p:nvPr/>
        </p:nvSpPr>
        <p:spPr>
          <a:xfrm>
            <a:off x="3282694" y="5851700"/>
            <a:ext cx="5626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Доля спама в почтовом трафике российского интернета за 2023 год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248FE-50E8-C8F6-3414-D6139E18C82E}"/>
              </a:ext>
            </a:extLst>
          </p:cNvPr>
          <p:cNvSpPr txBox="1"/>
          <p:nvPr/>
        </p:nvSpPr>
        <p:spPr>
          <a:xfrm>
            <a:off x="4264150" y="1857788"/>
            <a:ext cx="366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 среднем 46</a:t>
            </a:r>
            <a:r>
              <a:rPr lang="en-US" sz="2800" dirty="0">
                <a:solidFill>
                  <a:schemeClr val="bg1"/>
                </a:solidFill>
              </a:rPr>
              <a:t>%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688D4-E6A4-C587-6272-4D0302192E3C}"/>
              </a:ext>
            </a:extLst>
          </p:cNvPr>
          <p:cNvSpPr txBox="1"/>
          <p:nvPr/>
        </p:nvSpPr>
        <p:spPr>
          <a:xfrm>
            <a:off x="3998863" y="-4062"/>
            <a:ext cx="4209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Исследование на глобальном уровне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92FB3A-DDF4-050D-649F-BEA96FEB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1" y="2621309"/>
            <a:ext cx="5666455" cy="30785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A14AFC-4184-F081-929D-76EF00AD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55" y="2621309"/>
            <a:ext cx="5050759" cy="3076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02367-328D-E9BB-9CDA-8BF4A37E5F9F}"/>
              </a:ext>
            </a:extLst>
          </p:cNvPr>
          <p:cNvSpPr txBox="1"/>
          <p:nvPr/>
        </p:nvSpPr>
        <p:spPr>
          <a:xfrm>
            <a:off x="7508" y="56998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Количество срабатываний почтового антивируса на попытки открыть вредоносный файл за 2023 год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4D362-A81D-89DB-5BD0-9DC331279671}"/>
              </a:ext>
            </a:extLst>
          </p:cNvPr>
          <p:cNvSpPr txBox="1"/>
          <p:nvPr/>
        </p:nvSpPr>
        <p:spPr>
          <a:xfrm>
            <a:off x="6381472" y="5699881"/>
            <a:ext cx="5810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Количество срабатываний системы “</a:t>
            </a:r>
            <a:r>
              <a:rPr lang="ru-RU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Антифишинг</a:t>
            </a: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” на попытки перехода по мошеннической ссылке за 2023 год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6765B-737E-954C-1E71-AFE3D306295F}"/>
              </a:ext>
            </a:extLst>
          </p:cNvPr>
          <p:cNvSpPr txBox="1"/>
          <p:nvPr/>
        </p:nvSpPr>
        <p:spPr>
          <a:xfrm>
            <a:off x="1223660" y="1671281"/>
            <a:ext cx="3663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Всего 136млн. срабатываний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0B3A1-9852-4EE9-F985-4777AF63CF55}"/>
              </a:ext>
            </a:extLst>
          </p:cNvPr>
          <p:cNvSpPr txBox="1"/>
          <p:nvPr/>
        </p:nvSpPr>
        <p:spPr>
          <a:xfrm>
            <a:off x="7454886" y="1671281"/>
            <a:ext cx="3663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Всего 710млн. срабатываний</a:t>
            </a:r>
          </a:p>
        </p:txBody>
      </p:sp>
    </p:spTree>
    <p:extLst>
      <p:ext uri="{BB962C8B-B14F-4D97-AF65-F5344CB8AC3E}">
        <p14:creationId xmlns:p14="http://schemas.microsoft.com/office/powerpoint/2010/main" val="336380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6E942F-1994-8C8F-5B0C-3BCC6261258D}"/>
              </a:ext>
            </a:extLst>
          </p:cNvPr>
          <p:cNvSpPr txBox="1"/>
          <p:nvPr/>
        </p:nvSpPr>
        <p:spPr>
          <a:xfrm>
            <a:off x="3447288" y="0"/>
            <a:ext cx="52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Цели и задачи проекта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AE659-A072-5E1D-E175-1E67555BFC5C}"/>
              </a:ext>
            </a:extLst>
          </p:cNvPr>
          <p:cNvSpPr txBox="1"/>
          <p:nvPr/>
        </p:nvSpPr>
        <p:spPr>
          <a:xfrm>
            <a:off x="2959608" y="770870"/>
            <a:ext cx="62727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Цель работы</a:t>
            </a:r>
            <a:r>
              <a:rPr lang="ru-RU" sz="24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: Создание программы для защиты от вредоносных сайтов/ссылок, удобной для работы массовому пользователю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C2199-7F9D-EE9B-7EA6-71B7BBCE5607}"/>
              </a:ext>
            </a:extLst>
          </p:cNvPr>
          <p:cNvSpPr txBox="1"/>
          <p:nvPr/>
        </p:nvSpPr>
        <p:spPr>
          <a:xfrm>
            <a:off x="2959608" y="2465069"/>
            <a:ext cx="6096000" cy="3478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</a:t>
            </a:r>
            <a:r>
              <a:rPr lang="en-US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Провести анализ потребностей целевой аудитории;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Выбрать оптимальные методы и инструменты для разработки решения проблемы;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Рассмотреть аналоги продукта;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рабочий прототип программы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Составить план дальнейшего развития проекта;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Провести опрос про удобство рабочего прототипа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2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7C0102-B1B9-7DA1-CD0E-5A08E13C5EEA}"/>
              </a:ext>
            </a:extLst>
          </p:cNvPr>
          <p:cNvSpPr txBox="1"/>
          <p:nvPr/>
        </p:nvSpPr>
        <p:spPr>
          <a:xfrm>
            <a:off x="1819656" y="1361152"/>
            <a:ext cx="855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Программа рассчитана на массового пользователя, соответственно должна обладать несколькими качествами</a:t>
            </a:r>
            <a:r>
              <a:rPr lang="en-US" sz="3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36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31B2A-1CAC-A92D-9D1B-C739C212486A}"/>
              </a:ext>
            </a:extLst>
          </p:cNvPr>
          <p:cNvSpPr txBox="1"/>
          <p:nvPr/>
        </p:nvSpPr>
        <p:spPr>
          <a:xfrm>
            <a:off x="3447288" y="0"/>
            <a:ext cx="52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Целевая аудитория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F6169-6440-173B-897F-E91E51A07660}"/>
              </a:ext>
            </a:extLst>
          </p:cNvPr>
          <p:cNvSpPr txBox="1"/>
          <p:nvPr/>
        </p:nvSpPr>
        <p:spPr>
          <a:xfrm>
            <a:off x="1133474" y="3429000"/>
            <a:ext cx="4381501" cy="11918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Интуитивно понятный интерфейс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F5D48-F696-4AD4-AF56-BD4815A4FFB1}"/>
              </a:ext>
            </a:extLst>
          </p:cNvPr>
          <p:cNvSpPr txBox="1"/>
          <p:nvPr/>
        </p:nvSpPr>
        <p:spPr>
          <a:xfrm>
            <a:off x="4305680" y="5496848"/>
            <a:ext cx="3580639" cy="64698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Портативность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4594E-DA01-AF76-A9C9-FB9CD26239EE}"/>
              </a:ext>
            </a:extLst>
          </p:cNvPr>
          <p:cNvSpPr txBox="1"/>
          <p:nvPr/>
        </p:nvSpPr>
        <p:spPr>
          <a:xfrm>
            <a:off x="6677027" y="3429000"/>
            <a:ext cx="4381501" cy="11918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</a:rPr>
              <a:t>Низкие требования к устройству</a:t>
            </a:r>
          </a:p>
        </p:txBody>
      </p:sp>
    </p:spTree>
    <p:extLst>
      <p:ext uri="{BB962C8B-B14F-4D97-AF65-F5344CB8AC3E}">
        <p14:creationId xmlns:p14="http://schemas.microsoft.com/office/powerpoint/2010/main" val="73946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1F9E5-BD86-45B3-EB9A-F1FBE3295724}"/>
              </a:ext>
            </a:extLst>
          </p:cNvPr>
          <p:cNvSpPr txBox="1"/>
          <p:nvPr/>
        </p:nvSpPr>
        <p:spPr>
          <a:xfrm>
            <a:off x="3775844" y="66675"/>
            <a:ext cx="464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Выбор инструментов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CEFC3E-B02C-FA91-EDD8-D424A2C1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95" y="2688188"/>
            <a:ext cx="7617210" cy="3878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0A929-006E-A376-F6A6-818DB3C338C4}"/>
              </a:ext>
            </a:extLst>
          </p:cNvPr>
          <p:cNvSpPr txBox="1"/>
          <p:nvPr/>
        </p:nvSpPr>
        <p:spPr>
          <a:xfrm>
            <a:off x="2287395" y="1238899"/>
            <a:ext cx="7617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Фреймворком был выбран </a:t>
            </a:r>
            <a:r>
              <a:rPr lang="en-US" sz="2800" dirty="0">
                <a:solidFill>
                  <a:schemeClr val="bg1"/>
                </a:solidFill>
              </a:rPr>
              <a:t>Qt</a:t>
            </a:r>
            <a:r>
              <a:rPr lang="ru-RU" sz="2800" dirty="0">
                <a:solidFill>
                  <a:schemeClr val="bg1"/>
                </a:solidFill>
              </a:rPr>
              <a:t> с графической средой разработки интерфейса </a:t>
            </a:r>
            <a:r>
              <a:rPr lang="en-US" sz="2800" dirty="0">
                <a:solidFill>
                  <a:schemeClr val="bg1"/>
                </a:solidFill>
              </a:rPr>
              <a:t>Qt Designer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2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436</Words>
  <Application>Microsoft Office PowerPoint</Application>
  <PresentationFormat>Широкоэкранный</PresentationFormat>
  <Paragraphs>65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1</cp:revision>
  <dcterms:created xsi:type="dcterms:W3CDTF">2025-02-16T20:46:36Z</dcterms:created>
  <dcterms:modified xsi:type="dcterms:W3CDTF">2025-02-16T23:31:50Z</dcterms:modified>
</cp:coreProperties>
</file>