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83" r:id="rId4"/>
    <p:sldId id="277" r:id="rId5"/>
    <p:sldId id="284" r:id="rId6"/>
    <p:sldId id="279" r:id="rId7"/>
    <p:sldId id="285" r:id="rId8"/>
    <p:sldId id="280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483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F369D-29E8-41E6-9540-CA6D5C963B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zen.yandex.ru/" TargetMode="External"/><Relationship Id="rId2" Type="http://schemas.openxmlformats.org/officeDocument/2006/relationships/hyperlink" Target="https://ru.wikipedia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1916832"/>
            <a:ext cx="8568952" cy="1470025"/>
          </a:xfrm>
        </p:spPr>
        <p:txBody>
          <a:bodyPr>
            <a:noAutofit/>
          </a:bodyPr>
          <a:lstStyle/>
          <a:p>
            <a:pPr fontAlgn="base"/>
            <a:r>
              <a:rPr lang="ru-RU" sz="3600" b="1" dirty="0" smtClean="0">
                <a:solidFill>
                  <a:srgbClr val="C00000"/>
                </a:solidFill>
              </a:rPr>
              <a:t/>
            </a:r>
            <a:br>
              <a:rPr lang="ru-RU" sz="3600" b="1" dirty="0" smtClean="0">
                <a:solidFill>
                  <a:srgbClr val="C00000"/>
                </a:solidFill>
              </a:rPr>
            </a:br>
            <a:r>
              <a:rPr lang="ru-RU" sz="3600" b="1" dirty="0" smtClean="0">
                <a:solidFill>
                  <a:srgbClr val="C00000"/>
                </a:solidFill>
              </a:rPr>
              <a:t>ТЕМА РАБОТЫ:</a:t>
            </a:r>
            <a:br>
              <a:rPr lang="ru-RU" sz="3600" b="1" dirty="0" smtClean="0">
                <a:solidFill>
                  <a:srgbClr val="C00000"/>
                </a:solidFill>
              </a:rPr>
            </a:br>
            <a:r>
              <a:rPr lang="ru-RU" b="1" dirty="0"/>
              <a:t>Влияние радиационного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фона на здоровье человека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3608" y="3933056"/>
            <a:ext cx="7624936" cy="1824608"/>
          </a:xfrm>
        </p:spPr>
        <p:txBody>
          <a:bodyPr>
            <a:noAutofit/>
          </a:bodyPr>
          <a:lstStyle/>
          <a:p>
            <a:pPr algn="r"/>
            <a:endParaRPr lang="ru-RU" sz="2000" b="1" dirty="0" smtClean="0">
              <a:solidFill>
                <a:schemeClr val="tx1"/>
              </a:solidFill>
            </a:endParaRPr>
          </a:p>
          <a:p>
            <a:pPr algn="r"/>
            <a:r>
              <a:rPr lang="ru-RU" sz="2000" b="1" dirty="0" smtClean="0">
                <a:solidFill>
                  <a:schemeClr val="tx1"/>
                </a:solidFill>
              </a:rPr>
              <a:t>Работу выполнил(а): ученик(</a:t>
            </a:r>
            <a:r>
              <a:rPr lang="ru-RU" sz="2000" b="1" dirty="0" err="1" smtClean="0">
                <a:solidFill>
                  <a:schemeClr val="tx1"/>
                </a:solidFill>
              </a:rPr>
              <a:t>ца</a:t>
            </a:r>
            <a:r>
              <a:rPr lang="ru-RU" sz="2000" b="1" dirty="0" smtClean="0">
                <a:solidFill>
                  <a:schemeClr val="tx1"/>
                </a:solidFill>
              </a:rPr>
              <a:t>) 11 «В»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</a:rPr>
              <a:t>класса</a:t>
            </a:r>
          </a:p>
          <a:p>
            <a:pPr algn="r"/>
            <a:r>
              <a:rPr lang="ru-RU" sz="2000" b="1" dirty="0" smtClean="0">
                <a:solidFill>
                  <a:schemeClr val="tx1"/>
                </a:solidFill>
              </a:rPr>
              <a:t>Ф.И.О.</a:t>
            </a:r>
          </a:p>
          <a:p>
            <a:pPr algn="r"/>
            <a:r>
              <a:rPr lang="ru-RU" sz="2000" b="1" dirty="0" smtClean="0">
                <a:solidFill>
                  <a:schemeClr val="tx1"/>
                </a:solidFill>
              </a:rPr>
              <a:t>Руководитель проекта: учитель биологии</a:t>
            </a:r>
          </a:p>
          <a:p>
            <a:pPr algn="r"/>
            <a:r>
              <a:rPr lang="ru-RU" sz="2000" b="1" dirty="0" smtClean="0">
                <a:solidFill>
                  <a:schemeClr val="tx1"/>
                </a:solidFill>
              </a:rPr>
              <a:t>Новикова Елена Николаевна</a:t>
            </a:r>
          </a:p>
          <a:p>
            <a:pPr algn="r"/>
            <a:endParaRPr lang="ru-RU" sz="2400" b="1" dirty="0" smtClean="0">
              <a:solidFill>
                <a:schemeClr val="tx1"/>
              </a:solidFill>
            </a:endParaRPr>
          </a:p>
          <a:p>
            <a:pPr algn="r"/>
            <a:endParaRPr lang="ru-RU" sz="2400" dirty="0"/>
          </a:p>
        </p:txBody>
      </p:sp>
      <p:pic>
        <p:nvPicPr>
          <p:cNvPr id="1026" name="Picture 2" descr="http://sch1357uv.mskobr.ru/images/cms/thumbs/1f1204c38f5d7f50f0ab6bcf597ef97666ee60e8/1459258247ip_novyj_-_kopiya_jpg_250_13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18" y="188640"/>
            <a:ext cx="2381250" cy="128587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923928" y="6093296"/>
            <a:ext cx="166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Москва, 2020 г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195736" y="332656"/>
            <a:ext cx="6696744" cy="1434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lnSpc>
                <a:spcPct val="115000"/>
              </a:lnSpc>
              <a:spcBef>
                <a:spcPts val="1000"/>
              </a:spcBef>
            </a:pPr>
            <a:r>
              <a:rPr lang="ru-RU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СВАО район «</a:t>
            </a:r>
            <a:r>
              <a:rPr lang="ru-RU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Ростокино</a:t>
            </a:r>
            <a:r>
              <a:rPr lang="ru-RU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»</a:t>
            </a:r>
            <a:endParaRPr lang="ru-RU" b="1" dirty="0">
              <a:solidFill>
                <a:srgbClr val="002060"/>
              </a:solidFill>
              <a:ea typeface="Calibri"/>
              <a:cs typeface="Times New Roman"/>
            </a:endParaRPr>
          </a:p>
          <a:p>
            <a:pPr lvl="0" algn="ctr" fontAlgn="base">
              <a:spcBef>
                <a:spcPct val="0"/>
              </a:spcBef>
              <a:spcAft>
                <a:spcPts val="1500"/>
              </a:spcAft>
            </a:pPr>
            <a:r>
              <a:rPr lang="ru-RU" b="1" kern="1400" spc="25" dirty="0">
                <a:solidFill>
                  <a:srgbClr val="002060"/>
                </a:solidFill>
                <a:latin typeface="Times New Roman"/>
                <a:ea typeface="Times New Roman"/>
              </a:rPr>
              <a:t>ГБОУ Школа № 1499 </a:t>
            </a:r>
            <a:endParaRPr lang="ru-RU" b="1" dirty="0" smtClean="0">
              <a:solidFill>
                <a:srgbClr val="002060"/>
              </a:solidFill>
              <a:latin typeface="Arial" charset="0"/>
            </a:endParaRPr>
          </a:p>
          <a:p>
            <a:pPr lvl="0" algn="ctr" fontAlgn="base">
              <a:spcBef>
                <a:spcPct val="0"/>
              </a:spcBef>
              <a:spcAft>
                <a:spcPts val="1500"/>
              </a:spcAft>
            </a:pPr>
            <a:r>
              <a:rPr lang="ru-RU" b="1" kern="1400" spc="25" dirty="0" smtClean="0">
                <a:solidFill>
                  <a:srgbClr val="002060"/>
                </a:solidFill>
                <a:latin typeface="Times New Roman"/>
                <a:ea typeface="Times New Roman"/>
              </a:rPr>
              <a:t>имени </a:t>
            </a:r>
            <a:r>
              <a:rPr lang="ru-RU" b="1" kern="1400" spc="25" dirty="0">
                <a:solidFill>
                  <a:srgbClr val="002060"/>
                </a:solidFill>
                <a:latin typeface="Times New Roman"/>
                <a:ea typeface="Times New Roman"/>
              </a:rPr>
              <a:t>Героя Советского Союза Ивана Архиповича Докукина, ул. Докукина</a:t>
            </a:r>
            <a:endParaRPr lang="ru-RU" b="1" dirty="0">
              <a:solidFill>
                <a:srgbClr val="00206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51035" y="332656"/>
            <a:ext cx="8784976" cy="6319539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ru-RU" sz="2400" b="1" dirty="0" smtClean="0">
                <a:solidFill>
                  <a:srgbClr val="FF0000"/>
                </a:solidFill>
              </a:rPr>
              <a:t>Актуальность: </a:t>
            </a:r>
            <a:r>
              <a:rPr lang="ru-RU" sz="1600" b="1" dirty="0" smtClean="0"/>
              <a:t>Мы</a:t>
            </a:r>
            <a:r>
              <a:rPr lang="ru-RU" sz="2400" b="1" dirty="0" smtClean="0">
                <a:solidFill>
                  <a:srgbClr val="FF0000"/>
                </a:solidFill>
              </a:rPr>
              <a:t> </a:t>
            </a:r>
            <a:r>
              <a:rPr lang="ru-RU" sz="1800" b="1" dirty="0" smtClean="0"/>
              <a:t>подвергаемся воздействию радиации  в 5–7 раз больше, чем 30 лет назад. Жизнь современного человека не возможна без применения современной техники, без использования средств передвижения, без добывающей и обрабатывающей промышленности. Но дозиметристы делают свое дело грамотно, неграмотно оповещая население о повышенной радиации. Люди нуждаются в компетентной информированности. Это касается всех стран: радиофобия – явление распространенное. Источники реальной опасности, связанной с радиацией, вполне конкретны, и в нашей обычной жизни попасть под их воздействие крайне сложно, если не искать их специально.</a:t>
            </a:r>
            <a:br>
              <a:rPr lang="ru-RU" sz="1800" b="1" dirty="0" smtClean="0"/>
            </a:br>
            <a:r>
              <a:rPr lang="ru-RU" sz="1800" b="1" dirty="0" smtClean="0"/>
              <a:t> </a:t>
            </a:r>
            <a:r>
              <a:rPr lang="ru-RU" sz="2400" b="1" dirty="0">
                <a:solidFill>
                  <a:srgbClr val="FF0000"/>
                </a:solidFill>
              </a:rPr>
              <a:t/>
            </a:r>
            <a:br>
              <a:rPr lang="ru-RU" sz="2400" b="1" dirty="0">
                <a:solidFill>
                  <a:srgbClr val="FF0000"/>
                </a:solidFill>
              </a:rPr>
            </a:br>
            <a:r>
              <a:rPr lang="ru-RU" sz="2400" b="1" dirty="0">
                <a:solidFill>
                  <a:srgbClr val="FF0000"/>
                </a:solidFill>
              </a:rPr>
              <a:t>Цель работы : </a:t>
            </a:r>
            <a:r>
              <a:rPr lang="ru-RU" sz="1800" b="1" dirty="0"/>
              <a:t>Измерить радиационный фон в выбранных районах повышенной радиационной активности Москвы, на некоторых станциях метро, в школьных кабинетах </a:t>
            </a:r>
            <a:br>
              <a:rPr lang="ru-RU" sz="1800" b="1" dirty="0"/>
            </a:br>
            <a:r>
              <a:rPr lang="ru-RU" sz="1800" b="1" dirty="0"/>
              <a:t>Проинформировать учащихся нашей школы о радиации в Москве и ее влиянии на состояние организма</a:t>
            </a:r>
            <a:r>
              <a:rPr lang="ru-RU" sz="2400" b="1" dirty="0">
                <a:solidFill>
                  <a:srgbClr val="FF0000"/>
                </a:solidFill>
              </a:rPr>
              <a:t/>
            </a:r>
            <a:br>
              <a:rPr lang="ru-RU" sz="2400" b="1" dirty="0">
                <a:solidFill>
                  <a:srgbClr val="FF0000"/>
                </a:solidFill>
              </a:rPr>
            </a:br>
            <a:r>
              <a:rPr lang="ru-RU" sz="2400" b="1" dirty="0">
                <a:solidFill>
                  <a:srgbClr val="FF0000"/>
                </a:solidFill>
              </a:rPr>
              <a:t/>
            </a:r>
            <a:br>
              <a:rPr lang="ru-RU" sz="2400" b="1" dirty="0">
                <a:solidFill>
                  <a:srgbClr val="FF0000"/>
                </a:solidFill>
              </a:rPr>
            </a:br>
            <a:r>
              <a:rPr lang="ru-RU" sz="2400" b="1" dirty="0">
                <a:solidFill>
                  <a:srgbClr val="FF0000"/>
                </a:solidFill>
              </a:rPr>
              <a:t>Задачи: </a:t>
            </a:r>
            <a:r>
              <a:rPr lang="ru-RU" sz="2400" b="1" dirty="0" smtClean="0"/>
              <a:t/>
            </a:r>
            <a:br>
              <a:rPr lang="ru-RU" sz="2400" b="1" dirty="0" smtClean="0"/>
            </a:br>
            <a:r>
              <a:rPr lang="ru-RU" sz="1800" b="1" dirty="0"/>
              <a:t>1. Изучить </a:t>
            </a:r>
            <a:r>
              <a:rPr lang="ru-RU" sz="1800" b="1" dirty="0" smtClean="0"/>
              <a:t>информации о </a:t>
            </a:r>
            <a:r>
              <a:rPr lang="ru-RU" sz="1800" b="1" dirty="0"/>
              <a:t>радиации, о влиянии </a:t>
            </a:r>
            <a:r>
              <a:rPr lang="ru-RU" sz="1800" b="1" dirty="0" smtClean="0"/>
              <a:t>радиоактивных веществ </a:t>
            </a:r>
            <a:r>
              <a:rPr lang="ru-RU" sz="1800" b="1" dirty="0"/>
              <a:t>на </a:t>
            </a:r>
            <a:r>
              <a:rPr lang="ru-RU" sz="1800" b="1" dirty="0" smtClean="0"/>
              <a:t> </a:t>
            </a:r>
            <a:r>
              <a:rPr lang="ru-RU" sz="1800" b="1" dirty="0"/>
              <a:t>и здоровье человека. </a:t>
            </a:r>
            <a:br>
              <a:rPr lang="ru-RU" sz="1800" b="1" dirty="0"/>
            </a:br>
            <a:r>
              <a:rPr lang="ru-RU" sz="1800" b="1" dirty="0" smtClean="0"/>
              <a:t> 2</a:t>
            </a:r>
            <a:r>
              <a:rPr lang="ru-RU" sz="1800" b="1" dirty="0"/>
              <a:t>. Провести измерения в Москве, метро, в кабинетах и сравнить полученные результаты.</a:t>
            </a:r>
            <a:r>
              <a:rPr lang="ru-RU" sz="1800" b="1" dirty="0" smtClean="0"/>
              <a:t/>
            </a:r>
            <a:br>
              <a:rPr lang="ru-RU" sz="1800" b="1" dirty="0" smtClean="0"/>
            </a:br>
            <a:r>
              <a:rPr lang="ru-RU" sz="1800" b="1" dirty="0" smtClean="0"/>
              <a:t>3 .</a:t>
            </a:r>
            <a:r>
              <a:rPr lang="ru-RU" sz="1800" b="1" dirty="0" smtClean="0">
                <a:solidFill>
                  <a:srgbClr val="007000"/>
                </a:solidFill>
              </a:rPr>
              <a:t> </a:t>
            </a:r>
            <a:r>
              <a:rPr lang="ru-RU" sz="1800" b="1" dirty="0"/>
              <a:t>Проинформировать обучающихся нашей школы о радиационном состоянии наших кабинетов, некоторых районах Москвы и метро</a:t>
            </a:r>
            <a:r>
              <a:rPr lang="ru-RU" sz="2400" b="1" dirty="0"/>
              <a:t/>
            </a:r>
            <a:br>
              <a:rPr lang="ru-RU" sz="2400" b="1" dirty="0"/>
            </a:br>
            <a:r>
              <a:rPr lang="ru-RU" sz="2400" b="1" dirty="0" smtClean="0"/>
              <a:t/>
            </a:r>
            <a:br>
              <a:rPr lang="ru-RU" sz="2400" b="1" dirty="0" smtClean="0"/>
            </a:br>
            <a:endParaRPr lang="ru-RU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79512" y="277812"/>
            <a:ext cx="8784976" cy="6319539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ru-RU" sz="2400" b="1" dirty="0" smtClean="0">
                <a:solidFill>
                  <a:srgbClr val="FF0000"/>
                </a:solidFill>
              </a:rPr>
              <a:t>Рабочая гипотеза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  <a:r>
              <a:rPr lang="ru-RU" sz="2400" b="1" dirty="0" smtClean="0">
                <a:solidFill>
                  <a:srgbClr val="FF0000"/>
                </a:solidFill>
              </a:rPr>
              <a:t> </a:t>
            </a:r>
            <a:r>
              <a:rPr lang="ru-RU" sz="2400" b="1" dirty="0" smtClean="0"/>
              <a:t>Радиоактивность присутствует </a:t>
            </a:r>
            <a:r>
              <a:rPr lang="ru-RU" sz="2400" b="1" dirty="0" err="1" smtClean="0"/>
              <a:t>всюду.Бытовая</a:t>
            </a:r>
            <a:r>
              <a:rPr lang="ru-RU" sz="2400" b="1" dirty="0" smtClean="0"/>
              <a:t> техника имеет всегда тот или иной радиационный фон </a:t>
            </a:r>
            <a:br>
              <a:rPr lang="ru-RU" sz="2400" b="1" dirty="0" smtClean="0"/>
            </a:br>
            <a:r>
              <a:rPr lang="ru-RU" sz="2400" b="1" dirty="0"/>
              <a:t/>
            </a:r>
            <a:br>
              <a:rPr lang="ru-RU" sz="2400" b="1" dirty="0"/>
            </a:br>
            <a:r>
              <a:rPr lang="ru-RU" sz="2400" b="1" dirty="0" smtClean="0">
                <a:solidFill>
                  <a:srgbClr val="FF0000"/>
                </a:solidFill>
              </a:rPr>
              <a:t>Материалы: </a:t>
            </a:r>
            <a:r>
              <a:rPr lang="ru-RU" sz="2400" b="1" dirty="0" smtClean="0"/>
              <a:t/>
            </a:r>
            <a:br>
              <a:rPr lang="ru-RU" sz="2400" b="1" dirty="0" smtClean="0"/>
            </a:br>
            <a:r>
              <a:rPr lang="ru-RU" sz="2400" b="1" dirty="0" smtClean="0"/>
              <a:t>- работа проводилась в 2016-2017 гг. на базе Школы № 1357. Полевые данные были собраны там-то. Всего измерено, учтено или опрошено столько-то объектов (учеников, растений, животных, колоний бактерий или грибов и др.)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ru-RU" sz="2400" b="1" dirty="0" smtClean="0">
                <a:solidFill>
                  <a:srgbClr val="FF0000"/>
                </a:solidFill>
              </a:rPr>
              <a:t>Методы исследования:</a:t>
            </a:r>
            <a:br>
              <a:rPr lang="ru-RU" sz="2400" b="1" dirty="0" smtClean="0">
                <a:solidFill>
                  <a:srgbClr val="FF0000"/>
                </a:solidFill>
              </a:rPr>
            </a:br>
            <a:r>
              <a:rPr lang="ru-RU" sz="2400" b="1" dirty="0" smtClean="0"/>
              <a:t>- </a:t>
            </a:r>
            <a:br>
              <a:rPr lang="ru-RU" sz="2400" b="1" dirty="0" smtClean="0"/>
            </a:br>
            <a:r>
              <a:rPr lang="ru-RU" sz="2400" b="1" dirty="0"/>
              <a:t>- </a:t>
            </a:r>
            <a:r>
              <a:rPr lang="ru-RU" sz="2400" b="1" dirty="0" smtClean="0"/>
              <a:t>…</a:t>
            </a:r>
            <a:br>
              <a:rPr lang="ru-RU" sz="2400" b="1" dirty="0" smtClean="0"/>
            </a:br>
            <a:r>
              <a:rPr lang="ru-RU" sz="2400" b="1" dirty="0" smtClean="0"/>
              <a:t>- …</a:t>
            </a:r>
            <a:br>
              <a:rPr lang="ru-RU" sz="2400" b="1" dirty="0" smtClean="0"/>
            </a:br>
            <a:r>
              <a:rPr lang="ru-RU" sz="2400" b="1" dirty="0" smtClean="0"/>
              <a:t>- …</a:t>
            </a:r>
            <a:br>
              <a:rPr lang="ru-RU" sz="2400" b="1" dirty="0" smtClean="0"/>
            </a:br>
            <a:r>
              <a:rPr lang="ru-RU" sz="2400" b="1" dirty="0" smtClean="0"/>
              <a:t>- для статистической обработки данных использовали программу </a:t>
            </a:r>
            <a:r>
              <a:rPr lang="en-US" sz="2400" b="1" dirty="0" smtClean="0"/>
              <a:t>Excel</a:t>
            </a:r>
            <a:r>
              <a:rPr lang="ru-RU" sz="2400" b="1" dirty="0" smtClean="0"/>
              <a:t> (если рассчитывали погрешность, указать, какой критерий).</a:t>
            </a:r>
            <a:br>
              <a:rPr lang="ru-RU" sz="2400" b="1" dirty="0" smtClean="0"/>
            </a:br>
            <a:endParaRPr lang="ru-RU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6443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ChangeArrowheads="1"/>
          </p:cNvSpPr>
          <p:nvPr/>
        </p:nvSpPr>
        <p:spPr bwMode="auto">
          <a:xfrm>
            <a:off x="0" y="623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242888" y="2054580"/>
            <a:ext cx="8758237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</a:rPr>
              <a:t>Что здесь должно быть?</a:t>
            </a:r>
          </a:p>
          <a:p>
            <a:pPr>
              <a:buFont typeface="Arial" pitchFamily="34" charset="0"/>
              <a:buChar char="•"/>
            </a:pPr>
            <a:r>
              <a:rPr lang="ru-RU" sz="2400" b="1" dirty="0" smtClean="0">
                <a:solidFill>
                  <a:srgbClr val="000000"/>
                </a:solidFill>
              </a:rPr>
              <a:t> описание результатов 1-3 слайдов, минимум текста и таблиц, максимум графиков-диаграмм</a:t>
            </a:r>
          </a:p>
          <a:p>
            <a:pPr>
              <a:buFont typeface="Arial" pitchFamily="34" charset="0"/>
              <a:buChar char="•"/>
            </a:pPr>
            <a:r>
              <a:rPr lang="ru-RU" sz="2400" b="1" dirty="0" smtClean="0">
                <a:solidFill>
                  <a:srgbClr val="000000"/>
                </a:solidFill>
              </a:rPr>
              <a:t> могут быть несколько фото, которые иллюстрируют, как вы работали или что-то интересное, обнаруженное в процессе работы</a:t>
            </a:r>
            <a:endParaRPr lang="ru-RU" sz="2400" b="1" dirty="0"/>
          </a:p>
          <a:p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2888" y="254556"/>
            <a:ext cx="86495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</a:rPr>
              <a:t>РЕЗУЛЬТАТЫ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ChangeArrowheads="1"/>
          </p:cNvSpPr>
          <p:nvPr/>
        </p:nvSpPr>
        <p:spPr bwMode="auto">
          <a:xfrm>
            <a:off x="0" y="623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242888" y="2285413"/>
            <a:ext cx="8758237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u-RU" sz="2400" b="1" dirty="0" smtClean="0">
                <a:solidFill>
                  <a:srgbClr val="000000"/>
                </a:solidFill>
              </a:rPr>
              <a:t>Что здесь должно быть?</a:t>
            </a:r>
            <a:endParaRPr lang="ru-RU" sz="2400" b="1" dirty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ru-RU" sz="2400" b="1" dirty="0" smtClean="0">
                <a:solidFill>
                  <a:srgbClr val="000000"/>
                </a:solidFill>
              </a:rPr>
              <a:t> анализ результатов 3-5 слайдов, минимум текста и таблиц, максимум графиков, диаграмм. </a:t>
            </a:r>
          </a:p>
          <a:p>
            <a:pPr>
              <a:buFont typeface="Arial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</a:rPr>
              <a:t> </a:t>
            </a:r>
            <a:r>
              <a:rPr lang="ru-RU" sz="2400" b="1" dirty="0" smtClean="0">
                <a:solidFill>
                  <a:srgbClr val="000000"/>
                </a:solidFill>
              </a:rPr>
              <a:t>текст в виде умозаключений, следующих из сопоставления цифр на диаграммах, графиках</a:t>
            </a:r>
            <a:endParaRPr lang="ru-RU" sz="2400" b="1" dirty="0"/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2888" y="254556"/>
            <a:ext cx="86495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</a:rPr>
              <a:t>ОБСУЖДЕНИЕ РЕЗУЛЬТАТОВ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60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 sz="quarter"/>
          </p:nvPr>
        </p:nvSpPr>
        <p:spPr>
          <a:xfrm>
            <a:off x="571500" y="357188"/>
            <a:ext cx="7772400" cy="9509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4800" b="1" dirty="0" smtClean="0">
                <a:solidFill>
                  <a:srgbClr val="C00000"/>
                </a:solidFill>
              </a:rPr>
              <a:t>ВЫВОДЫ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51520" y="1412776"/>
            <a:ext cx="8712968" cy="4608512"/>
          </a:xfrm>
        </p:spPr>
        <p:txBody>
          <a:bodyPr>
            <a:noAutofit/>
          </a:bodyPr>
          <a:lstStyle/>
          <a:p>
            <a:pPr algn="l"/>
            <a:r>
              <a:rPr lang="ru-RU" sz="2400" b="1" dirty="0" smtClean="0">
                <a:solidFill>
                  <a:schemeClr val="tx1"/>
                </a:solidFill>
              </a:rPr>
              <a:t>Выводы занимают 1-2 слайда.</a:t>
            </a:r>
          </a:p>
          <a:p>
            <a:pPr algn="l"/>
            <a:r>
              <a:rPr lang="ru-RU" sz="2400" b="1" dirty="0">
                <a:solidFill>
                  <a:schemeClr val="tx1"/>
                </a:solidFill>
              </a:rPr>
              <a:t>1. На исследуемых территориях Москвы и области показатели радиационного фона держатся в рамках вполне допустимых и не представляют опасности для людей</a:t>
            </a:r>
          </a:p>
          <a:p>
            <a:pPr algn="l"/>
            <a:r>
              <a:rPr lang="ru-RU" sz="2400" b="1" dirty="0">
                <a:solidFill>
                  <a:schemeClr val="tx1"/>
                </a:solidFill>
              </a:rPr>
              <a:t>В кабинетах нашей школы радиационный фон в норме</a:t>
            </a:r>
          </a:p>
          <a:p>
            <a:pPr algn="l"/>
            <a:r>
              <a:rPr lang="ru-RU" sz="2400" b="1" dirty="0">
                <a:solidFill>
                  <a:schemeClr val="tx1"/>
                </a:solidFill>
              </a:rPr>
              <a:t>Радиационный фон на открытой местности гораздо ниже чем в помещениях.</a:t>
            </a:r>
          </a:p>
          <a:p>
            <a:pPr algn="l"/>
            <a:r>
              <a:rPr lang="ru-RU" sz="2400" b="1" dirty="0">
                <a:solidFill>
                  <a:schemeClr val="tx1"/>
                </a:solidFill>
              </a:rPr>
              <a:t>Если фон повышается, в этом "виноваты" строительные материалы, из которых сделаны стеновые панели домов , а также станции метро   (шлаки, гравий, бетон имеют свой природный повышенный уровень радиации).</a:t>
            </a:r>
          </a:p>
          <a:p>
            <a:pPr algn="l"/>
            <a:endParaRPr lang="ru-RU" sz="2400" b="1" dirty="0" smtClean="0">
              <a:solidFill>
                <a:schemeClr val="tx1"/>
              </a:solidFill>
            </a:endParaRPr>
          </a:p>
          <a:p>
            <a:pPr algn="l"/>
            <a:r>
              <a:rPr lang="ru-RU" sz="2400" b="1" dirty="0" smtClean="0">
                <a:solidFill>
                  <a:schemeClr val="tx1"/>
                </a:solidFill>
              </a:rPr>
              <a:t>4. Таким образом, рабочая гипотеза о том, что … (вставить гипотезу), подтвердилась (или подтвердилась частично, и в чем именно).</a:t>
            </a:r>
          </a:p>
          <a:p>
            <a:pPr algn="l"/>
            <a:r>
              <a:rPr lang="ru-RU" sz="2400" b="1" dirty="0" smtClean="0">
                <a:solidFill>
                  <a:schemeClr val="tx1"/>
                </a:solidFill>
              </a:rPr>
              <a:t>Либо: 4. Таким образом, рабочая гипотеза  подтвердилась.</a:t>
            </a:r>
          </a:p>
          <a:p>
            <a:pPr algn="l"/>
            <a:r>
              <a:rPr lang="ru-RU" sz="2400" b="1" i="1" dirty="0" smtClean="0">
                <a:solidFill>
                  <a:schemeClr val="tx1"/>
                </a:solidFill>
              </a:rPr>
              <a:t>В заключение выражаю благодарность учителю биологии Ф.И.О. за руководство моей работой.</a:t>
            </a:r>
            <a:endParaRPr lang="ru-RU" sz="2400" b="1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 информации: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ru.wikipedia</a:t>
            </a:r>
            <a:r>
              <a:rPr lang="ru-RU" sz="2400" dirty="0" smtClean="0"/>
              <a:t> </a:t>
            </a:r>
          </a:p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zen.yandex.ru</a:t>
            </a:r>
            <a:r>
              <a:rPr lang="ru-RU" sz="2400"/>
              <a:t> </a:t>
            </a: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12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714375"/>
            <a:ext cx="8229600" cy="41433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ru-RU" sz="5400" b="1" dirty="0" smtClean="0">
              <a:solidFill>
                <a:srgbClr val="C00000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ru-RU" sz="5400" b="1" i="1" dirty="0" smtClean="0">
                <a:solidFill>
                  <a:srgbClr val="C00000"/>
                </a:solidFill>
              </a:rPr>
              <a:t>СПАСИБО </a:t>
            </a:r>
          </a:p>
          <a:p>
            <a:pPr algn="r" eaLnBrk="1" hangingPunct="1">
              <a:buFont typeface="Wingdings" pitchFamily="2" charset="2"/>
              <a:buNone/>
              <a:defRPr/>
            </a:pPr>
            <a:r>
              <a:rPr lang="ru-RU" sz="5400" b="1" i="1" dirty="0" smtClean="0">
                <a:solidFill>
                  <a:srgbClr val="C00000"/>
                </a:solidFill>
              </a:rPr>
              <a:t>ЗА   ВНИМАНИЕ!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377</Words>
  <Application>Microsoft Office PowerPoint</Application>
  <PresentationFormat>Экран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 ТЕМА РАБОТЫ: Влияние радиационного фона на здоровье человека</vt:lpstr>
      <vt:lpstr>Актуальность: Мы подвергаемся воздействию радиации  в 5–7 раз больше, чем 30 лет назад. Жизнь современного человека не возможна без применения современной техники, без использования средств передвижения, без добывающей и обрабатывающей промышленности. Но дозиметристы делают свое дело грамотно, неграмотно оповещая население о повышенной радиации. Люди нуждаются в компетентной информированности. Это касается всех стран: радиофобия – явление распространенное. Источники реальной опасности, связанной с радиацией, вполне конкретны, и в нашей обычной жизни попасть под их воздействие крайне сложно, если не искать их специально.   Цель работы : Измерить радиационный фон в выбранных районах повышенной радиационной активности Москвы, на некоторых станциях метро, в школьных кабинетах  Проинформировать учащихся нашей школы о радиации в Москве и ее влиянии на состояние организма  Задачи:  1. Изучить информации о радиации, о влиянии радиоактивных веществ на  и здоровье человека.   2. Провести измерения в Москве, метро, в кабинетах и сравнить полученные результаты. 3 . Проинформировать обучающихся нашей школы о радиационном состоянии наших кабинетов, некоторых районах Москвы и метро  </vt:lpstr>
      <vt:lpstr>Рабочая гипотеза: Радиоактивность присутствует всюду.Бытовая техника имеет всегда тот или иной радиационный фон   Материалы:  - работа проводилась в 2016-2017 гг. на базе Школы № 1357. Полевые данные были собраны там-то. Всего измерено, учтено или опрошено столько-то объектов (учеников, растений, животных, колоний бактерий или грибов и др.)  Методы исследования: -  - … - … - … - для статистической обработки данных использовали программу Excel (если рассчитывали погрешность, указать, какой критерий). </vt:lpstr>
      <vt:lpstr>Презентация PowerPoint</vt:lpstr>
      <vt:lpstr>Презентация PowerPoint</vt:lpstr>
      <vt:lpstr>ВЫВОДЫ</vt:lpstr>
      <vt:lpstr>Источники информации: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1</dc:creator>
  <cp:lastModifiedBy>Teacher1</cp:lastModifiedBy>
  <cp:revision>52</cp:revision>
  <dcterms:created xsi:type="dcterms:W3CDTF">2016-12-13T00:55:42Z</dcterms:created>
  <dcterms:modified xsi:type="dcterms:W3CDTF">2020-09-10T11:05:39Z</dcterms:modified>
</cp:coreProperties>
</file>