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Roboto Thin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Thin-regular.fntdata"/><Relationship Id="rId42" Type="http://schemas.openxmlformats.org/officeDocument/2006/relationships/font" Target="fonts/RobotoThin-italic.fntdata"/><Relationship Id="rId41" Type="http://schemas.openxmlformats.org/officeDocument/2006/relationships/font" Target="fonts/RobotoThin-bold.fntdata"/><Relationship Id="rId44" Type="http://schemas.openxmlformats.org/officeDocument/2006/relationships/font" Target="fonts/Roboto-regular.fntdata"/><Relationship Id="rId43" Type="http://schemas.openxmlformats.org/officeDocument/2006/relationships/font" Target="fonts/RobotoThin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d2c407b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d2c407b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ad2c407b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ad2c407b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ad2c407b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ad2c407b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ad2c407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ad2c407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ad2c407b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ad2c407b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ad2c407b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ad2c407b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ad2c407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ad2c407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ad2c407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ad2c407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90ace32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90ace32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ad2c407b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ad2c407b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8f8b5183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8f8b5183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ad2c407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ad2c407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ad2c407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ad2c407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ad2c407b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ad2c407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ad2c407b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ad2c407b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ad2c407b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ad2c407b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ad2c407b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ad2c407b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ad2c407b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ad2c407b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90ace32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90ace32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ad2c407b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ad2c407b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ad2c407b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ad2c407b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ad2c407b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ad2c407b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ad2c407b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ad2c407b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0ace32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0ace32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ad2c407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ad2c407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d2c407b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ad2c407b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d2c407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d2c407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d2c407b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d2c407b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90ace32f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90ace32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gif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Clustering for Total Lubmarine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81275" y="2801250"/>
            <a:ext cx="76881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lustering sur des données clients &amp; optimisation des offres de services.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21800" y="59475"/>
            <a:ext cx="58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SAYHAN Ibrahim , JEAN-GILLES Sarah, AI School , le 26/10/2021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3085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4789"/>
          <a:stretch/>
        </p:blipFill>
        <p:spPr>
          <a:xfrm>
            <a:off x="571565" y="854700"/>
            <a:ext cx="2994734" cy="19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53100" y="459000"/>
            <a:ext cx="3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Evolution Qté/Montants des commandes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6533" l="0" r="0" t="0"/>
          <a:stretch/>
        </p:blipFill>
        <p:spPr>
          <a:xfrm>
            <a:off x="55675" y="2911350"/>
            <a:ext cx="3046800" cy="20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3085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0" l="0" r="0" t="4789"/>
          <a:stretch/>
        </p:blipFill>
        <p:spPr>
          <a:xfrm>
            <a:off x="571565" y="854700"/>
            <a:ext cx="2994734" cy="19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53100" y="459000"/>
            <a:ext cx="3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Evolution Qté/Montants des commandes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1" name="Google Shape;161;p23"/>
          <p:cNvGrpSpPr/>
          <p:nvPr/>
        </p:nvGrpSpPr>
        <p:grpSpPr>
          <a:xfrm>
            <a:off x="3102466" y="2776955"/>
            <a:ext cx="3849608" cy="2150055"/>
            <a:chOff x="2833788" y="2546372"/>
            <a:chExt cx="4829518" cy="2593240"/>
          </a:xfrm>
        </p:grpSpPr>
        <p:pic>
          <p:nvPicPr>
            <p:cNvPr id="162" name="Google Shape;16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33788" y="2847263"/>
              <a:ext cx="3130124" cy="2292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3"/>
            <p:cNvSpPr txBox="1"/>
            <p:nvPr/>
          </p:nvSpPr>
          <p:spPr>
            <a:xfrm>
              <a:off x="3880005" y="2546372"/>
              <a:ext cx="37833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latin typeface="Lato"/>
                  <a:ea typeface="Lato"/>
                  <a:cs typeface="Lato"/>
                  <a:sym typeface="Lato"/>
                </a:rPr>
                <a:t>Type de paiement</a:t>
              </a:r>
              <a:endParaRPr b="1" sz="13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64" name="Google Shape;164;p23"/>
          <p:cNvPicPr preferRelativeResize="0"/>
          <p:nvPr/>
        </p:nvPicPr>
        <p:blipFill rotWithShape="1">
          <a:blip r:embed="rId5">
            <a:alphaModFix/>
          </a:blip>
          <a:srcRect b="6533" l="0" r="0" t="0"/>
          <a:stretch/>
        </p:blipFill>
        <p:spPr>
          <a:xfrm>
            <a:off x="55675" y="2911350"/>
            <a:ext cx="3046800" cy="20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63085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4789"/>
          <a:stretch/>
        </p:blipFill>
        <p:spPr>
          <a:xfrm>
            <a:off x="571565" y="854700"/>
            <a:ext cx="2994734" cy="1979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4"/>
          <p:cNvGrpSpPr/>
          <p:nvPr/>
        </p:nvGrpSpPr>
        <p:grpSpPr>
          <a:xfrm>
            <a:off x="3102466" y="2776955"/>
            <a:ext cx="3849608" cy="2150055"/>
            <a:chOff x="2833788" y="2546372"/>
            <a:chExt cx="4829518" cy="2593240"/>
          </a:xfrm>
        </p:grpSpPr>
        <p:pic>
          <p:nvPicPr>
            <p:cNvPr id="173" name="Google Shape;17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33788" y="2847263"/>
              <a:ext cx="3130124" cy="2292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4"/>
            <p:cNvSpPr txBox="1"/>
            <p:nvPr/>
          </p:nvSpPr>
          <p:spPr>
            <a:xfrm>
              <a:off x="3880005" y="2546372"/>
              <a:ext cx="37833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300">
                  <a:latin typeface="Lato"/>
                  <a:ea typeface="Lato"/>
                  <a:cs typeface="Lato"/>
                  <a:sym typeface="Lato"/>
                </a:rPr>
                <a:t>Type de paiement</a:t>
              </a:r>
              <a:endParaRPr b="1" sz="13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5" name="Google Shape;175;p24"/>
          <p:cNvSpPr txBox="1"/>
          <p:nvPr/>
        </p:nvSpPr>
        <p:spPr>
          <a:xfrm>
            <a:off x="153100" y="459000"/>
            <a:ext cx="3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Evolution Qté/Montants des commandes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5000313" y="459000"/>
            <a:ext cx="4116300" cy="2379575"/>
            <a:chOff x="5448863" y="454500"/>
            <a:chExt cx="4116300" cy="2379575"/>
          </a:xfrm>
        </p:grpSpPr>
        <p:pic>
          <p:nvPicPr>
            <p:cNvPr id="177" name="Google Shape;177;p24"/>
            <p:cNvPicPr preferRelativeResize="0"/>
            <p:nvPr/>
          </p:nvPicPr>
          <p:blipFill rotWithShape="1">
            <a:blip r:embed="rId5">
              <a:alphaModFix/>
            </a:blip>
            <a:srcRect b="0" l="2439" r="0" t="4997"/>
            <a:stretch/>
          </p:blipFill>
          <p:spPr>
            <a:xfrm>
              <a:off x="5634700" y="786500"/>
              <a:ext cx="3349750" cy="2047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4"/>
            <p:cNvSpPr txBox="1"/>
            <p:nvPr/>
          </p:nvSpPr>
          <p:spPr>
            <a:xfrm>
              <a:off x="5448863" y="454500"/>
              <a:ext cx="411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latin typeface="Lato"/>
                  <a:ea typeface="Lato"/>
                  <a:cs typeface="Lato"/>
                  <a:sym typeface="Lato"/>
                </a:rPr>
                <a:t>Catégories les plus vendues/Prix moyen par cat</a:t>
              </a:r>
              <a:endParaRPr b="1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79" name="Google Shape;179;p24"/>
          <p:cNvPicPr preferRelativeResize="0"/>
          <p:nvPr/>
        </p:nvPicPr>
        <p:blipFill rotWithShape="1">
          <a:blip r:embed="rId6">
            <a:alphaModFix/>
          </a:blip>
          <a:srcRect b="0" l="4415" r="0" t="6898"/>
          <a:stretch/>
        </p:blipFill>
        <p:spPr>
          <a:xfrm>
            <a:off x="5727428" y="2973500"/>
            <a:ext cx="3389196" cy="20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 rotWithShape="1">
          <a:blip r:embed="rId7">
            <a:alphaModFix/>
          </a:blip>
          <a:srcRect b="6533" l="0" r="0" t="0"/>
          <a:stretch/>
        </p:blipFill>
        <p:spPr>
          <a:xfrm>
            <a:off x="55675" y="2911350"/>
            <a:ext cx="3046800" cy="20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29450" y="251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25" y="1168050"/>
            <a:ext cx="5827452" cy="37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825" y="2844500"/>
            <a:ext cx="3122575" cy="20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729450" y="787050"/>
            <a:ext cx="3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États du Brésil ayant dépensé le plus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5973776" y="2373600"/>
            <a:ext cx="3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États cumulant le plus de clients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29450" y="251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2773800"/>
            <a:ext cx="2774350" cy="22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400" y="1240638"/>
            <a:ext cx="5831599" cy="375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86750" y="2373600"/>
            <a:ext cx="30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États du Brésil ayant dépensé le plus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329601" y="877713"/>
            <a:ext cx="3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États cumulant le plus de clients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762650" y="1903650"/>
            <a:ext cx="7688400" cy="1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Analyse exploratoire des datas</a:t>
            </a:r>
            <a:endParaRPr/>
          </a:p>
          <a:p>
            <a:pPr indent="-393699" lvl="0" marL="990000" rtl="0" algn="l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fr"/>
              <a:t>Analyse spécifique (bivariée)</a:t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25" y="947050"/>
            <a:ext cx="8416674" cy="39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>
            <p:ph type="title"/>
          </p:nvPr>
        </p:nvSpPr>
        <p:spPr>
          <a:xfrm>
            <a:off x="729450" y="480450"/>
            <a:ext cx="76884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Catégories de produits les plus vendues/états</a:t>
            </a:r>
            <a:endParaRPr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729450" y="328050"/>
            <a:ext cx="76884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10 “marques” de produits les plus commandés dans la catégorie “home”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31875"/>
            <a:ext cx="7763199" cy="379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62650" y="1903650"/>
            <a:ext cx="7688400" cy="1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Clustering</a:t>
            </a:r>
            <a:endParaRPr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/>
              <a:t>RFM+ KMeans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666163" y="0"/>
            <a:ext cx="454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Recency, Frequency, Monetary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00" y="1185175"/>
            <a:ext cx="2702375" cy="277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 rotWithShape="1">
          <a:blip r:embed="rId4">
            <a:alphaModFix/>
          </a:blip>
          <a:srcRect b="0" l="0" r="0" t="66926"/>
          <a:stretch/>
        </p:blipFill>
        <p:spPr>
          <a:xfrm>
            <a:off x="5474800" y="4189225"/>
            <a:ext cx="2623175" cy="8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075" y="931500"/>
            <a:ext cx="4386208" cy="39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747525" y="535200"/>
            <a:ext cx="3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Distribution de la RFM (densité)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5474800" y="557974"/>
            <a:ext cx="3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Distribution de la RFM (bo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îte à moustache)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864025" y="1545900"/>
            <a:ext cx="51393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latin typeface="Roboto Thin"/>
              <a:ea typeface="Roboto Thin"/>
              <a:cs typeface="Roboto Thin"/>
              <a:sym typeface="Roboto Thin"/>
            </a:endParaRPr>
          </a:p>
          <a:p>
            <a:pPr indent="-3753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1"/>
              <a:buAutoNum type="arabicPeriod"/>
            </a:pPr>
            <a:r>
              <a:rPr b="0" lang="fr" sz="2311">
                <a:solidFill>
                  <a:srgbClr val="000000"/>
                </a:solidFill>
              </a:rPr>
              <a:t>Introduction</a:t>
            </a:r>
            <a:endParaRPr b="0" sz="2311">
              <a:solidFill>
                <a:srgbClr val="000000"/>
              </a:solidFill>
            </a:endParaRPr>
          </a:p>
          <a:p>
            <a:pPr indent="-3753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1"/>
              <a:buAutoNum type="arabicPeriod"/>
            </a:pPr>
            <a:r>
              <a:rPr b="0" lang="fr" sz="2311">
                <a:solidFill>
                  <a:srgbClr val="000000"/>
                </a:solidFill>
              </a:rPr>
              <a:t>Analyse exploratoire</a:t>
            </a:r>
            <a:endParaRPr b="0" sz="2311">
              <a:solidFill>
                <a:srgbClr val="000000"/>
              </a:solidFill>
            </a:endParaRPr>
          </a:p>
          <a:p>
            <a:pPr indent="-3753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1"/>
              <a:buAutoNum type="arabicPeriod"/>
            </a:pPr>
            <a:r>
              <a:rPr b="0" lang="fr" sz="2311">
                <a:solidFill>
                  <a:srgbClr val="000000"/>
                </a:solidFill>
              </a:rPr>
              <a:t>Clustering</a:t>
            </a:r>
            <a:endParaRPr b="0" sz="2311">
              <a:solidFill>
                <a:srgbClr val="000000"/>
              </a:solidFill>
            </a:endParaRPr>
          </a:p>
          <a:p>
            <a:pPr indent="-3753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1"/>
              <a:buAutoNum type="arabicPeriod"/>
            </a:pPr>
            <a:r>
              <a:rPr b="0" lang="fr" sz="2311">
                <a:solidFill>
                  <a:srgbClr val="000000"/>
                </a:solidFill>
              </a:rPr>
              <a:t>Conclusion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2"/>
          <p:cNvPicPr preferRelativeResize="0"/>
          <p:nvPr/>
        </p:nvPicPr>
        <p:blipFill rotWithShape="1">
          <a:blip r:embed="rId3">
            <a:alphaModFix/>
          </a:blip>
          <a:srcRect b="0" l="0" r="48801" t="0"/>
          <a:stretch/>
        </p:blipFill>
        <p:spPr>
          <a:xfrm>
            <a:off x="413875" y="784375"/>
            <a:ext cx="1887200" cy="18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 rotWithShape="1">
          <a:blip r:embed="rId4">
            <a:alphaModFix/>
          </a:blip>
          <a:srcRect b="0" l="50639" r="0" t="0"/>
          <a:stretch/>
        </p:blipFill>
        <p:spPr>
          <a:xfrm>
            <a:off x="447725" y="3049050"/>
            <a:ext cx="1819494" cy="1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2410" y="873912"/>
            <a:ext cx="3747275" cy="270802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7" name="Google Shape;247;p32"/>
          <p:cNvSpPr txBox="1"/>
          <p:nvPr>
            <p:ph type="title"/>
          </p:nvPr>
        </p:nvSpPr>
        <p:spPr>
          <a:xfrm>
            <a:off x="413875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du clustering: silhouette courbe</a:t>
            </a:r>
            <a:endParaRPr/>
          </a:p>
        </p:txBody>
      </p:sp>
      <p:sp>
        <p:nvSpPr>
          <p:cNvPr id="248" name="Google Shape;248;p32"/>
          <p:cNvSpPr txBox="1"/>
          <p:nvPr/>
        </p:nvSpPr>
        <p:spPr>
          <a:xfrm>
            <a:off x="205182" y="2661800"/>
            <a:ext cx="262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Lato"/>
                <a:ea typeface="Lato"/>
                <a:cs typeface="Lato"/>
                <a:sym typeface="Lato"/>
              </a:rPr>
              <a:t>Silhouette score moyen</a:t>
            </a:r>
            <a:r>
              <a:rPr b="1" lang="fr" sz="1000">
                <a:latin typeface="Lato"/>
                <a:ea typeface="Lato"/>
                <a:cs typeface="Lato"/>
                <a:sym typeface="Lato"/>
              </a:rPr>
              <a:t> en fonction du nombre de clusters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" name="Google Shape;249;p32"/>
          <p:cNvCxnSpPr/>
          <p:nvPr/>
        </p:nvCxnSpPr>
        <p:spPr>
          <a:xfrm flipH="1">
            <a:off x="1170675" y="1737600"/>
            <a:ext cx="1356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2"/>
          <p:cNvCxnSpPr/>
          <p:nvPr/>
        </p:nvCxnSpPr>
        <p:spPr>
          <a:xfrm flipH="1">
            <a:off x="837900" y="3049050"/>
            <a:ext cx="1356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205166" y="535200"/>
            <a:ext cx="26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Lato"/>
                <a:ea typeface="Lato"/>
                <a:cs typeface="Lato"/>
                <a:sym typeface="Lato"/>
              </a:rPr>
              <a:t>Elbow Courbe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837" y="909437"/>
            <a:ext cx="3747275" cy="27080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850" y="1490650"/>
            <a:ext cx="4313525" cy="3117263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33"/>
          <p:cNvPicPr preferRelativeResize="0"/>
          <p:nvPr/>
        </p:nvPicPr>
        <p:blipFill rotWithShape="1">
          <a:blip r:embed="rId5">
            <a:alphaModFix/>
          </a:blip>
          <a:srcRect b="0" l="0" r="48801" t="0"/>
          <a:stretch/>
        </p:blipFill>
        <p:spPr>
          <a:xfrm>
            <a:off x="413875" y="784375"/>
            <a:ext cx="1887200" cy="18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 rotWithShape="1">
          <a:blip r:embed="rId6">
            <a:alphaModFix/>
          </a:blip>
          <a:srcRect b="0" l="50639" r="0" t="0"/>
          <a:stretch/>
        </p:blipFill>
        <p:spPr>
          <a:xfrm>
            <a:off x="447725" y="3049050"/>
            <a:ext cx="1819494" cy="1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205166" y="535200"/>
            <a:ext cx="26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Lato"/>
                <a:ea typeface="Lato"/>
                <a:cs typeface="Lato"/>
                <a:sym typeface="Lato"/>
              </a:rPr>
              <a:t>Elbow Courbe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205182" y="2661800"/>
            <a:ext cx="262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Lato"/>
                <a:ea typeface="Lato"/>
                <a:cs typeface="Lato"/>
                <a:sym typeface="Lato"/>
              </a:rPr>
              <a:t>Silhouette score moyen en fonction du nombre de clusters</a:t>
            </a:r>
            <a:endParaRPr b="1"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3" name="Google Shape;263;p33"/>
          <p:cNvCxnSpPr/>
          <p:nvPr/>
        </p:nvCxnSpPr>
        <p:spPr>
          <a:xfrm flipH="1">
            <a:off x="1503375" y="1952275"/>
            <a:ext cx="1356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3"/>
          <p:cNvCxnSpPr/>
          <p:nvPr/>
        </p:nvCxnSpPr>
        <p:spPr>
          <a:xfrm flipH="1">
            <a:off x="1138175" y="4051750"/>
            <a:ext cx="1356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3"/>
          <p:cNvSpPr txBox="1"/>
          <p:nvPr>
            <p:ph type="title"/>
          </p:nvPr>
        </p:nvSpPr>
        <p:spPr>
          <a:xfrm>
            <a:off x="413875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 du clustering: silhouette courbe</a:t>
            </a:r>
            <a:endParaRPr/>
          </a:p>
        </p:txBody>
      </p: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532825" y="196775"/>
            <a:ext cx="3300900" cy="1343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Distribution des clusters en fonction des paramètres RFM</a:t>
            </a:r>
            <a:endParaRPr/>
          </a:p>
        </p:txBody>
      </p:sp>
      <p:sp>
        <p:nvSpPr>
          <p:cNvPr id="272" name="Google Shape;272;p34"/>
          <p:cNvSpPr txBox="1"/>
          <p:nvPr>
            <p:ph idx="2" type="body"/>
          </p:nvPr>
        </p:nvSpPr>
        <p:spPr>
          <a:xfrm>
            <a:off x="496075" y="1539875"/>
            <a:ext cx="3374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Recency:</a:t>
            </a:r>
            <a:endParaRPr/>
          </a:p>
          <a:p>
            <a:pPr indent="-298450" lvl="1" marL="914400" rtl="0" algn="l">
              <a:spcBef>
                <a:spcPts val="20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0 et 2 : aucune différence, recency faible</a:t>
            </a:r>
            <a:endParaRPr/>
          </a:p>
          <a:p>
            <a:pPr indent="-298450" lvl="1" marL="914400" rtl="0" algn="l">
              <a:spcBef>
                <a:spcPts val="20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1 et 3: recency plus élevée, cluster 3 se distinguant des aut</a:t>
            </a:r>
            <a:r>
              <a:rPr lang="fr"/>
              <a:t>res </a:t>
            </a:r>
            <a:endParaRPr/>
          </a:p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Monetary:</a:t>
            </a:r>
            <a:endParaRPr/>
          </a:p>
          <a:p>
            <a:pPr indent="-298450" lvl="1" marL="914400" rtl="0" algn="l">
              <a:spcBef>
                <a:spcPts val="20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1 et 3 : profil de distribution relativement similaires</a:t>
            </a:r>
            <a:endParaRPr/>
          </a:p>
          <a:p>
            <a:pPr indent="-298450" lvl="1" marL="914400" rtl="0" algn="l">
              <a:spcBef>
                <a:spcPts val="20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0: recency plus élevée</a:t>
            </a:r>
            <a:endParaRPr/>
          </a:p>
          <a:p>
            <a:pPr indent="-311150" lvl="0" marL="457200" rtl="0" algn="l">
              <a:spcBef>
                <a:spcPts val="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Frequency:</a:t>
            </a:r>
            <a:endParaRPr/>
          </a:p>
          <a:p>
            <a:pPr indent="-298450" lvl="1" marL="914400" rtl="0" algn="l">
              <a:spcBef>
                <a:spcPts val="20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0, 2 et 3: fréquence = 1</a:t>
            </a:r>
            <a:endParaRPr/>
          </a:p>
          <a:p>
            <a:pPr indent="-298450" lvl="1" marL="914400" rtl="0" algn="l">
              <a:spcBef>
                <a:spcPts val="200"/>
              </a:spcBef>
              <a:spcAft>
                <a:spcPts val="200"/>
              </a:spcAft>
              <a:buSzPts val="1100"/>
              <a:buChar char="○"/>
            </a:pPr>
            <a:r>
              <a:rPr lang="fr"/>
              <a:t>1: fréquence &gt;1</a:t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275" y="316750"/>
            <a:ext cx="3300899" cy="46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62350" y="580350"/>
            <a:ext cx="8835000" cy="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Segmentation des clients en fonction des paramètres RFM</a:t>
            </a:r>
            <a:endParaRPr/>
          </a:p>
        </p:txBody>
      </p:sp>
      <p:grpSp>
        <p:nvGrpSpPr>
          <p:cNvPr id="280" name="Google Shape;280;p35"/>
          <p:cNvGrpSpPr/>
          <p:nvPr/>
        </p:nvGrpSpPr>
        <p:grpSpPr>
          <a:xfrm>
            <a:off x="362350" y="1613450"/>
            <a:ext cx="4290178" cy="2984850"/>
            <a:chOff x="209950" y="1537250"/>
            <a:chExt cx="4290178" cy="2984850"/>
          </a:xfrm>
        </p:grpSpPr>
        <p:pic>
          <p:nvPicPr>
            <p:cNvPr id="281" name="Google Shape;28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9950" y="1537250"/>
              <a:ext cx="4290178" cy="29848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2" name="Google Shape;282;p35"/>
            <p:cNvGrpSpPr/>
            <p:nvPr/>
          </p:nvGrpSpPr>
          <p:grpSpPr>
            <a:xfrm>
              <a:off x="1088250" y="3439750"/>
              <a:ext cx="989450" cy="523200"/>
              <a:chOff x="1088250" y="3439750"/>
              <a:chExt cx="989450" cy="523200"/>
            </a:xfrm>
          </p:grpSpPr>
          <p:sp>
            <p:nvSpPr>
              <p:cNvPr id="283" name="Google Shape;283;p35"/>
              <p:cNvSpPr/>
              <p:nvPr/>
            </p:nvSpPr>
            <p:spPr>
              <a:xfrm>
                <a:off x="1088250" y="3439750"/>
                <a:ext cx="554400" cy="523200"/>
              </a:xfrm>
              <a:prstGeom prst="ellipse">
                <a:avLst/>
              </a:prstGeom>
              <a:solidFill>
                <a:srgbClr val="EF2929">
                  <a:alpha val="50269"/>
                </a:srgbClr>
              </a:solidFill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5"/>
              <p:cNvSpPr txBox="1"/>
              <p:nvPr/>
            </p:nvSpPr>
            <p:spPr>
              <a:xfrm>
                <a:off x="1184600" y="3439750"/>
                <a:ext cx="8931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22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2</a:t>
                </a:r>
                <a:endParaRPr b="1" sz="2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85" name="Google Shape;285;p35"/>
            <p:cNvSpPr/>
            <p:nvPr/>
          </p:nvSpPr>
          <p:spPr>
            <a:xfrm>
              <a:off x="1928475" y="2520400"/>
              <a:ext cx="554400" cy="523200"/>
            </a:xfrm>
            <a:prstGeom prst="ellipse">
              <a:avLst/>
            </a:prstGeom>
            <a:solidFill>
              <a:srgbClr val="960808">
                <a:alpha val="58920"/>
              </a:srgbClr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2549550" y="3391850"/>
              <a:ext cx="554400" cy="523200"/>
            </a:xfrm>
            <a:prstGeom prst="ellipse">
              <a:avLst/>
            </a:prstGeom>
            <a:solidFill>
              <a:srgbClr val="2700FF">
                <a:alpha val="35680"/>
              </a:srgbClr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5"/>
            <p:cNvSpPr txBox="1"/>
            <p:nvPr/>
          </p:nvSpPr>
          <p:spPr>
            <a:xfrm>
              <a:off x="2672750" y="3391850"/>
              <a:ext cx="893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2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0</a:t>
              </a:r>
              <a:endParaRPr b="1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8" name="Google Shape;288;p35"/>
            <p:cNvSpPr txBox="1"/>
            <p:nvPr/>
          </p:nvSpPr>
          <p:spPr>
            <a:xfrm>
              <a:off x="2004675" y="2520400"/>
              <a:ext cx="893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2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endParaRPr b="1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9" name="Google Shape;289;p35"/>
          <p:cNvGrpSpPr/>
          <p:nvPr/>
        </p:nvGrpSpPr>
        <p:grpSpPr>
          <a:xfrm>
            <a:off x="4722690" y="1611104"/>
            <a:ext cx="4244476" cy="2984709"/>
            <a:chOff x="4790550" y="1458775"/>
            <a:chExt cx="4176400" cy="2905675"/>
          </a:xfrm>
        </p:grpSpPr>
        <p:pic>
          <p:nvPicPr>
            <p:cNvPr id="290" name="Google Shape;290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0550" y="1458775"/>
              <a:ext cx="4176400" cy="2905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35"/>
            <p:cNvSpPr/>
            <p:nvPr/>
          </p:nvSpPr>
          <p:spPr>
            <a:xfrm>
              <a:off x="6541600" y="3318400"/>
              <a:ext cx="554400" cy="523200"/>
            </a:xfrm>
            <a:prstGeom prst="ellipse">
              <a:avLst/>
            </a:prstGeom>
            <a:solidFill>
              <a:srgbClr val="0DB25F">
                <a:alpha val="55680"/>
              </a:srgbClr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5"/>
            <p:cNvSpPr txBox="1"/>
            <p:nvPr/>
          </p:nvSpPr>
          <p:spPr>
            <a:xfrm>
              <a:off x="6664800" y="3318400"/>
              <a:ext cx="893100" cy="5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22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</a:t>
              </a:r>
              <a:endParaRPr b="1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762650" y="1903650"/>
            <a:ext cx="7688400" cy="1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Clustering</a:t>
            </a:r>
            <a:endParaRPr/>
          </a:p>
          <a:p>
            <a:pPr indent="0" lvl="0" marL="71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b. RFM + Agglomerative Hierarchical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type="title"/>
          </p:nvPr>
        </p:nvSpPr>
        <p:spPr>
          <a:xfrm>
            <a:off x="444550" y="705850"/>
            <a:ext cx="8835000" cy="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Agglomerative Hierarchical Clustering: Principe </a:t>
            </a:r>
            <a:endParaRPr/>
          </a:p>
        </p:txBody>
      </p:sp>
      <p:sp>
        <p:nvSpPr>
          <p:cNvPr id="305" name="Google Shape;30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00" y="1705275"/>
            <a:ext cx="3646825" cy="29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4780"/>
          <a:stretch/>
        </p:blipFill>
        <p:spPr>
          <a:xfrm>
            <a:off x="4625825" y="1705275"/>
            <a:ext cx="4267199" cy="291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7"/>
          <p:cNvSpPr txBox="1"/>
          <p:nvPr/>
        </p:nvSpPr>
        <p:spPr>
          <a:xfrm>
            <a:off x="636600" y="1305075"/>
            <a:ext cx="3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Principe du modèle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4867775" y="1305075"/>
            <a:ext cx="3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Hierarchical Clustering Dendogram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309000" y="629650"/>
            <a:ext cx="8835000" cy="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Agglomerative Hierarchical Clustering</a:t>
            </a:r>
            <a:endParaRPr/>
          </a:p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0" y="1532263"/>
            <a:ext cx="4555916" cy="31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532275"/>
            <a:ext cx="4357974" cy="301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640"/>
              <a:t>Conclusion</a:t>
            </a:r>
            <a:endParaRPr sz="2640"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729450" y="1961782"/>
            <a:ext cx="62475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Importance de la sélection des variables et du traitement appliqué sur la stabilité des clusters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Marketing “one shot” qui ne fidélise pas les clients (97% des clients commande une fois)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Nécessité d’intégrer de nouvelles variables au modèle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Personae clients difficile à dégager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24" name="Google Shape;324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399250" y="524400"/>
            <a:ext cx="839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Diapos complémentaires: évolution du montant mensuel</a:t>
            </a:r>
            <a:endParaRPr/>
          </a:p>
        </p:txBody>
      </p:sp>
      <p:pic>
        <p:nvPicPr>
          <p:cNvPr id="330" name="Google Shape;330;p40"/>
          <p:cNvPicPr preferRelativeResize="0"/>
          <p:nvPr/>
        </p:nvPicPr>
        <p:blipFill rotWithShape="1">
          <a:blip r:embed="rId3">
            <a:alphaModFix/>
          </a:blip>
          <a:srcRect b="6068" l="0" r="0" t="0"/>
          <a:stretch/>
        </p:blipFill>
        <p:spPr>
          <a:xfrm>
            <a:off x="551788" y="1927775"/>
            <a:ext cx="4020225" cy="27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0"/>
          <p:cNvPicPr preferRelativeResize="0"/>
          <p:nvPr/>
        </p:nvPicPr>
        <p:blipFill rotWithShape="1">
          <a:blip r:embed="rId4">
            <a:alphaModFix/>
          </a:blip>
          <a:srcRect b="6068" l="0" r="0" t="0"/>
          <a:stretch/>
        </p:blipFill>
        <p:spPr>
          <a:xfrm>
            <a:off x="4762250" y="1851575"/>
            <a:ext cx="4020225" cy="290334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 txBox="1"/>
          <p:nvPr/>
        </p:nvSpPr>
        <p:spPr>
          <a:xfrm>
            <a:off x="825675" y="1373675"/>
            <a:ext cx="363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ato"/>
                <a:ea typeface="Lato"/>
                <a:cs typeface="Lato"/>
                <a:sym typeface="Lato"/>
              </a:rPr>
              <a:t>Evolution du nombre total de commandes 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ato"/>
                <a:ea typeface="Lato"/>
                <a:cs typeface="Lato"/>
                <a:sym typeface="Lato"/>
              </a:rPr>
              <a:t>(échelle log)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40"/>
          <p:cNvSpPr txBox="1"/>
          <p:nvPr/>
        </p:nvSpPr>
        <p:spPr>
          <a:xfrm>
            <a:off x="5003350" y="1558475"/>
            <a:ext cx="36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Lato"/>
                <a:ea typeface="Lato"/>
                <a:cs typeface="Lato"/>
                <a:sym typeface="Lato"/>
              </a:rPr>
              <a:t>Evolution du montant mensuel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Diapos complémentaires: Analyse globale</a:t>
            </a:r>
            <a:endParaRPr/>
          </a:p>
        </p:txBody>
      </p:sp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881850" y="2231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425" y="1683699"/>
            <a:ext cx="3925825" cy="31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76" y="1523475"/>
            <a:ext cx="4355325" cy="28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62650" y="1903650"/>
            <a:ext cx="7688400" cy="1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Introduction</a:t>
            </a:r>
            <a:endParaRPr/>
          </a:p>
          <a:p>
            <a:pPr indent="-393700" lvl="0" marL="1080000" rtl="0" algn="l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fr"/>
              <a:t>Présentation du projet 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729450" y="48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Diapos complémentaires: RFM non liés</a:t>
            </a:r>
            <a:endParaRPr/>
          </a:p>
        </p:txBody>
      </p:sp>
      <p:pic>
        <p:nvPicPr>
          <p:cNvPr id="349" name="Google Shape;3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25" y="1340575"/>
            <a:ext cx="42386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800" y="510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Présentation du projet &amp; jeu de données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 amt="57000"/>
          </a:blip>
          <a:stretch>
            <a:fillRect/>
          </a:stretch>
        </p:blipFill>
        <p:spPr>
          <a:xfrm>
            <a:off x="76000" y="3605025"/>
            <a:ext cx="9010925" cy="17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692375" y="1356375"/>
            <a:ext cx="81087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accent3"/>
                </a:solidFill>
              </a:rPr>
              <a:t>Objectif : </a:t>
            </a:r>
            <a:r>
              <a:rPr b="1" lang="fr" sz="1700">
                <a:solidFill>
                  <a:schemeClr val="accent3"/>
                </a:solidFill>
              </a:rPr>
              <a:t>Développer une solution de segmentation des données à partir d’un base de données anonymisée pour le service Communication et Marketing de Total Lubmarine</a:t>
            </a:r>
            <a:endParaRPr b="1" sz="1700">
              <a:solidFill>
                <a:schemeClr val="accent3"/>
              </a:solidFill>
            </a:endParaRPr>
          </a:p>
          <a:p>
            <a:pPr indent="-323850" lvl="1" marL="914400" rtl="0" algn="l">
              <a:spcBef>
                <a:spcPts val="40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Données clients de la plateforme brésilienne de e_commerce Olist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100k commandes de 2016 à 2018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9 fichiers de tailles différentes (clients, commandes, articles commandés,...)</a:t>
            </a:r>
            <a:endParaRPr sz="15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fr" sz="1400"/>
              <a:t> </a:t>
            </a:r>
            <a:endParaRPr sz="1400"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08" y="747800"/>
            <a:ext cx="7689968" cy="43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727800" y="212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fr"/>
              <a:t>Présentation du jeu de données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62650" y="1903650"/>
            <a:ext cx="7688400" cy="1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Introduction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b.  Nettoyage des données  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41550" y="236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&amp; présentation des données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-5009" r="5009" t="0"/>
          <a:stretch/>
        </p:blipFill>
        <p:spPr>
          <a:xfrm>
            <a:off x="565350" y="1315450"/>
            <a:ext cx="3665950" cy="378877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41550" y="719975"/>
            <a:ext cx="37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Nan dans le jeu de données complet initial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641550" y="236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Nettoyage &amp; présentation des données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75" y="1273950"/>
            <a:ext cx="3752850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41556" y="719975"/>
            <a:ext cx="41376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Nan dans le jeu de données après sélection de variables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4779150" y="1093100"/>
            <a:ext cx="40197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Traitement des données</a:t>
            </a:r>
            <a:endParaRPr sz="1600"/>
          </a:p>
          <a:p>
            <a:pPr indent="-317500" lvl="1" marL="914400" rtl="0" algn="l"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Suppression des données dupliquées (order_id, date de commande et livraison)</a:t>
            </a:r>
            <a:endParaRPr sz="1400"/>
          </a:p>
          <a:p>
            <a:pPr indent="-317500" lvl="1" marL="914400" rtl="0" algn="l">
              <a:spcBef>
                <a:spcPts val="20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Statut de la commande = livrés</a:t>
            </a:r>
            <a:endParaRPr sz="1400"/>
          </a:p>
          <a:p>
            <a:pPr indent="-317500" lvl="1" marL="914400" rtl="0" algn="l">
              <a:spcBef>
                <a:spcPts val="200"/>
              </a:spcBef>
              <a:spcAft>
                <a:spcPts val="200"/>
              </a:spcAft>
              <a:buSzPts val="1400"/>
              <a:buChar char="○"/>
            </a:pPr>
            <a:r>
              <a:rPr lang="fr" sz="1400"/>
              <a:t>Montant de la commane &lt; 0</a:t>
            </a:r>
            <a:endParaRPr sz="1400"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4743" r="0" t="0"/>
          <a:stretch/>
        </p:blipFill>
        <p:spPr>
          <a:xfrm>
            <a:off x="5148950" y="2799700"/>
            <a:ext cx="3376625" cy="21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62650" y="1903650"/>
            <a:ext cx="7688400" cy="1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Analyse </a:t>
            </a:r>
            <a:r>
              <a:rPr lang="fr"/>
              <a:t>exploratoire</a:t>
            </a:r>
            <a:r>
              <a:rPr lang="fr"/>
              <a:t> des datas</a:t>
            </a:r>
            <a:endParaRPr/>
          </a:p>
          <a:p>
            <a:pPr indent="-393699" lvl="0" marL="990000" rtl="0" algn="l">
              <a:spcBef>
                <a:spcPts val="0"/>
              </a:spcBef>
              <a:spcAft>
                <a:spcPts val="0"/>
              </a:spcAft>
              <a:buSzPts val="2600"/>
              <a:buAutoNum type="alphaLcPeriod"/>
            </a:pPr>
            <a:r>
              <a:rPr lang="fr"/>
              <a:t>Analyse globale</a:t>
            </a:r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