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30"/>
  </p:notesMasterIdLst>
  <p:handoutMasterIdLst>
    <p:handoutMasterId r:id="rId31"/>
  </p:handoutMasterIdLst>
  <p:sldIdLst>
    <p:sldId id="265" r:id="rId2"/>
    <p:sldId id="266" r:id="rId3"/>
    <p:sldId id="293" r:id="rId4"/>
    <p:sldId id="270" r:id="rId5"/>
    <p:sldId id="271" r:id="rId6"/>
    <p:sldId id="272" r:id="rId7"/>
    <p:sldId id="273" r:id="rId8"/>
    <p:sldId id="274" r:id="rId9"/>
    <p:sldId id="275" r:id="rId10"/>
    <p:sldId id="276" r:id="rId11"/>
    <p:sldId id="277" r:id="rId12"/>
    <p:sldId id="278" r:id="rId13"/>
    <p:sldId id="289" r:id="rId14"/>
    <p:sldId id="279" r:id="rId15"/>
    <p:sldId id="280" r:id="rId16"/>
    <p:sldId id="281" r:id="rId17"/>
    <p:sldId id="282" r:id="rId18"/>
    <p:sldId id="295" r:id="rId19"/>
    <p:sldId id="283" r:id="rId20"/>
    <p:sldId id="284" r:id="rId21"/>
    <p:sldId id="286" r:id="rId22"/>
    <p:sldId id="285" r:id="rId23"/>
    <p:sldId id="288" r:id="rId24"/>
    <p:sldId id="287" r:id="rId25"/>
    <p:sldId id="290" r:id="rId26"/>
    <p:sldId id="291" r:id="rId27"/>
    <p:sldId id="292"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ZwP76UHy54/Wy4+edUrvg==" hashData="S2BeAU76hqPyjD3bF6vJxzWq7X4rCaNN3AhuQgiWPpJAQxRFh1QXCPCuLYkd0PRHuYCsrmGLfYtxdxJkCLWflA=="/>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2" autoAdjust="0"/>
  </p:normalViewPr>
  <p:slideViewPr>
    <p:cSldViewPr snapToGrid="0" showGuides="1">
      <p:cViewPr varScale="1">
        <p:scale>
          <a:sx n="83" d="100"/>
          <a:sy n="83" d="100"/>
        </p:scale>
        <p:origin x="56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2019-10-15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2019-10-15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0"/>
            </a:lvl1pPr>
          </a:lstStyle>
          <a:p>
            <a:r>
              <a:rPr lang="en-US"/>
              <a:t>Fall of 2019 @ FUM</a:t>
            </a:r>
            <a:endParaRPr lang="en-US" dirty="0"/>
          </a:p>
        </p:txBody>
      </p:sp>
      <p:sp>
        <p:nvSpPr>
          <p:cNvPr id="5" name="Footer Placeholder 4"/>
          <p:cNvSpPr>
            <a:spLocks noGrp="1"/>
          </p:cNvSpPr>
          <p:nvPr>
            <p:ph type="ftr" sz="quarter" idx="11"/>
          </p:nvPr>
        </p:nvSpPr>
        <p:spPr/>
        <p:txBody>
          <a:bodyPr/>
          <a:lstStyle/>
          <a:p>
            <a:r>
              <a:rPr lang="en-US" b="1" dirty="0"/>
              <a:t>Practical Cloud Computing </a:t>
            </a:r>
            <a:r>
              <a:rPr lang="en-US" dirty="0"/>
              <a:t>- S. Saeed Hosseini</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of 2019 @ FUM</a:t>
            </a:r>
          </a:p>
        </p:txBody>
      </p:sp>
      <p:sp>
        <p:nvSpPr>
          <p:cNvPr id="5" name="Footer Placeholder 4"/>
          <p:cNvSpPr>
            <a:spLocks noGrp="1"/>
          </p:cNvSpPr>
          <p:nvPr>
            <p:ph type="ftr" sz="quarter" idx="11"/>
          </p:nvPr>
        </p:nvSpPr>
        <p:spPr/>
        <p:txBody>
          <a:bodyPr/>
          <a:lstStyle/>
          <a:p>
            <a:r>
              <a:rPr lang="en-US"/>
              <a:t>Practical Cloud Computing - S. Saeed Hosseini</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of 2019 @ FUM</a:t>
            </a:r>
          </a:p>
        </p:txBody>
      </p:sp>
      <p:sp>
        <p:nvSpPr>
          <p:cNvPr id="5" name="Footer Placeholder 4"/>
          <p:cNvSpPr>
            <a:spLocks noGrp="1"/>
          </p:cNvSpPr>
          <p:nvPr>
            <p:ph type="ftr" sz="quarter" idx="11"/>
          </p:nvPr>
        </p:nvSpPr>
        <p:spPr/>
        <p:txBody>
          <a:bodyPr/>
          <a:lstStyle/>
          <a:p>
            <a:r>
              <a:rPr lang="en-US"/>
              <a:t>Practical Cloud Computing - S. Saeed Hosseini</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of 2019 @ FUM</a:t>
            </a:r>
          </a:p>
        </p:txBody>
      </p:sp>
      <p:sp>
        <p:nvSpPr>
          <p:cNvPr id="6" name="Footer Placeholder 5"/>
          <p:cNvSpPr>
            <a:spLocks noGrp="1"/>
          </p:cNvSpPr>
          <p:nvPr>
            <p:ph type="ftr" sz="quarter" idx="11"/>
          </p:nvPr>
        </p:nvSpPr>
        <p:spPr/>
        <p:txBody>
          <a:bodyPr/>
          <a:lstStyle/>
          <a:p>
            <a:r>
              <a:rPr lang="en-US"/>
              <a:t>Practical Cloud Computing - S. Saeed Hosseini</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vl1pPr>
          </a:lstStyle>
          <a:p>
            <a:r>
              <a:rPr lang="en-US"/>
              <a:t>Fall of 2019 @ FUM</a:t>
            </a:r>
            <a:endParaRPr lang="en-US" dirty="0"/>
          </a:p>
        </p:txBody>
      </p:sp>
      <p:sp>
        <p:nvSpPr>
          <p:cNvPr id="5" name="Footer Placeholder 4"/>
          <p:cNvSpPr>
            <a:spLocks noGrp="1"/>
          </p:cNvSpPr>
          <p:nvPr>
            <p:ph type="ftr" sz="quarter" idx="11"/>
          </p:nvPr>
        </p:nvSpPr>
        <p:spPr/>
        <p:txBody>
          <a:bodyPr/>
          <a:lstStyle/>
          <a:p>
            <a:r>
              <a:rPr lang="en-US" b="1" dirty="0"/>
              <a:t>Practical Cloud Computing </a:t>
            </a:r>
            <a:r>
              <a:rPr lang="en-US" dirty="0"/>
              <a:t>- S. Saeed Hosseini</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b="0"/>
            </a:lvl1pPr>
          </a:lstStyle>
          <a:p>
            <a:r>
              <a:rPr lang="en-US"/>
              <a:t>Fall of 2019 @ FUM</a:t>
            </a:r>
            <a:endParaRPr lang="en-US" dirty="0"/>
          </a:p>
        </p:txBody>
      </p:sp>
      <p:sp>
        <p:nvSpPr>
          <p:cNvPr id="5" name="Footer Placeholder 4"/>
          <p:cNvSpPr>
            <a:spLocks noGrp="1"/>
          </p:cNvSpPr>
          <p:nvPr>
            <p:ph type="ftr" sz="quarter" idx="11"/>
          </p:nvPr>
        </p:nvSpPr>
        <p:spPr/>
        <p:txBody>
          <a:bodyPr/>
          <a:lstStyle/>
          <a:p>
            <a:r>
              <a:rPr lang="en-US" b="1" dirty="0"/>
              <a:t>Practical Cloud Computing </a:t>
            </a:r>
            <a:r>
              <a:rPr lang="en-US" dirty="0"/>
              <a:t>- S. Saeed Hosseini</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b="0"/>
            </a:lvl1pPr>
          </a:lstStyle>
          <a:p>
            <a:r>
              <a:rPr lang="en-US"/>
              <a:t>Fall of 2019 @ FUM</a:t>
            </a:r>
            <a:endParaRPr lang="en-US" dirty="0"/>
          </a:p>
        </p:txBody>
      </p:sp>
      <p:sp>
        <p:nvSpPr>
          <p:cNvPr id="6" name="Footer Placeholder 5"/>
          <p:cNvSpPr>
            <a:spLocks noGrp="1"/>
          </p:cNvSpPr>
          <p:nvPr>
            <p:ph type="ftr" sz="quarter" idx="11"/>
          </p:nvPr>
        </p:nvSpPr>
        <p:spPr/>
        <p:txBody>
          <a:bodyPr/>
          <a:lstStyle/>
          <a:p>
            <a:r>
              <a:rPr lang="en-US" b="1" dirty="0"/>
              <a:t>Practical Cloud Computing </a:t>
            </a:r>
            <a:r>
              <a:rPr lang="en-US" dirty="0"/>
              <a:t>- S. Saeed Hosseini</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b="0"/>
            </a:lvl1pPr>
          </a:lstStyle>
          <a:p>
            <a:r>
              <a:rPr lang="en-US"/>
              <a:t>Fall of 2019 @ FUM</a:t>
            </a:r>
            <a:endParaRPr lang="en-US" dirty="0"/>
          </a:p>
        </p:txBody>
      </p:sp>
      <p:sp>
        <p:nvSpPr>
          <p:cNvPr id="8" name="Footer Placeholder 7"/>
          <p:cNvSpPr>
            <a:spLocks noGrp="1"/>
          </p:cNvSpPr>
          <p:nvPr>
            <p:ph type="ftr" sz="quarter" idx="11"/>
          </p:nvPr>
        </p:nvSpPr>
        <p:spPr/>
        <p:txBody>
          <a:bodyPr/>
          <a:lstStyle/>
          <a:p>
            <a:r>
              <a:rPr lang="en-US" b="1" dirty="0"/>
              <a:t>Practical Cloud Computing </a:t>
            </a:r>
            <a:r>
              <a:rPr lang="en-US" dirty="0"/>
              <a:t>- S. Saeed Hosseini</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b="0"/>
            </a:lvl1pPr>
          </a:lstStyle>
          <a:p>
            <a:r>
              <a:rPr lang="en-US"/>
              <a:t>Fall of 2019 @ FUM</a:t>
            </a:r>
            <a:endParaRPr lang="en-US" dirty="0"/>
          </a:p>
        </p:txBody>
      </p:sp>
      <p:sp>
        <p:nvSpPr>
          <p:cNvPr id="4" name="Footer Placeholder 3"/>
          <p:cNvSpPr>
            <a:spLocks noGrp="1"/>
          </p:cNvSpPr>
          <p:nvPr>
            <p:ph type="ftr" sz="quarter" idx="11"/>
          </p:nvPr>
        </p:nvSpPr>
        <p:spPr/>
        <p:txBody>
          <a:bodyPr/>
          <a:lstStyle/>
          <a:p>
            <a:r>
              <a:rPr lang="en-US" b="1" dirty="0"/>
              <a:t>Practical Cloud Computing </a:t>
            </a:r>
            <a:r>
              <a:rPr lang="en-US" dirty="0"/>
              <a:t>- S. Saeed Hosseini</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0"/>
            </a:lvl1pPr>
          </a:lstStyle>
          <a:p>
            <a:r>
              <a:rPr lang="en-US"/>
              <a:t>Fall of 2019 @ FUM</a:t>
            </a:r>
            <a:endParaRPr lang="en-US" dirty="0"/>
          </a:p>
        </p:txBody>
      </p:sp>
      <p:sp>
        <p:nvSpPr>
          <p:cNvPr id="3" name="Footer Placeholder 2"/>
          <p:cNvSpPr>
            <a:spLocks noGrp="1"/>
          </p:cNvSpPr>
          <p:nvPr>
            <p:ph type="ftr" sz="quarter" idx="11"/>
          </p:nvPr>
        </p:nvSpPr>
        <p:spPr/>
        <p:txBody>
          <a:bodyPr/>
          <a:lstStyle/>
          <a:p>
            <a:r>
              <a:rPr lang="en-US" b="1" dirty="0"/>
              <a:t>Practical Cloud Computing </a:t>
            </a:r>
            <a:r>
              <a:rPr lang="en-US" dirty="0"/>
              <a:t>- S. Saeed Hosseini</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0"/>
            </a:lvl1pPr>
          </a:lstStyle>
          <a:p>
            <a:r>
              <a:rPr lang="en-US"/>
              <a:t>Fall of 2019 @ FUM</a:t>
            </a:r>
            <a:endParaRPr lang="en-US" dirty="0"/>
          </a:p>
        </p:txBody>
      </p:sp>
      <p:sp>
        <p:nvSpPr>
          <p:cNvPr id="6" name="Footer Placeholder 5"/>
          <p:cNvSpPr>
            <a:spLocks noGrp="1"/>
          </p:cNvSpPr>
          <p:nvPr>
            <p:ph type="ftr" sz="quarter" idx="11"/>
          </p:nvPr>
        </p:nvSpPr>
        <p:spPr/>
        <p:txBody>
          <a:bodyPr/>
          <a:lstStyle/>
          <a:p>
            <a:r>
              <a:rPr lang="en-US" b="1" dirty="0"/>
              <a:t>Practical Cloud Computing </a:t>
            </a:r>
            <a:r>
              <a:rPr lang="en-US" dirty="0"/>
              <a:t>- S. Saeed Hosseini</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of 2019 @ FUM</a:t>
            </a:r>
          </a:p>
        </p:txBody>
      </p:sp>
      <p:sp>
        <p:nvSpPr>
          <p:cNvPr id="6" name="Footer Placeholder 5"/>
          <p:cNvSpPr>
            <a:spLocks noGrp="1"/>
          </p:cNvSpPr>
          <p:nvPr>
            <p:ph type="ftr" sz="quarter" idx="11"/>
          </p:nvPr>
        </p:nvSpPr>
        <p:spPr/>
        <p:txBody>
          <a:bodyPr/>
          <a:lstStyle/>
          <a:p>
            <a:r>
              <a:rPr lang="en-US"/>
              <a:t>Practical Cloud Computing - S. Saeed Hosseini</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ctr">
              <a:defRPr lang="en-US" sz="1400" b="0" kern="1200" dirty="0" smtClean="0">
                <a:solidFill>
                  <a:schemeClr val="tx1">
                    <a:lumMod val="65000"/>
                    <a:lumOff val="35000"/>
                  </a:schemeClr>
                </a:solidFill>
                <a:latin typeface="Bahnschrift SemiLight" panose="020B0502040204020203" pitchFamily="34" charset="0"/>
                <a:ea typeface="+mn-ea"/>
                <a:cs typeface="+mn-cs"/>
              </a:defRPr>
            </a:lvl1pPr>
          </a:lstStyle>
          <a:p>
            <a:r>
              <a:rPr lang="en-US"/>
              <a:t>Fall of 2019 @ FUM</a:t>
            </a:r>
            <a:endParaRPr lang="en-US" dirty="0"/>
          </a:p>
        </p:txBody>
      </p:sp>
      <p:sp>
        <p:nvSpPr>
          <p:cNvPr id="5" name="Footer Placeholder 4"/>
          <p:cNvSpPr>
            <a:spLocks noGrp="1"/>
          </p:cNvSpPr>
          <p:nvPr>
            <p:ph type="ftr" sz="quarter" idx="3"/>
          </p:nvPr>
        </p:nvSpPr>
        <p:spPr>
          <a:xfrm>
            <a:off x="4114800" y="6356350"/>
            <a:ext cx="5098868" cy="365125"/>
          </a:xfrm>
          <a:prstGeom prst="rect">
            <a:avLst/>
          </a:prstGeom>
        </p:spPr>
        <p:txBody>
          <a:bodyPr vert="horz" lIns="91440" tIns="45720" rIns="91440" bIns="45720" rtlCol="0" anchor="ctr"/>
          <a:lstStyle>
            <a:lvl1pPr algn="ctr">
              <a:defRPr sz="1400">
                <a:solidFill>
                  <a:schemeClr val="tx1">
                    <a:lumMod val="65000"/>
                    <a:lumOff val="35000"/>
                  </a:schemeClr>
                </a:solidFill>
                <a:latin typeface="Bahnschrift SemiLight" panose="020B0502040204020203" pitchFamily="34" charset="0"/>
              </a:defRPr>
            </a:lvl1pPr>
          </a:lstStyle>
          <a:p>
            <a:r>
              <a:rPr lang="en-US" b="1" dirty="0"/>
              <a:t>Practical Cloud Computing </a:t>
            </a:r>
            <a:r>
              <a:rPr lang="en-US" dirty="0"/>
              <a:t>- S. Saeed Hosseini</a:t>
            </a:r>
          </a:p>
        </p:txBody>
      </p:sp>
      <p:sp>
        <p:nvSpPr>
          <p:cNvPr id="6" name="Slide Number Placeholder 5"/>
          <p:cNvSpPr>
            <a:spLocks noGrp="1"/>
          </p:cNvSpPr>
          <p:nvPr>
            <p:ph type="sldNum" sz="quarter" idx="4"/>
          </p:nvPr>
        </p:nvSpPr>
        <p:spPr>
          <a:xfrm>
            <a:off x="9213668" y="6356350"/>
            <a:ext cx="2140131" cy="365125"/>
          </a:xfrm>
          <a:prstGeom prst="rect">
            <a:avLst/>
          </a:prstGeom>
        </p:spPr>
        <p:txBody>
          <a:bodyPr vert="horz" lIns="91440" tIns="45720" rIns="91440" bIns="45720" rtlCol="0" anchor="ctr"/>
          <a:lstStyle>
            <a:lvl1pPr algn="ctr">
              <a:defRPr lang="en-US" sz="1400" kern="1200" smtClean="0">
                <a:solidFill>
                  <a:schemeClr val="tx1">
                    <a:lumMod val="65000"/>
                    <a:lumOff val="35000"/>
                  </a:schemeClr>
                </a:solidFill>
                <a:latin typeface="Bahnschrift SemiLight" panose="020B0502040204020203" pitchFamily="34" charset="0"/>
                <a:ea typeface="+mn-ea"/>
                <a:cs typeface="+mn-cs"/>
              </a:defRPr>
            </a:lvl1pPr>
          </a:lstStyle>
          <a:p>
            <a:fld id="{71B7BAC7-FE87-40F6-AA24-4F4685D1B022}" type="slidenum">
              <a:rPr lang="en-US" smtClean="0"/>
              <a:pPr/>
              <a:t>‹#›</a:t>
            </a:fld>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ayidHosseini" TargetMode="External"/><Relationship Id="rId3" Type="http://schemas.openxmlformats.org/officeDocument/2006/relationships/image" Target="../media/image3.png"/><Relationship Id="rId7" Type="http://schemas.openxmlformats.org/officeDocument/2006/relationships/hyperlink" Target="https://github.com/SayidHosseini"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openstack.org/devstack/late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openstack/devstack.git"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openstack.org/devstack/stein/configuration.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docs.openstack.org/nova/stein/" TargetMode="External"/><Relationship Id="rId13" Type="http://schemas.openxmlformats.org/officeDocument/2006/relationships/hyperlink" Target="https://docs.openstack.org/devstack/stein/configuration.html" TargetMode="External"/><Relationship Id="rId3" Type="http://schemas.openxmlformats.org/officeDocument/2006/relationships/hyperlink" Target="https://www.openstack.org/software/" TargetMode="External"/><Relationship Id="rId7" Type="http://schemas.openxmlformats.org/officeDocument/2006/relationships/hyperlink" Target="https://docs.openstack.org/neutron/stein/" TargetMode="External"/><Relationship Id="rId12" Type="http://schemas.openxmlformats.org/officeDocument/2006/relationships/hyperlink" Target="https://docs.openstack.org/devstack/stein/" TargetMode="External"/><Relationship Id="rId2" Type="http://schemas.openxmlformats.org/officeDocument/2006/relationships/hyperlink" Target="https://www.virtualbox.org/" TargetMode="External"/><Relationship Id="rId1" Type="http://schemas.openxmlformats.org/officeDocument/2006/relationships/slideLayout" Target="../slideLayouts/slideLayout2.xml"/><Relationship Id="rId6" Type="http://schemas.openxmlformats.org/officeDocument/2006/relationships/hyperlink" Target="https://docs.openstack.org/glance/stein/" TargetMode="External"/><Relationship Id="rId11" Type="http://schemas.openxmlformats.org/officeDocument/2006/relationships/hyperlink" Target="https://releases.openstack.org/" TargetMode="External"/><Relationship Id="rId5" Type="http://schemas.openxmlformats.org/officeDocument/2006/relationships/hyperlink" Target="https://docs.openstack.org/keystone/stein/getting-started/architecture.html" TargetMode="External"/><Relationship Id="rId15" Type="http://schemas.openxmlformats.org/officeDocument/2006/relationships/hyperlink" Target="https://ask.openstack.org/en/question/58887/how-to-complete-uninstall-devstack/" TargetMode="External"/><Relationship Id="rId10" Type="http://schemas.openxmlformats.org/officeDocument/2006/relationships/hyperlink" Target="https://wiki.openstack.org/wiki/Horizon" TargetMode="External"/><Relationship Id="rId4" Type="http://schemas.openxmlformats.org/officeDocument/2006/relationships/hyperlink" Target="https://docs.openstack.org/keystone/latest/" TargetMode="External"/><Relationship Id="rId9" Type="http://schemas.openxmlformats.org/officeDocument/2006/relationships/hyperlink" Target="https://wiki.openstack.org/wiki/Cinder" TargetMode="External"/><Relationship Id="rId14" Type="http://schemas.openxmlformats.org/officeDocument/2006/relationships/hyperlink" Target="https://stackoverflow.com/questions/20390267/installing-openstack-erro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7200"/>
            <a:ext cx="9144000" cy="2387600"/>
          </a:xfrm>
        </p:spPr>
        <p:txBody>
          <a:bodyPr>
            <a:normAutofit fontScale="90000"/>
          </a:bodyPr>
          <a:lstStyle/>
          <a:p>
            <a:r>
              <a:rPr lang="en-US" dirty="0"/>
              <a:t>Introduction </a:t>
            </a:r>
            <a:br>
              <a:rPr lang="en-US" dirty="0"/>
            </a:br>
            <a:r>
              <a:rPr lang="en-US" dirty="0"/>
              <a:t>to Virtualization &amp; OpenStack</a:t>
            </a:r>
          </a:p>
        </p:txBody>
      </p:sp>
      <p:sp>
        <p:nvSpPr>
          <p:cNvPr id="3" name="Subtitle 2"/>
          <p:cNvSpPr>
            <a:spLocks noGrp="1"/>
          </p:cNvSpPr>
          <p:nvPr>
            <p:ph type="subTitle" idx="1"/>
          </p:nvPr>
        </p:nvSpPr>
        <p:spPr>
          <a:xfrm>
            <a:off x="1524000" y="4292872"/>
            <a:ext cx="9144000" cy="382144"/>
          </a:xfrm>
        </p:spPr>
        <p:txBody>
          <a:bodyPr>
            <a:normAutofit fontScale="92500" lnSpcReduction="10000"/>
          </a:bodyPr>
          <a:lstStyle/>
          <a:p>
            <a:r>
              <a:rPr lang="en-US" dirty="0"/>
              <a:t>Provided By: </a:t>
            </a:r>
            <a:r>
              <a:rPr lang="en-US" b="1" dirty="0">
                <a:effectLst>
                  <a:outerShdw blurRad="38100" dist="38100" dir="2700000" algn="tl">
                    <a:srgbClr val="000000">
                      <a:alpha val="43137"/>
                    </a:srgbClr>
                  </a:outerShdw>
                </a:effectLst>
              </a:rPr>
              <a:t>S. Saeed Hosseini</a:t>
            </a:r>
          </a:p>
          <a:p>
            <a:endParaRPr lang="en-US" dirty="0"/>
          </a:p>
        </p:txBody>
      </p:sp>
      <p:pic>
        <p:nvPicPr>
          <p:cNvPr id="1026" name="Picture 2" descr="Image result for openstack icon">
            <a:extLst>
              <a:ext uri="{FF2B5EF4-FFF2-40B4-BE49-F238E27FC236}">
                <a16:creationId xmlns:a16="http://schemas.microsoft.com/office/drawing/2014/main" id="{915E24F2-E45A-4FA8-B62A-597FD42AB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11938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2C720FE0-FFDE-4317-8B10-494DC1824FC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00" b="93778" l="10000" r="90000">
                        <a14:foregroundMark x1="53222" y1="34667" x2="53222" y2="34667"/>
                        <a14:foregroundMark x1="47000" y1="34556" x2="47000" y2="34556"/>
                        <a14:foregroundMark x1="26333" y1="16444" x2="26333" y2="16444"/>
                        <a14:foregroundMark x1="18111" y1="19667" x2="18111" y2="19667"/>
                        <a14:foregroundMark x1="18778" y1="23222" x2="18778" y2="23222"/>
                        <a14:foregroundMark x1="19667" y1="23556" x2="20111" y2="23444"/>
                        <a14:foregroundMark x1="22111" y1="20000" x2="22111" y2="20000"/>
                        <a14:foregroundMark x1="21444" y1="20000" x2="21444" y2="20000"/>
                        <a14:foregroundMark x1="14556" y1="19667" x2="14556" y2="19667"/>
                        <a14:foregroundMark x1="16778" y1="19667" x2="16778" y2="19667"/>
                        <a14:foregroundMark x1="21333" y1="18667" x2="21333" y2="18667"/>
                        <a14:foregroundMark x1="25222" y1="17667" x2="25222" y2="17667"/>
                        <a14:foregroundMark x1="26889" y1="17111" x2="26889" y2="17111"/>
                        <a14:foregroundMark x1="29222" y1="15778" x2="29889" y2="15111"/>
                        <a14:foregroundMark x1="32000" y1="13889" x2="32444" y2="13444"/>
                        <a14:foregroundMark x1="34111" y1="12444" x2="35000" y2="11778"/>
                        <a14:foregroundMark x1="38333" y1="10444" x2="38889" y2="10444"/>
                        <a14:foregroundMark x1="40333" y1="10556" x2="41556" y2="10111"/>
                        <a14:foregroundMark x1="44111" y1="9222" x2="44889" y2="8333"/>
                        <a14:foregroundMark x1="46000" y1="8000" x2="46444" y2="7889"/>
                        <a14:foregroundMark x1="47667" y1="7556" x2="47667" y2="7556"/>
                        <a14:foregroundMark x1="50556" y1="6333" x2="50556" y2="6333"/>
                        <a14:foregroundMark x1="52222" y1="6000" x2="52222" y2="6000"/>
                        <a14:foregroundMark x1="52667" y1="5667" x2="52667" y2="5667"/>
                        <a14:foregroundMark x1="58444" y1="9889" x2="58444" y2="9889"/>
                        <a14:foregroundMark x1="64222" y1="12889" x2="64222" y2="12889"/>
                        <a14:foregroundMark x1="73111" y1="15667" x2="73111" y2="15667"/>
                        <a14:foregroundMark x1="77889" y1="18333" x2="77889" y2="18333"/>
                        <a14:foregroundMark x1="79556" y1="21556" x2="79556" y2="21556"/>
                        <a14:foregroundMark x1="80000" y1="22333" x2="80000" y2="22333"/>
                        <a14:foregroundMark x1="81889" y1="22000" x2="81889" y2="22000"/>
                        <a14:foregroundMark x1="84222" y1="21222" x2="84222" y2="21222"/>
                        <a14:foregroundMark x1="46333" y1="90667" x2="46333" y2="90667"/>
                        <a14:foregroundMark x1="53222" y1="91889" x2="53222" y2="91889"/>
                        <a14:foregroundMark x1="75778" y1="48556" x2="75778" y2="48556"/>
                        <a14:foregroundMark x1="67000" y1="88000" x2="67000" y2="88000"/>
                        <a14:foregroundMark x1="66889" y1="88889" x2="66889" y2="88889"/>
                        <a14:foregroundMark x1="62778" y1="91889" x2="62778" y2="91889"/>
                        <a14:foregroundMark x1="58889" y1="93778" x2="58889" y2="93778"/>
                        <a14:foregroundMark x1="12556" y1="60778" x2="12556" y2="60778"/>
                        <a14:foregroundMark x1="12556" y1="61667" x2="12556" y2="61667"/>
                        <a14:foregroundMark x1="11000" y1="29222" x2="11000" y2="29222"/>
                        <a14:foregroundMark x1="11000" y1="30444" x2="11000" y2="30444"/>
                        <a14:foregroundMark x1="50111" y1="2444" x2="50111" y2="2444"/>
                        <a14:foregroundMark x1="50111" y1="2000" x2="50111" y2="2000"/>
                        <a14:foregroundMark x1="41111" y1="92556" x2="41111" y2="92556"/>
                      </a14:backgroundRemoval>
                    </a14:imgEffect>
                  </a14:imgLayer>
                </a14:imgProps>
              </a:ext>
              <a:ext uri="{28A0092B-C50C-407E-A947-70E740481C1C}">
                <a14:useLocalDpi xmlns:a14="http://schemas.microsoft.com/office/drawing/2010/main" val="0"/>
              </a:ext>
            </a:extLst>
          </a:blip>
          <a:srcRect/>
          <a:stretch>
            <a:fillRect/>
          </a:stretch>
        </p:blipFill>
        <p:spPr bwMode="auto">
          <a:xfrm>
            <a:off x="1524000" y="10922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github icon">
            <a:extLst>
              <a:ext uri="{FF2B5EF4-FFF2-40B4-BE49-F238E27FC236}">
                <a16:creationId xmlns:a16="http://schemas.microsoft.com/office/drawing/2014/main" id="{FDBA88E2-ADA2-43AD-86DD-B9F731CCD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897" y="4892199"/>
            <a:ext cx="467915" cy="457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linkedin icon">
            <a:extLst>
              <a:ext uri="{FF2B5EF4-FFF2-40B4-BE49-F238E27FC236}">
                <a16:creationId xmlns:a16="http://schemas.microsoft.com/office/drawing/2014/main" id="{C6522CD5-516E-477D-AB51-198E4D47F5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8723" y="549148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62B4C0-E3D0-4D6D-BF6A-2BDDA3B5EF0E}"/>
              </a:ext>
            </a:extLst>
          </p:cNvPr>
          <p:cNvSpPr txBox="1"/>
          <p:nvPr/>
        </p:nvSpPr>
        <p:spPr>
          <a:xfrm>
            <a:off x="5165923" y="4759508"/>
            <a:ext cx="2650836" cy="1189172"/>
          </a:xfrm>
          <a:prstGeom prst="rect">
            <a:avLst/>
          </a:prstGeom>
          <a:noFill/>
          <a:ln>
            <a:solidFill>
              <a:schemeClr val="bg2"/>
            </a:solidFill>
          </a:ln>
        </p:spPr>
        <p:txBody>
          <a:bodyPr wrap="square" rtlCol="0" anchor="ctr" anchorCtr="1">
            <a:spAutoFit/>
          </a:bodyPr>
          <a:lstStyle/>
          <a:p>
            <a:pPr>
              <a:lnSpc>
                <a:spcPct val="150000"/>
              </a:lnSpc>
            </a:pPr>
            <a:r>
              <a:rPr lang="en-US" sz="2600" dirty="0">
                <a:solidFill>
                  <a:schemeClr val="tx1">
                    <a:lumMod val="95000"/>
                    <a:lumOff val="5000"/>
                  </a:schemeClr>
                </a:solidFill>
                <a:latin typeface="Adobe Ming Std L" panose="02020300000000000000" pitchFamily="18" charset="-128"/>
                <a:ea typeface="Adobe Ming Std L" panose="02020300000000000000" pitchFamily="18" charset="-128"/>
                <a:hlinkClick r:id="rId7">
                  <a:extLst>
                    <a:ext uri="{A12FA001-AC4F-418D-AE19-62706E023703}">
                      <ahyp:hlinkClr xmlns:ahyp="http://schemas.microsoft.com/office/drawing/2018/hyperlinkcolor" val="tx"/>
                    </a:ext>
                  </a:extLst>
                </a:hlinkClick>
              </a:rPr>
              <a:t>SayidHosseini</a:t>
            </a:r>
            <a:endParaRPr lang="en-US" sz="2600" dirty="0">
              <a:solidFill>
                <a:schemeClr val="tx1">
                  <a:lumMod val="95000"/>
                  <a:lumOff val="5000"/>
                </a:schemeClr>
              </a:solidFill>
              <a:latin typeface="Adobe Ming Std L" panose="02020300000000000000" pitchFamily="18" charset="-128"/>
              <a:ea typeface="Adobe Ming Std L" panose="02020300000000000000" pitchFamily="18" charset="-128"/>
            </a:endParaRPr>
          </a:p>
          <a:p>
            <a:pPr>
              <a:lnSpc>
                <a:spcPct val="150000"/>
              </a:lnSpc>
            </a:pPr>
            <a:r>
              <a:rPr lang="en-US" sz="2600" dirty="0">
                <a:latin typeface="Adobe Ming Std L" panose="02020300000000000000" pitchFamily="18" charset="-128"/>
                <a:ea typeface="Adobe Ming Std L" panose="02020300000000000000" pitchFamily="18" charset="-128"/>
                <a:hlinkClick r:id="rId8"/>
              </a:rPr>
              <a:t>SayidHosseini</a:t>
            </a:r>
            <a:endParaRPr lang="en-US" sz="2600"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VirtualBox</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VirtualBox is a powerful x86 and AMD64/Intel64 virtualization product for enterprise as well as home use. Not only is VirtualBox an extremely feature rich, high performance product for enterprise customers, it is also the only professional solution that is freely available as Open Source Software under the terms of the GNU General Public License (GPL) version 2. See "About VirtualBox" for an introduction.</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Presently, VirtualBox runs on Windows, Linux, Macintosh</a:t>
            </a:r>
          </a:p>
        </p:txBody>
      </p:sp>
      <p:pic>
        <p:nvPicPr>
          <p:cNvPr id="4" name="Picture 6" descr="Related image">
            <a:extLst>
              <a:ext uri="{FF2B5EF4-FFF2-40B4-BE49-F238E27FC236}">
                <a16:creationId xmlns:a16="http://schemas.microsoft.com/office/drawing/2014/main" id="{ECEFD18D-917F-4BE2-82A9-80D8F464A0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00" b="93778" l="10000" r="90000">
                        <a14:foregroundMark x1="53222" y1="34667" x2="53222" y2="34667"/>
                        <a14:foregroundMark x1="47000" y1="34556" x2="47000" y2="34556"/>
                        <a14:foregroundMark x1="26333" y1="16444" x2="26333" y2="16444"/>
                        <a14:foregroundMark x1="18111" y1="19667" x2="18111" y2="19667"/>
                        <a14:foregroundMark x1="18778" y1="23222" x2="18778" y2="23222"/>
                        <a14:foregroundMark x1="19667" y1="23556" x2="20111" y2="23444"/>
                        <a14:foregroundMark x1="22111" y1="20000" x2="22111" y2="20000"/>
                        <a14:foregroundMark x1="21444" y1="20000" x2="21444" y2="20000"/>
                        <a14:foregroundMark x1="14556" y1="19667" x2="14556" y2="19667"/>
                        <a14:foregroundMark x1="16778" y1="19667" x2="16778" y2="19667"/>
                        <a14:foregroundMark x1="21333" y1="18667" x2="21333" y2="18667"/>
                        <a14:foregroundMark x1="25222" y1="17667" x2="25222" y2="17667"/>
                        <a14:foregroundMark x1="26889" y1="17111" x2="26889" y2="17111"/>
                        <a14:foregroundMark x1="29222" y1="15778" x2="29889" y2="15111"/>
                        <a14:foregroundMark x1="32000" y1="13889" x2="32444" y2="13444"/>
                        <a14:foregroundMark x1="34111" y1="12444" x2="35000" y2="11778"/>
                        <a14:foregroundMark x1="38333" y1="10444" x2="38889" y2="10444"/>
                        <a14:foregroundMark x1="40333" y1="10556" x2="41556" y2="10111"/>
                        <a14:foregroundMark x1="44111" y1="9222" x2="44889" y2="8333"/>
                        <a14:foregroundMark x1="46000" y1="8000" x2="46444" y2="7889"/>
                        <a14:foregroundMark x1="47667" y1="7556" x2="47667" y2="7556"/>
                        <a14:foregroundMark x1="50556" y1="6333" x2="50556" y2="6333"/>
                        <a14:foregroundMark x1="52222" y1="6000" x2="52222" y2="6000"/>
                        <a14:foregroundMark x1="52667" y1="5667" x2="52667" y2="5667"/>
                        <a14:foregroundMark x1="58444" y1="9889" x2="58444" y2="9889"/>
                        <a14:foregroundMark x1="64222" y1="12889" x2="64222" y2="12889"/>
                        <a14:foregroundMark x1="73111" y1="15667" x2="73111" y2="15667"/>
                        <a14:foregroundMark x1="77889" y1="18333" x2="77889" y2="18333"/>
                        <a14:foregroundMark x1="79556" y1="21556" x2="79556" y2="21556"/>
                        <a14:foregroundMark x1="80000" y1="22333" x2="80000" y2="22333"/>
                        <a14:foregroundMark x1="81889" y1="22000" x2="81889" y2="22000"/>
                        <a14:foregroundMark x1="84222" y1="21222" x2="84222" y2="21222"/>
                        <a14:foregroundMark x1="46333" y1="90667" x2="46333" y2="90667"/>
                        <a14:foregroundMark x1="53222" y1="91889" x2="53222" y2="91889"/>
                        <a14:foregroundMark x1="75778" y1="48556" x2="75778" y2="48556"/>
                        <a14:foregroundMark x1="67000" y1="88000" x2="67000" y2="88000"/>
                        <a14:foregroundMark x1="66889" y1="88889" x2="66889" y2="88889"/>
                        <a14:foregroundMark x1="62778" y1="91889" x2="62778" y2="91889"/>
                        <a14:foregroundMark x1="58889" y1="93778" x2="58889" y2="93778"/>
                        <a14:foregroundMark x1="12556" y1="60778" x2="12556" y2="60778"/>
                        <a14:foregroundMark x1="12556" y1="61667" x2="12556" y2="61667"/>
                        <a14:foregroundMark x1="11000" y1="29222" x2="11000" y2="29222"/>
                        <a14:foregroundMark x1="11000" y1="30444" x2="11000" y2="30444"/>
                        <a14:foregroundMark x1="50111" y1="2444" x2="50111" y2="2444"/>
                        <a14:foregroundMark x1="50111" y1="2000" x2="50111" y2="2000"/>
                        <a14:foregroundMark x1="41111" y1="92556" x2="41111" y2="92556"/>
                      </a14:backgroundRemoval>
                    </a14:imgEffect>
                  </a14:imgLayer>
                </a14:imgProps>
              </a:ex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B85C4A79-C07A-4932-8F06-7D84398EE80F}"/>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778ADEFC-BA77-4793-A9E4-B75B650CDF7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DD06D7CE-FC12-4150-B407-3981D189CC4B}"/>
              </a:ext>
            </a:extLst>
          </p:cNvPr>
          <p:cNvSpPr>
            <a:spLocks noGrp="1"/>
          </p:cNvSpPr>
          <p:nvPr>
            <p:ph type="sldNum" sz="quarter" idx="12"/>
          </p:nvPr>
        </p:nvSpPr>
        <p:spPr/>
        <p:txBody>
          <a:bodyPr/>
          <a:lstStyle/>
          <a:p>
            <a:fld id="{71B7BAC7-FE87-40F6-AA24-4F4685D1B022}" type="slidenum">
              <a:rPr lang="en-US" smtClean="0"/>
              <a:t>10</a:t>
            </a:fld>
            <a:endParaRPr lang="en-US"/>
          </a:p>
        </p:txBody>
      </p:sp>
    </p:spTree>
    <p:extLst>
      <p:ext uri="{BB962C8B-B14F-4D97-AF65-F5344CB8AC3E}">
        <p14:creationId xmlns:p14="http://schemas.microsoft.com/office/powerpoint/2010/main" val="258620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Ubuntu on VirtualBox</a:t>
            </a:r>
          </a:p>
        </p:txBody>
      </p:sp>
      <p:sp>
        <p:nvSpPr>
          <p:cNvPr id="14" name="Content Placeholder 13"/>
          <p:cNvSpPr>
            <a:spLocks noGrp="1"/>
          </p:cNvSpPr>
          <p:nvPr>
            <p:ph idx="1"/>
          </p:nvPr>
        </p:nvSpPr>
        <p:spPr>
          <a:xfrm>
            <a:off x="1562100" y="1825624"/>
            <a:ext cx="10020300" cy="4918870"/>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It’s the time to create a virtual machine on your OS </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We are going to install Ubuntu 18.04.3 LTS on VirtualBox with the following minimum requirements:</a:t>
            </a:r>
          </a:p>
          <a:p>
            <a:pPr lvl="1"/>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4 Virtual CPU Cores</a:t>
            </a:r>
          </a:p>
          <a:p>
            <a:pPr lvl="1"/>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6 GB of RAM</a:t>
            </a:r>
          </a:p>
          <a:p>
            <a:pPr lvl="1"/>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50 GB of Storage</a:t>
            </a:r>
          </a:p>
          <a:p>
            <a:pPr lvl="1"/>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2 Networks (NAT + Host-Only)</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Make sure to take a snapshot after a clean install.</a:t>
            </a:r>
          </a:p>
          <a:p>
            <a:pPr marL="0" indent="0" algn="ctr">
              <a:buNone/>
            </a:pPr>
            <a:r>
              <a:rPr lang="en-US" sz="3300"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Enable SSH for easier communication with your VM!</a:t>
            </a:r>
          </a:p>
        </p:txBody>
      </p:sp>
      <p:pic>
        <p:nvPicPr>
          <p:cNvPr id="4" name="Picture 6" descr="Related image">
            <a:extLst>
              <a:ext uri="{FF2B5EF4-FFF2-40B4-BE49-F238E27FC236}">
                <a16:creationId xmlns:a16="http://schemas.microsoft.com/office/drawing/2014/main" id="{ECEFD18D-917F-4BE2-82A9-80D8F464A0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00" b="93778" l="10000" r="90000">
                        <a14:foregroundMark x1="53222" y1="34667" x2="53222" y2="34667"/>
                        <a14:foregroundMark x1="47000" y1="34556" x2="47000" y2="34556"/>
                        <a14:foregroundMark x1="26333" y1="16444" x2="26333" y2="16444"/>
                        <a14:foregroundMark x1="18111" y1="19667" x2="18111" y2="19667"/>
                        <a14:foregroundMark x1="18778" y1="23222" x2="18778" y2="23222"/>
                        <a14:foregroundMark x1="19667" y1="23556" x2="20111" y2="23444"/>
                        <a14:foregroundMark x1="22111" y1="20000" x2="22111" y2="20000"/>
                        <a14:foregroundMark x1="21444" y1="20000" x2="21444" y2="20000"/>
                        <a14:foregroundMark x1="14556" y1="19667" x2="14556" y2="19667"/>
                        <a14:foregroundMark x1="16778" y1="19667" x2="16778" y2="19667"/>
                        <a14:foregroundMark x1="21333" y1="18667" x2="21333" y2="18667"/>
                        <a14:foregroundMark x1="25222" y1="17667" x2="25222" y2="17667"/>
                        <a14:foregroundMark x1="26889" y1="17111" x2="26889" y2="17111"/>
                        <a14:foregroundMark x1="29222" y1="15778" x2="29889" y2="15111"/>
                        <a14:foregroundMark x1="32000" y1="13889" x2="32444" y2="13444"/>
                        <a14:foregroundMark x1="34111" y1="12444" x2="35000" y2="11778"/>
                        <a14:foregroundMark x1="38333" y1="10444" x2="38889" y2="10444"/>
                        <a14:foregroundMark x1="40333" y1="10556" x2="41556" y2="10111"/>
                        <a14:foregroundMark x1="44111" y1="9222" x2="44889" y2="8333"/>
                        <a14:foregroundMark x1="46000" y1="8000" x2="46444" y2="7889"/>
                        <a14:foregroundMark x1="47667" y1="7556" x2="47667" y2="7556"/>
                        <a14:foregroundMark x1="50556" y1="6333" x2="50556" y2="6333"/>
                        <a14:foregroundMark x1="52222" y1="6000" x2="52222" y2="6000"/>
                        <a14:foregroundMark x1="52667" y1="5667" x2="52667" y2="5667"/>
                        <a14:foregroundMark x1="58444" y1="9889" x2="58444" y2="9889"/>
                        <a14:foregroundMark x1="64222" y1="12889" x2="64222" y2="12889"/>
                        <a14:foregroundMark x1="73111" y1="15667" x2="73111" y2="15667"/>
                        <a14:foregroundMark x1="77889" y1="18333" x2="77889" y2="18333"/>
                        <a14:foregroundMark x1="79556" y1="21556" x2="79556" y2="21556"/>
                        <a14:foregroundMark x1="80000" y1="22333" x2="80000" y2="22333"/>
                        <a14:foregroundMark x1="81889" y1="22000" x2="81889" y2="22000"/>
                        <a14:foregroundMark x1="84222" y1="21222" x2="84222" y2="21222"/>
                        <a14:foregroundMark x1="46333" y1="90667" x2="46333" y2="90667"/>
                        <a14:foregroundMark x1="53222" y1="91889" x2="53222" y2="91889"/>
                        <a14:foregroundMark x1="75778" y1="48556" x2="75778" y2="48556"/>
                        <a14:foregroundMark x1="67000" y1="88000" x2="67000" y2="88000"/>
                        <a14:foregroundMark x1="66889" y1="88889" x2="66889" y2="88889"/>
                        <a14:foregroundMark x1="62778" y1="91889" x2="62778" y2="91889"/>
                        <a14:foregroundMark x1="58889" y1="93778" x2="58889" y2="93778"/>
                        <a14:foregroundMark x1="12556" y1="60778" x2="12556" y2="60778"/>
                        <a14:foregroundMark x1="12556" y1="61667" x2="12556" y2="61667"/>
                        <a14:foregroundMark x1="11000" y1="29222" x2="11000" y2="29222"/>
                        <a14:foregroundMark x1="11000" y1="30444" x2="11000" y2="30444"/>
                        <a14:foregroundMark x1="50111" y1="2444" x2="50111" y2="2444"/>
                        <a14:foregroundMark x1="50111" y1="2000" x2="50111" y2="2000"/>
                        <a14:foregroundMark x1="41111" y1="92556" x2="41111" y2="92556"/>
                      </a14:backgroundRemoval>
                    </a14:imgEffect>
                  </a14:imgLayer>
                </a14:imgProps>
              </a:ex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4779BEE2-C8C5-40E4-8C72-07B01E696A1C}"/>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33F3DAB2-A48B-4D07-99F5-7AF00688EBF0}"/>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1608DE1B-213A-4433-B0D3-770B76F6CC6A}"/>
              </a:ext>
            </a:extLst>
          </p:cNvPr>
          <p:cNvSpPr>
            <a:spLocks noGrp="1"/>
          </p:cNvSpPr>
          <p:nvPr>
            <p:ph type="sldNum" sz="quarter" idx="12"/>
          </p:nvPr>
        </p:nvSpPr>
        <p:spPr/>
        <p:txBody>
          <a:bodyPr/>
          <a:lstStyle/>
          <a:p>
            <a:fld id="{71B7BAC7-FE87-40F6-AA24-4F4685D1B022}" type="slidenum">
              <a:rPr lang="en-US" smtClean="0"/>
              <a:t>11</a:t>
            </a:fld>
            <a:endParaRPr lang="en-US"/>
          </a:p>
        </p:txBody>
      </p:sp>
    </p:spTree>
    <p:extLst>
      <p:ext uri="{BB962C8B-B14F-4D97-AF65-F5344CB8AC3E}">
        <p14:creationId xmlns:p14="http://schemas.microsoft.com/office/powerpoint/2010/main" val="9869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Introduction to OpenStack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OpenStack is a cloud operating system that controls large pools of compute, storage, and networking resources throughout a datacenter, all managed and provisioned through APIs with common authentication mechanisms.</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 dashboard is also available, giving administrators control while empowering their users to provision resources through a web interface.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8" name="Date Placeholder 17">
            <a:extLst>
              <a:ext uri="{FF2B5EF4-FFF2-40B4-BE49-F238E27FC236}">
                <a16:creationId xmlns:a16="http://schemas.microsoft.com/office/drawing/2014/main" id="{CBC12210-1EDC-4303-9382-01745A5C5A3A}"/>
              </a:ext>
            </a:extLst>
          </p:cNvPr>
          <p:cNvSpPr>
            <a:spLocks noGrp="1"/>
          </p:cNvSpPr>
          <p:nvPr>
            <p:ph type="dt" sz="half" idx="10"/>
          </p:nvPr>
        </p:nvSpPr>
        <p:spPr/>
        <p:txBody>
          <a:bodyPr/>
          <a:lstStyle/>
          <a:p>
            <a:r>
              <a:rPr lang="en-US"/>
              <a:t>Fall of 2019 @ FUM</a:t>
            </a:r>
            <a:endParaRPr lang="en-US" dirty="0"/>
          </a:p>
        </p:txBody>
      </p:sp>
      <p:sp>
        <p:nvSpPr>
          <p:cNvPr id="19" name="Footer Placeholder 18">
            <a:extLst>
              <a:ext uri="{FF2B5EF4-FFF2-40B4-BE49-F238E27FC236}">
                <a16:creationId xmlns:a16="http://schemas.microsoft.com/office/drawing/2014/main" id="{AD8E4C64-6B26-47D8-9BBE-E89D0F556FEB}"/>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0" name="Slide Number Placeholder 19">
            <a:extLst>
              <a:ext uri="{FF2B5EF4-FFF2-40B4-BE49-F238E27FC236}">
                <a16:creationId xmlns:a16="http://schemas.microsoft.com/office/drawing/2014/main" id="{1F5D87EB-7B1C-4AAD-9569-0FFC5CFFF07C}"/>
              </a:ext>
            </a:extLst>
          </p:cNvPr>
          <p:cNvSpPr>
            <a:spLocks noGrp="1"/>
          </p:cNvSpPr>
          <p:nvPr>
            <p:ph type="sldNum" sz="quarter" idx="12"/>
          </p:nvPr>
        </p:nvSpPr>
        <p:spPr/>
        <p:txBody>
          <a:bodyPr/>
          <a:lstStyle/>
          <a:p>
            <a:fld id="{71B7BAC7-FE87-40F6-AA24-4F4685D1B022}" type="slidenum">
              <a:rPr lang="en-US" smtClean="0"/>
              <a:t>12</a:t>
            </a:fld>
            <a:endParaRPr lang="en-US"/>
          </a:p>
        </p:txBody>
      </p:sp>
    </p:spTree>
    <p:extLst>
      <p:ext uri="{BB962C8B-B14F-4D97-AF65-F5344CB8AC3E}">
        <p14:creationId xmlns:p14="http://schemas.microsoft.com/office/powerpoint/2010/main" val="603533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Introduction to OpenStack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Beyond standard infrastructure-as-a-service functionality, additional components provide orchestration, fault management and service management amongst other services to ensure high availability of user applications.</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CFD9079-D8A7-41B9-8872-A154AD74F95A}"/>
              </a:ext>
            </a:extLst>
          </p:cNvPr>
          <p:cNvSpPr>
            <a:spLocks noGrp="1"/>
          </p:cNvSpPr>
          <p:nvPr>
            <p:ph type="dt" sz="half" idx="10"/>
          </p:nvPr>
        </p:nvSpPr>
        <p:spPr/>
        <p:txBody>
          <a:bodyPr/>
          <a:lstStyle/>
          <a:p>
            <a:r>
              <a:rPr lang="en-US"/>
              <a:t>Fall of 2019 @ FUM</a:t>
            </a:r>
            <a:endParaRPr lang="en-US" dirty="0"/>
          </a:p>
        </p:txBody>
      </p:sp>
      <p:sp>
        <p:nvSpPr>
          <p:cNvPr id="3" name="Footer Placeholder 2">
            <a:extLst>
              <a:ext uri="{FF2B5EF4-FFF2-40B4-BE49-F238E27FC236}">
                <a16:creationId xmlns:a16="http://schemas.microsoft.com/office/drawing/2014/main" id="{DA28A782-9A75-4CEF-B493-7425EBE59D41}"/>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4" name="Slide Number Placeholder 3">
            <a:extLst>
              <a:ext uri="{FF2B5EF4-FFF2-40B4-BE49-F238E27FC236}">
                <a16:creationId xmlns:a16="http://schemas.microsoft.com/office/drawing/2014/main" id="{53F31814-B291-4CBB-85C6-0FAD6B7DCD3B}"/>
              </a:ext>
            </a:extLst>
          </p:cNvPr>
          <p:cNvSpPr>
            <a:spLocks noGrp="1"/>
          </p:cNvSpPr>
          <p:nvPr>
            <p:ph type="sldNum" sz="quarter" idx="12"/>
          </p:nvPr>
        </p:nvSpPr>
        <p:spPr/>
        <p:txBody>
          <a:bodyPr/>
          <a:lstStyle/>
          <a:p>
            <a:fld id="{71B7BAC7-FE87-40F6-AA24-4F4685D1B022}" type="slidenum">
              <a:rPr lang="en-US" smtClean="0"/>
              <a:t>13</a:t>
            </a:fld>
            <a:endParaRPr lang="en-US"/>
          </a:p>
        </p:txBody>
      </p:sp>
    </p:spTree>
    <p:extLst>
      <p:ext uri="{BB962C8B-B14F-4D97-AF65-F5344CB8AC3E}">
        <p14:creationId xmlns:p14="http://schemas.microsoft.com/office/powerpoint/2010/main" val="241093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5C24-0E0A-4FD7-8AD8-DB0569A72F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D7617E-0F65-4A8B-8A1A-01C1580F2CD8}"/>
              </a:ext>
            </a:extLst>
          </p:cNvPr>
          <p:cNvSpPr>
            <a:spLocks noGrp="1"/>
          </p:cNvSpPr>
          <p:nvPr>
            <p:ph idx="1"/>
          </p:nvPr>
        </p:nvSpPr>
        <p:spPr/>
        <p:txBody>
          <a:bodyPr/>
          <a:lstStyle/>
          <a:p>
            <a:endParaRPr lang="en-US" dirty="0"/>
          </a:p>
        </p:txBody>
      </p:sp>
      <p:sp>
        <p:nvSpPr>
          <p:cNvPr id="4" name="AutoShape 2" descr="OpenStack Cloud landscape map">
            <a:extLst>
              <a:ext uri="{FF2B5EF4-FFF2-40B4-BE49-F238E27FC236}">
                <a16:creationId xmlns:a16="http://schemas.microsoft.com/office/drawing/2014/main" id="{367131AD-4912-44F4-9E6C-744A9C22FC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OpenStack Cloud landscape map">
            <a:extLst>
              <a:ext uri="{FF2B5EF4-FFF2-40B4-BE49-F238E27FC236}">
                <a16:creationId xmlns:a16="http://schemas.microsoft.com/office/drawing/2014/main" id="{513D1914-7DE4-4C7F-B7CD-654E406FAFA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Date Placeholder 19">
            <a:extLst>
              <a:ext uri="{FF2B5EF4-FFF2-40B4-BE49-F238E27FC236}">
                <a16:creationId xmlns:a16="http://schemas.microsoft.com/office/drawing/2014/main" id="{67EC7C19-440C-4A12-9CC7-3103D965A143}"/>
              </a:ext>
            </a:extLst>
          </p:cNvPr>
          <p:cNvSpPr>
            <a:spLocks noGrp="1"/>
          </p:cNvSpPr>
          <p:nvPr>
            <p:ph type="dt" sz="half" idx="10"/>
          </p:nvPr>
        </p:nvSpPr>
        <p:spPr/>
        <p:txBody>
          <a:bodyPr/>
          <a:lstStyle/>
          <a:p>
            <a:r>
              <a:rPr lang="en-US"/>
              <a:t>Fall of 2019 @ FUM</a:t>
            </a:r>
            <a:endParaRPr lang="en-US" dirty="0"/>
          </a:p>
        </p:txBody>
      </p:sp>
      <p:sp>
        <p:nvSpPr>
          <p:cNvPr id="21" name="Footer Placeholder 20">
            <a:extLst>
              <a:ext uri="{FF2B5EF4-FFF2-40B4-BE49-F238E27FC236}">
                <a16:creationId xmlns:a16="http://schemas.microsoft.com/office/drawing/2014/main" id="{A54B3582-FDB9-4C02-984C-7D3FF7738ED6}"/>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2" name="Slide Number Placeholder 21">
            <a:extLst>
              <a:ext uri="{FF2B5EF4-FFF2-40B4-BE49-F238E27FC236}">
                <a16:creationId xmlns:a16="http://schemas.microsoft.com/office/drawing/2014/main" id="{03660EC0-B0B2-4A14-856E-8BCDC6C536AC}"/>
              </a:ext>
            </a:extLst>
          </p:cNvPr>
          <p:cNvSpPr>
            <a:spLocks noGrp="1"/>
          </p:cNvSpPr>
          <p:nvPr>
            <p:ph type="sldNum" sz="quarter" idx="12"/>
          </p:nvPr>
        </p:nvSpPr>
        <p:spPr/>
        <p:txBody>
          <a:bodyPr/>
          <a:lstStyle/>
          <a:p>
            <a:fld id="{71B7BAC7-FE87-40F6-AA24-4F4685D1B022}" type="slidenum">
              <a:rPr lang="en-US" smtClean="0"/>
              <a:t>14</a:t>
            </a:fld>
            <a:endParaRPr lang="en-US"/>
          </a:p>
        </p:txBody>
      </p:sp>
      <p:pic>
        <p:nvPicPr>
          <p:cNvPr id="7" name="Picture 6">
            <a:extLst>
              <a:ext uri="{FF2B5EF4-FFF2-40B4-BE49-F238E27FC236}">
                <a16:creationId xmlns:a16="http://schemas.microsoft.com/office/drawing/2014/main" id="{DD02FD2B-98FD-4FA6-8984-1DF8A62D25CC}"/>
              </a:ext>
            </a:extLst>
          </p:cNvPr>
          <p:cNvPicPr>
            <a:picLocks noChangeAspect="1"/>
          </p:cNvPicPr>
          <p:nvPr/>
        </p:nvPicPr>
        <p:blipFill>
          <a:blip r:embed="rId2"/>
          <a:stretch>
            <a:fillRect/>
          </a:stretch>
        </p:blipFill>
        <p:spPr>
          <a:xfrm>
            <a:off x="5953" y="-3352"/>
            <a:ext cx="12186047" cy="6861352"/>
          </a:xfrm>
          <a:prstGeom prst="rect">
            <a:avLst/>
          </a:prstGeom>
        </p:spPr>
      </p:pic>
    </p:spTree>
    <p:extLst>
      <p:ext uri="{BB962C8B-B14F-4D97-AF65-F5344CB8AC3E}">
        <p14:creationId xmlns:p14="http://schemas.microsoft.com/office/powerpoint/2010/main" val="346029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Keystone</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Keystone is an OpenStack service that provides API client authentication, service discovery, and distributed multi-tenant authorization by implementing OpenStack’s Identity API</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Keystone is organized as a group of internal services exposed on one or many endpoints. Many of these services are used in a combined fashion by the frontend. For example, an authenticate call will validate user/project credentials with the Identity service and, upon success, create and return a token with the Token service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2CEE5468-D53E-46D5-BD28-28A840AD79DB}"/>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0159AF7E-1154-4928-B7E0-9ADBD5358D05}"/>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7C983EE1-BF44-40DA-A4DA-755EE913525A}"/>
              </a:ext>
            </a:extLst>
          </p:cNvPr>
          <p:cNvSpPr>
            <a:spLocks noGrp="1"/>
          </p:cNvSpPr>
          <p:nvPr>
            <p:ph type="sldNum" sz="quarter" idx="12"/>
          </p:nvPr>
        </p:nvSpPr>
        <p:spPr/>
        <p:txBody>
          <a:bodyPr/>
          <a:lstStyle/>
          <a:p>
            <a:fld id="{71B7BAC7-FE87-40F6-AA24-4F4685D1B022}" type="slidenum">
              <a:rPr lang="en-US" smtClean="0"/>
              <a:t>15</a:t>
            </a:fld>
            <a:endParaRPr lang="en-US"/>
          </a:p>
        </p:txBody>
      </p:sp>
    </p:spTree>
    <p:extLst>
      <p:ext uri="{BB962C8B-B14F-4D97-AF65-F5344CB8AC3E}">
        <p14:creationId xmlns:p14="http://schemas.microsoft.com/office/powerpoint/2010/main" val="37520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Glance</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Image service (glance) project provides a service where users can upload and discover data assets that are meant to be used with other services. This currently includes images and metadata definitions</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Glance image services include discovering, registering, and retrieving virtual machine (VM) images. Glance has a RESTful API that allows querying of VM image metadata as well as retrieval of the actual image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B8B8B3CE-8945-439B-99FA-E5050DD24A6B}"/>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DB18BD78-5425-45DB-BD84-7D1D029A41D7}"/>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2C09E653-02B9-404B-BD5B-BFCEBB979462}"/>
              </a:ext>
            </a:extLst>
          </p:cNvPr>
          <p:cNvSpPr>
            <a:spLocks noGrp="1"/>
          </p:cNvSpPr>
          <p:nvPr>
            <p:ph type="sldNum" sz="quarter" idx="12"/>
          </p:nvPr>
        </p:nvSpPr>
        <p:spPr/>
        <p:txBody>
          <a:bodyPr/>
          <a:lstStyle/>
          <a:p>
            <a:fld id="{71B7BAC7-FE87-40F6-AA24-4F4685D1B022}" type="slidenum">
              <a:rPr lang="en-US" smtClean="0"/>
              <a:t>16</a:t>
            </a:fld>
            <a:endParaRPr lang="en-US"/>
          </a:p>
        </p:txBody>
      </p:sp>
    </p:spTree>
    <p:extLst>
      <p:ext uri="{BB962C8B-B14F-4D97-AF65-F5344CB8AC3E}">
        <p14:creationId xmlns:p14="http://schemas.microsoft.com/office/powerpoint/2010/main" val="305021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Neutron</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Neutron is an OpenStack project to provide “network connectivity as a service” between interface devices (e.g., vNICs) managed by other OpenStack services (e.g., nova). It implements the OpenStack Networking API.</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BEEDC216-BF6C-459F-9EAD-668F5EB89BBF}"/>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2961A033-B598-4CF7-B8AB-75249021349A}"/>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4DE371F2-D25B-4185-8A38-D671766DE7C9}"/>
              </a:ext>
            </a:extLst>
          </p:cNvPr>
          <p:cNvSpPr>
            <a:spLocks noGrp="1"/>
          </p:cNvSpPr>
          <p:nvPr>
            <p:ph type="sldNum" sz="quarter" idx="12"/>
          </p:nvPr>
        </p:nvSpPr>
        <p:spPr/>
        <p:txBody>
          <a:bodyPr/>
          <a:lstStyle/>
          <a:p>
            <a:fld id="{71B7BAC7-FE87-40F6-AA24-4F4685D1B022}" type="slidenum">
              <a:rPr lang="en-US" smtClean="0"/>
              <a:t>17</a:t>
            </a:fld>
            <a:endParaRPr lang="en-US"/>
          </a:p>
        </p:txBody>
      </p:sp>
    </p:spTree>
    <p:extLst>
      <p:ext uri="{BB962C8B-B14F-4D97-AF65-F5344CB8AC3E}">
        <p14:creationId xmlns:p14="http://schemas.microsoft.com/office/powerpoint/2010/main" val="258535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Nova</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Nova is the OpenStack project that provides a way to provision compute instances (aka virtual servers). Nova supports creating virtual machines, </a:t>
            </a:r>
            <a:r>
              <a:rPr lang="en-US" dirty="0" err="1">
                <a:latin typeface="Malgun Gothic Semilight" panose="020B0502040204020203" pitchFamily="34" charset="-128"/>
                <a:ea typeface="Malgun Gothic Semilight" panose="020B0502040204020203" pitchFamily="34" charset="-128"/>
                <a:cs typeface="Malgun Gothic Semilight" panose="020B0502040204020203" pitchFamily="34" charset="-128"/>
              </a:rPr>
              <a:t>baremetal</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servers (through the use of ironic), and has limited support for system containers. Nova runs as a set of daemons on top of existing Linux servers to provide that service.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31253D12-165C-4CAA-8DE8-9880AC9D094F}"/>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06D11321-71C0-430A-A0A6-0BE6A19AE8EC}"/>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F18BBDCD-BB1B-4880-83C3-19C419F80205}"/>
              </a:ext>
            </a:extLst>
          </p:cNvPr>
          <p:cNvSpPr>
            <a:spLocks noGrp="1"/>
          </p:cNvSpPr>
          <p:nvPr>
            <p:ph type="sldNum" sz="quarter" idx="12"/>
          </p:nvPr>
        </p:nvSpPr>
        <p:spPr/>
        <p:txBody>
          <a:bodyPr/>
          <a:lstStyle/>
          <a:p>
            <a:fld id="{71B7BAC7-FE87-40F6-AA24-4F4685D1B022}" type="slidenum">
              <a:rPr lang="en-US" smtClean="0"/>
              <a:t>18</a:t>
            </a:fld>
            <a:endParaRPr lang="en-US"/>
          </a:p>
        </p:txBody>
      </p:sp>
    </p:spTree>
    <p:extLst>
      <p:ext uri="{BB962C8B-B14F-4D97-AF65-F5344CB8AC3E}">
        <p14:creationId xmlns:p14="http://schemas.microsoft.com/office/powerpoint/2010/main" val="268616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Cinder</a:t>
            </a:r>
          </a:p>
        </p:txBody>
      </p:sp>
      <p:sp>
        <p:nvSpPr>
          <p:cNvPr id="14" name="Content Placeholder 13"/>
          <p:cNvSpPr>
            <a:spLocks noGrp="1"/>
          </p:cNvSpPr>
          <p:nvPr>
            <p:ph idx="1"/>
          </p:nvPr>
        </p:nvSpPr>
        <p:spPr>
          <a:xfrm>
            <a:off x="1562100" y="1825624"/>
            <a:ext cx="10029536" cy="5032375"/>
          </a:xfrm>
        </p:spPr>
        <p:txBody>
          <a:bodyPr>
            <a:normAutofit/>
          </a:bodyPr>
          <a:lstStyle/>
          <a:p>
            <a:pPr>
              <a:lnSpc>
                <a:spcPct val="100000"/>
              </a:lnSpc>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Cinder is a Block Storage service for OpenStack. It's designed to present storage resources to end users that can be consumed by the OpenStack Compute Project (Nova). This is done through the use of either a reference implementation (LVM) or plugin drivers for other storage. </a:t>
            </a:r>
          </a:p>
          <a:p>
            <a:pPr>
              <a:lnSpc>
                <a:spcPct val="100000"/>
              </a:lnSpc>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short description of Cinder is that it virtualizes the management of block storage devices and provides end users with a self service API to request and consume those resources without requiring any knowledge of where their storage is actually deployed or on what type of device.</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31253D12-165C-4CAA-8DE8-9880AC9D094F}"/>
              </a:ext>
            </a:extLst>
          </p:cNvPr>
          <p:cNvSpPr>
            <a:spLocks noGrp="1"/>
          </p:cNvSpPr>
          <p:nvPr>
            <p:ph type="dt" sz="half" idx="10"/>
          </p:nvPr>
        </p:nvSpPr>
        <p:spPr/>
        <p:txBody>
          <a:bodyPr/>
          <a:lstStyle/>
          <a:p>
            <a:r>
              <a:rPr lang="en-US" dirty="0"/>
              <a:t>Fall of 2019 @ FUM</a:t>
            </a:r>
          </a:p>
        </p:txBody>
      </p:sp>
      <p:sp>
        <p:nvSpPr>
          <p:cNvPr id="18" name="Footer Placeholder 17">
            <a:extLst>
              <a:ext uri="{FF2B5EF4-FFF2-40B4-BE49-F238E27FC236}">
                <a16:creationId xmlns:a16="http://schemas.microsoft.com/office/drawing/2014/main" id="{06D11321-71C0-430A-A0A6-0BE6A19AE8EC}"/>
              </a:ext>
            </a:extLst>
          </p:cNvPr>
          <p:cNvSpPr>
            <a:spLocks noGrp="1"/>
          </p:cNvSpPr>
          <p:nvPr>
            <p:ph type="ftr" sz="quarter" idx="11"/>
          </p:nvPr>
        </p:nvSpPr>
        <p:spPr/>
        <p:txBody>
          <a:bodyPr/>
          <a:lstStyle/>
          <a:p>
            <a:r>
              <a:rPr lang="en-US" b="1" dirty="0"/>
              <a:t>Practical Cloud Computing </a:t>
            </a:r>
            <a:r>
              <a:rPr lang="en-US" dirty="0"/>
              <a:t>- S. Saeed Hosseini</a:t>
            </a:r>
          </a:p>
        </p:txBody>
      </p:sp>
      <p:sp>
        <p:nvSpPr>
          <p:cNvPr id="19" name="Slide Number Placeholder 18">
            <a:extLst>
              <a:ext uri="{FF2B5EF4-FFF2-40B4-BE49-F238E27FC236}">
                <a16:creationId xmlns:a16="http://schemas.microsoft.com/office/drawing/2014/main" id="{F18BBDCD-BB1B-4880-83C3-19C419F80205}"/>
              </a:ext>
            </a:extLst>
          </p:cNvPr>
          <p:cNvSpPr>
            <a:spLocks noGrp="1"/>
          </p:cNvSpPr>
          <p:nvPr>
            <p:ph type="sldNum" sz="quarter" idx="12"/>
          </p:nvPr>
        </p:nvSpPr>
        <p:spPr/>
        <p:txBody>
          <a:bodyPr/>
          <a:lstStyle/>
          <a:p>
            <a:fld id="{71B7BAC7-FE87-40F6-AA24-4F4685D1B022}" type="slidenum">
              <a:rPr lang="en-US" smtClean="0"/>
              <a:t>19</a:t>
            </a:fld>
            <a:endParaRPr lang="en-US"/>
          </a:p>
        </p:txBody>
      </p:sp>
    </p:spTree>
    <p:extLst>
      <p:ext uri="{BB962C8B-B14F-4D97-AF65-F5344CB8AC3E}">
        <p14:creationId xmlns:p14="http://schemas.microsoft.com/office/powerpoint/2010/main" val="190222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Index</a:t>
            </a:r>
          </a:p>
        </p:txBody>
      </p:sp>
      <p:sp>
        <p:nvSpPr>
          <p:cNvPr id="14" name="Content Placeholder 13"/>
          <p:cNvSpPr>
            <a:spLocks noGrp="1"/>
          </p:cNvSpPr>
          <p:nvPr>
            <p:ph idx="1"/>
          </p:nvPr>
        </p:nvSpPr>
        <p:spPr>
          <a:xfrm>
            <a:off x="1562100" y="1588655"/>
            <a:ext cx="9791700" cy="4904219"/>
          </a:xfrm>
        </p:spPr>
        <p:txBody>
          <a:bodyPr>
            <a:normAutofit lnSpcReduction="10000"/>
          </a:bodyPr>
          <a:lstStyle/>
          <a:p>
            <a:pPr lvl="0"/>
            <a:r>
              <a:rPr lang="en-US" dirty="0"/>
              <a:t>Virtualization</a:t>
            </a:r>
          </a:p>
          <a:p>
            <a:pPr lvl="1"/>
            <a:r>
              <a:rPr lang="en-US" dirty="0"/>
              <a:t>Types of Virtualization</a:t>
            </a:r>
          </a:p>
          <a:p>
            <a:pPr lvl="2"/>
            <a:r>
              <a:rPr lang="en-US" dirty="0"/>
              <a:t>Operating System-level Virtualization</a:t>
            </a:r>
          </a:p>
          <a:p>
            <a:pPr lvl="3"/>
            <a:r>
              <a:rPr lang="en-US" dirty="0"/>
              <a:t>Operating System-level Virtualization softwares</a:t>
            </a:r>
          </a:p>
          <a:p>
            <a:pPr lvl="4"/>
            <a:r>
              <a:rPr lang="en-US" dirty="0"/>
              <a:t>VirtualBox and Ubuntu</a:t>
            </a:r>
          </a:p>
          <a:p>
            <a:r>
              <a:rPr lang="en-US" dirty="0"/>
              <a:t>Introduction to OpenStack</a:t>
            </a:r>
          </a:p>
          <a:p>
            <a:pPr lvl="1"/>
            <a:r>
              <a:rPr lang="en-US" dirty="0"/>
              <a:t>OpenStack Architecture</a:t>
            </a:r>
          </a:p>
          <a:p>
            <a:pPr lvl="2"/>
            <a:r>
              <a:rPr lang="en-US" dirty="0"/>
              <a:t>OpenStack Keystone</a:t>
            </a:r>
          </a:p>
          <a:p>
            <a:pPr lvl="2"/>
            <a:r>
              <a:rPr lang="en-US" dirty="0"/>
              <a:t>OpenStack Glance</a:t>
            </a:r>
          </a:p>
          <a:p>
            <a:pPr lvl="2"/>
            <a:r>
              <a:rPr lang="en-US" dirty="0"/>
              <a:t>OpenStack Neutron</a:t>
            </a:r>
          </a:p>
          <a:p>
            <a:pPr lvl="2"/>
            <a:r>
              <a:rPr lang="en-US" dirty="0"/>
              <a:t>OpenStack Nova</a:t>
            </a:r>
          </a:p>
          <a:p>
            <a:pPr lvl="2"/>
            <a:r>
              <a:rPr lang="en-US" dirty="0"/>
              <a:t>OpenStack Cinder</a:t>
            </a:r>
          </a:p>
          <a:p>
            <a:pPr lvl="2"/>
            <a:r>
              <a:rPr lang="en-US" dirty="0"/>
              <a:t>OpenStack Horizon</a:t>
            </a:r>
          </a:p>
          <a:p>
            <a:pPr lvl="2"/>
            <a:endParaRPr lang="en-US" dirty="0"/>
          </a:p>
        </p:txBody>
      </p:sp>
      <p:sp>
        <p:nvSpPr>
          <p:cNvPr id="16" name="Date Placeholder 15">
            <a:extLst>
              <a:ext uri="{FF2B5EF4-FFF2-40B4-BE49-F238E27FC236}">
                <a16:creationId xmlns:a16="http://schemas.microsoft.com/office/drawing/2014/main" id="{8F11CE24-5503-44D5-B81D-9D70E25C3768}"/>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850D83AD-36DE-48CD-BD4A-30B083C6A39D}"/>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FF13EAEE-381F-4B10-A670-015C0964AEE9}"/>
              </a:ext>
            </a:extLst>
          </p:cNvPr>
          <p:cNvSpPr>
            <a:spLocks noGrp="1"/>
          </p:cNvSpPr>
          <p:nvPr>
            <p:ph type="sldNum" sz="quarter" idx="12"/>
          </p:nvPr>
        </p:nvSpPr>
        <p:spPr/>
        <p:txBody>
          <a:bodyPr/>
          <a:lstStyle/>
          <a:p>
            <a:fld id="{71B7BAC7-FE87-40F6-AA24-4F4685D1B022}" type="slidenum">
              <a:rPr lang="en-US" smtClean="0"/>
              <a:t>2</a:t>
            </a:fld>
            <a:endParaRPr lang="en-US"/>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Horizon</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Horizon is the canonical implementation of OpenStack’s Dashboard, which provides a web based user interface to OpenStack services including Nova, Swift, Keystone, etc</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Horizon ships with three central dashboards, a “User Dashboard”, a “System Dashboard”, and a “Settings” dashboard. Between these three they cover the core OpenStack applications and deliver on Core Support</a:t>
            </a:r>
          </a:p>
        </p:txBody>
      </p:sp>
      <p:pic>
        <p:nvPicPr>
          <p:cNvPr id="5" name="Picture 2" descr="Image result for openstack icon">
            <a:extLst>
              <a:ext uri="{FF2B5EF4-FFF2-40B4-BE49-F238E27FC236}">
                <a16:creationId xmlns:a16="http://schemas.microsoft.com/office/drawing/2014/main" id="{2BEE1419-D186-4672-8659-7BE76DB22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13506"/>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2A63E104-FE6B-468C-AB6A-D5C954605929}"/>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5A9C32B2-4CDB-45CD-BA4F-E3EEB313E477}"/>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5585B87F-1279-420D-AE6C-0F9EB56055B6}"/>
              </a:ext>
            </a:extLst>
          </p:cNvPr>
          <p:cNvSpPr>
            <a:spLocks noGrp="1"/>
          </p:cNvSpPr>
          <p:nvPr>
            <p:ph type="sldNum" sz="quarter" idx="12"/>
          </p:nvPr>
        </p:nvSpPr>
        <p:spPr/>
        <p:txBody>
          <a:bodyPr/>
          <a:lstStyle/>
          <a:p>
            <a:fld id="{71B7BAC7-FE87-40F6-AA24-4F4685D1B022}" type="slidenum">
              <a:rPr lang="en-US" smtClean="0"/>
              <a:t>20</a:t>
            </a:fld>
            <a:endParaRPr lang="en-US"/>
          </a:p>
        </p:txBody>
      </p:sp>
    </p:spTree>
    <p:extLst>
      <p:ext uri="{BB962C8B-B14F-4D97-AF65-F5344CB8AC3E}">
        <p14:creationId xmlns:p14="http://schemas.microsoft.com/office/powerpoint/2010/main" val="357509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OpenStack Releases</a:t>
            </a:r>
          </a:p>
        </p:txBody>
      </p:sp>
      <p:pic>
        <p:nvPicPr>
          <p:cNvPr id="4" name="Picture 3">
            <a:extLst>
              <a:ext uri="{FF2B5EF4-FFF2-40B4-BE49-F238E27FC236}">
                <a16:creationId xmlns:a16="http://schemas.microsoft.com/office/drawing/2014/main" id="{10444CE1-9A9D-4443-A361-3E834F28398B}"/>
              </a:ext>
            </a:extLst>
          </p:cNvPr>
          <p:cNvPicPr>
            <a:picLocks noChangeAspect="1"/>
          </p:cNvPicPr>
          <p:nvPr/>
        </p:nvPicPr>
        <p:blipFill>
          <a:blip r:embed="rId2"/>
          <a:stretch>
            <a:fillRect/>
          </a:stretch>
        </p:blipFill>
        <p:spPr>
          <a:xfrm>
            <a:off x="3868807" y="1549030"/>
            <a:ext cx="4454385" cy="4627933"/>
          </a:xfrm>
          <a:prstGeom prst="rect">
            <a:avLst/>
          </a:prstGeom>
        </p:spPr>
      </p:pic>
      <p:sp>
        <p:nvSpPr>
          <p:cNvPr id="20" name="Date Placeholder 19">
            <a:extLst>
              <a:ext uri="{FF2B5EF4-FFF2-40B4-BE49-F238E27FC236}">
                <a16:creationId xmlns:a16="http://schemas.microsoft.com/office/drawing/2014/main" id="{5825F265-8813-4AA5-A67E-D6FE5E669BA8}"/>
              </a:ext>
            </a:extLst>
          </p:cNvPr>
          <p:cNvSpPr>
            <a:spLocks noGrp="1"/>
          </p:cNvSpPr>
          <p:nvPr>
            <p:ph type="dt" sz="half" idx="10"/>
          </p:nvPr>
        </p:nvSpPr>
        <p:spPr/>
        <p:txBody>
          <a:bodyPr/>
          <a:lstStyle/>
          <a:p>
            <a:r>
              <a:rPr lang="en-US"/>
              <a:t>Fall of 2019 @ FUM</a:t>
            </a:r>
            <a:endParaRPr lang="en-US" dirty="0"/>
          </a:p>
        </p:txBody>
      </p:sp>
      <p:sp>
        <p:nvSpPr>
          <p:cNvPr id="21" name="Footer Placeholder 20">
            <a:extLst>
              <a:ext uri="{FF2B5EF4-FFF2-40B4-BE49-F238E27FC236}">
                <a16:creationId xmlns:a16="http://schemas.microsoft.com/office/drawing/2014/main" id="{485BA584-1558-491B-BE78-461D491EDBCF}"/>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2" name="Slide Number Placeholder 21">
            <a:extLst>
              <a:ext uri="{FF2B5EF4-FFF2-40B4-BE49-F238E27FC236}">
                <a16:creationId xmlns:a16="http://schemas.microsoft.com/office/drawing/2014/main" id="{6C48341F-639D-48A8-A212-1E0E7EEA8A77}"/>
              </a:ext>
            </a:extLst>
          </p:cNvPr>
          <p:cNvSpPr>
            <a:spLocks noGrp="1"/>
          </p:cNvSpPr>
          <p:nvPr>
            <p:ph type="sldNum" sz="quarter" idx="12"/>
          </p:nvPr>
        </p:nvSpPr>
        <p:spPr/>
        <p:txBody>
          <a:bodyPr/>
          <a:lstStyle/>
          <a:p>
            <a:fld id="{71B7BAC7-FE87-40F6-AA24-4F4685D1B022}" type="slidenum">
              <a:rPr lang="en-US" smtClean="0"/>
              <a:t>21</a:t>
            </a:fld>
            <a:endParaRPr lang="en-US"/>
          </a:p>
        </p:txBody>
      </p:sp>
    </p:spTree>
    <p:extLst>
      <p:ext uri="{BB962C8B-B14F-4D97-AF65-F5344CB8AC3E}">
        <p14:creationId xmlns:p14="http://schemas.microsoft.com/office/powerpoint/2010/main" val="226941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DevStack is a series of extensible scripts used to quickly bring up a complete OpenStack environment based on the latest versions of everything from git master. It is used interactively as a development environment and as the basis for much of the OpenStack project’s functional testing</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Check out the “stein” documentation from here:</a:t>
            </a:r>
          </a:p>
          <a:p>
            <a:pPr marL="0" indent="0" algn="ctr">
              <a:buNone/>
            </a:pPr>
            <a:r>
              <a:rPr lang="en-US" dirty="0">
                <a:hlinkClick r:id="rId2"/>
              </a:rPr>
              <a:t>https://docs.openstack.org/devstack/stein/</a:t>
            </a:r>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17" name="Date Placeholder 16">
            <a:extLst>
              <a:ext uri="{FF2B5EF4-FFF2-40B4-BE49-F238E27FC236}">
                <a16:creationId xmlns:a16="http://schemas.microsoft.com/office/drawing/2014/main" id="{81FFD96C-1011-4F4D-8BA2-554AEC8CAC3B}"/>
              </a:ext>
            </a:extLst>
          </p:cNvPr>
          <p:cNvSpPr>
            <a:spLocks noGrp="1"/>
          </p:cNvSpPr>
          <p:nvPr>
            <p:ph type="dt" sz="half" idx="10"/>
          </p:nvPr>
        </p:nvSpPr>
        <p:spPr/>
        <p:txBody>
          <a:bodyPr/>
          <a:lstStyle/>
          <a:p>
            <a:r>
              <a:rPr lang="en-US"/>
              <a:t>Fall of 2019 @ FUM</a:t>
            </a:r>
            <a:endParaRPr lang="en-US" dirty="0"/>
          </a:p>
        </p:txBody>
      </p:sp>
      <p:sp>
        <p:nvSpPr>
          <p:cNvPr id="18" name="Footer Placeholder 17">
            <a:extLst>
              <a:ext uri="{FF2B5EF4-FFF2-40B4-BE49-F238E27FC236}">
                <a16:creationId xmlns:a16="http://schemas.microsoft.com/office/drawing/2014/main" id="{E77EC04D-07F7-4A46-9738-01ADDAA75FC7}"/>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9" name="Slide Number Placeholder 18">
            <a:extLst>
              <a:ext uri="{FF2B5EF4-FFF2-40B4-BE49-F238E27FC236}">
                <a16:creationId xmlns:a16="http://schemas.microsoft.com/office/drawing/2014/main" id="{868DC6EE-B25A-4B80-B836-90B6B5EF0E94}"/>
              </a:ext>
            </a:extLst>
          </p:cNvPr>
          <p:cNvSpPr>
            <a:spLocks noGrp="1"/>
          </p:cNvSpPr>
          <p:nvPr>
            <p:ph type="sldNum" sz="quarter" idx="12"/>
          </p:nvPr>
        </p:nvSpPr>
        <p:spPr/>
        <p:txBody>
          <a:bodyPr/>
          <a:lstStyle/>
          <a:p>
            <a:fld id="{71B7BAC7-FE87-40F6-AA24-4F4685D1B022}" type="slidenum">
              <a:rPr lang="en-US" smtClean="0"/>
              <a:t>22</a:t>
            </a:fld>
            <a:endParaRPr lang="en-US"/>
          </a:p>
        </p:txBody>
      </p:sp>
    </p:spTree>
    <p:extLst>
      <p:ext uri="{BB962C8B-B14F-4D97-AF65-F5344CB8AC3E}">
        <p14:creationId xmlns:p14="http://schemas.microsoft.com/office/powerpoint/2010/main" val="242147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Following the instruction from the DevStack documentation, first you’ll need to create a non-root user with sudo privileges and change to that user:</a:t>
            </a:r>
          </a:p>
          <a:p>
            <a:pPr marL="0" indent="0">
              <a:buNone/>
            </a:pPr>
            <a:b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br>
            <a:b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br>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Now, since opendev.org sanctioned Iran, you may use the GitHub repository instead:</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BA05BF93-B67F-43FC-82C4-551E75BEEB97}"/>
              </a:ext>
            </a:extLst>
          </p:cNvPr>
          <p:cNvSpPr>
            <a:spLocks noChangeArrowheads="1"/>
          </p:cNvSpPr>
          <p:nvPr/>
        </p:nvSpPr>
        <p:spPr bwMode="auto">
          <a:xfrm>
            <a:off x="2230903" y="3354381"/>
            <a:ext cx="7730193" cy="98743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AAAAA"/>
                </a:solidFill>
                <a:effectLst/>
                <a:latin typeface="Menlo"/>
              </a:rPr>
              <a:t>$</a:t>
            </a:r>
            <a:r>
              <a:rPr kumimoji="0" lang="en-US" altLang="en-US" sz="2000" b="0" i="0" u="none" strike="noStrike" cap="none" normalizeH="0" baseline="0" dirty="0">
                <a:ln>
                  <a:noFill/>
                </a:ln>
                <a:solidFill>
                  <a:srgbClr val="FFFFFF"/>
                </a:solidFill>
                <a:effectLst/>
                <a:latin typeface="Menlo"/>
              </a:rPr>
              <a:t> sudo useradd -s /bin/bash -d /opt/stack -m stack </a:t>
            </a:r>
            <a:endParaRPr kumimoji="0" lang="fa-IR" altLang="en-US" sz="2000" b="0" i="0" u="none" strike="noStrike" cap="none" normalizeH="0" baseline="0" dirty="0">
              <a:ln>
                <a:noFill/>
              </a:ln>
              <a:solidFill>
                <a:srgbClr val="FFFFFF"/>
              </a:solidFill>
              <a:effectLst/>
              <a:latin typeface="Menlo"/>
            </a:endParaRPr>
          </a:p>
          <a:p>
            <a:pPr lvl="0" eaLnBrk="0" fontAlgn="base" hangingPunct="0">
              <a:spcBef>
                <a:spcPct val="0"/>
              </a:spcBef>
              <a:spcAft>
                <a:spcPct val="0"/>
              </a:spcAft>
            </a:pPr>
            <a:r>
              <a:rPr lang="en-US" altLang="en-US" sz="2000" dirty="0">
                <a:solidFill>
                  <a:srgbClr val="AAAAAA"/>
                </a:solidFill>
                <a:latin typeface="Menlo"/>
              </a:rPr>
              <a:t>$</a:t>
            </a:r>
            <a:r>
              <a:rPr lang="en-US" altLang="en-US" sz="2000" dirty="0">
                <a:solidFill>
                  <a:srgbClr val="FFFFFF"/>
                </a:solidFill>
                <a:latin typeface="Menlo"/>
              </a:rPr>
              <a:t> echo </a:t>
            </a:r>
            <a:r>
              <a:rPr lang="en-US" altLang="en-US" sz="2000" dirty="0">
                <a:solidFill>
                  <a:srgbClr val="ED9D13"/>
                </a:solidFill>
                <a:latin typeface="Menlo"/>
              </a:rPr>
              <a:t>"stack ALL=(ALL) NOPASSWD: ALL"</a:t>
            </a:r>
            <a:r>
              <a:rPr lang="en-US" altLang="en-US" sz="2000" dirty="0">
                <a:solidFill>
                  <a:srgbClr val="FFFFFF"/>
                </a:solidFill>
                <a:latin typeface="Menlo"/>
              </a:rPr>
              <a:t> </a:t>
            </a:r>
            <a:r>
              <a:rPr lang="en-US" altLang="en-US" sz="2000" dirty="0">
                <a:solidFill>
                  <a:srgbClr val="D0D0D0"/>
                </a:solidFill>
                <a:latin typeface="Menlo"/>
              </a:rPr>
              <a:t>|</a:t>
            </a:r>
            <a:r>
              <a:rPr lang="en-US" altLang="en-US" sz="2000" dirty="0">
                <a:solidFill>
                  <a:srgbClr val="FFFFFF"/>
                </a:solidFill>
                <a:latin typeface="Menlo"/>
              </a:rPr>
              <a:t> sudo tee /etc/sudoers.d/stack </a:t>
            </a:r>
            <a:endParaRPr lang="fa-IR" altLang="en-US" sz="2000" dirty="0">
              <a:solidFill>
                <a:srgbClr val="FFFFFF"/>
              </a:solidFill>
              <a:latin typeface="Menlo"/>
            </a:endParaRPr>
          </a:p>
          <a:p>
            <a:pPr lvl="0" eaLnBrk="0" fontAlgn="base" hangingPunct="0">
              <a:spcBef>
                <a:spcPct val="0"/>
              </a:spcBef>
              <a:spcAft>
                <a:spcPct val="0"/>
              </a:spcAft>
            </a:pPr>
            <a:r>
              <a:rPr lang="en-US" altLang="en-US" sz="2000" dirty="0">
                <a:solidFill>
                  <a:srgbClr val="AAAAAA"/>
                </a:solidFill>
                <a:latin typeface="Menlo"/>
              </a:rPr>
              <a:t>$</a:t>
            </a:r>
            <a:r>
              <a:rPr lang="en-US" altLang="en-US" sz="2000" dirty="0">
                <a:solidFill>
                  <a:srgbClr val="FFFFFF"/>
                </a:solidFill>
                <a:latin typeface="Menlo"/>
              </a:rPr>
              <a:t> sudo su - stack</a:t>
            </a:r>
            <a:r>
              <a:rPr lang="en-US" altLang="en-US" dirty="0"/>
              <a:t> </a:t>
            </a:r>
            <a:endParaRPr lang="en-US" altLang="en-US" sz="4800" dirty="0">
              <a:latin typeface="Arial" panose="020B0604020202020204" pitchFamily="34" charset="0"/>
            </a:endParaRPr>
          </a:p>
        </p:txBody>
      </p:sp>
      <p:sp>
        <p:nvSpPr>
          <p:cNvPr id="9" name="Rectangle 6">
            <a:extLst>
              <a:ext uri="{FF2B5EF4-FFF2-40B4-BE49-F238E27FC236}">
                <a16:creationId xmlns:a16="http://schemas.microsoft.com/office/drawing/2014/main" id="{47F2F73F-0DC3-4E56-8CBE-A9B4843AA3CD}"/>
              </a:ext>
            </a:extLst>
          </p:cNvPr>
          <p:cNvSpPr>
            <a:spLocks noChangeArrowheads="1"/>
          </p:cNvSpPr>
          <p:nvPr/>
        </p:nvSpPr>
        <p:spPr bwMode="auto">
          <a:xfrm>
            <a:off x="2230903" y="5530741"/>
            <a:ext cx="7730193" cy="679653"/>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n-US" altLang="en-US" sz="2000" dirty="0">
                <a:solidFill>
                  <a:srgbClr val="AAAAAA"/>
                </a:solidFill>
                <a:latin typeface="Menlo"/>
              </a:rPr>
              <a:t>$ </a:t>
            </a:r>
            <a:r>
              <a:rPr lang="en-US" altLang="en-US" sz="2000" dirty="0">
                <a:solidFill>
                  <a:srgbClr val="FFFFFF"/>
                </a:solidFill>
                <a:latin typeface="Menlo"/>
              </a:rPr>
              <a:t>git clone </a:t>
            </a:r>
            <a:r>
              <a:rPr lang="en-US" altLang="en-US" sz="2000" dirty="0">
                <a:solidFill>
                  <a:schemeClr val="bg1"/>
                </a:solidFill>
                <a:latin typeface="Menlo"/>
                <a:hlinkClick r:id="rId3">
                  <a:extLst>
                    <a:ext uri="{A12FA001-AC4F-418D-AE19-62706E023703}">
                      <ahyp:hlinkClr xmlns:ahyp="http://schemas.microsoft.com/office/drawing/2018/hyperlinkcolor" val="tx"/>
                    </a:ext>
                  </a:extLst>
                </a:hlinkClick>
              </a:rPr>
              <a:t>https://github.com/openstack/devstack.git</a:t>
            </a:r>
            <a:r>
              <a:rPr lang="en-US" altLang="en-US" sz="2000" dirty="0">
                <a:solidFill>
                  <a:srgbClr val="FFFFFF"/>
                </a:solidFill>
                <a:latin typeface="Menlo"/>
              </a:rPr>
              <a:t> -b stable/stein</a:t>
            </a:r>
          </a:p>
          <a:p>
            <a:pPr eaLnBrk="0" fontAlgn="base" hangingPunct="0">
              <a:spcBef>
                <a:spcPct val="0"/>
              </a:spcBef>
              <a:spcAft>
                <a:spcPct val="0"/>
              </a:spcAft>
            </a:pPr>
            <a:r>
              <a:rPr lang="en-US" altLang="en-US" sz="2000" dirty="0">
                <a:solidFill>
                  <a:srgbClr val="AAAAAA"/>
                </a:solidFill>
                <a:latin typeface="Menlo"/>
              </a:rPr>
              <a:t>$ </a:t>
            </a:r>
            <a:r>
              <a:rPr lang="en-US" altLang="en-US" sz="2000" dirty="0">
                <a:solidFill>
                  <a:srgbClr val="FFFFFF"/>
                </a:solidFill>
                <a:latin typeface="Menlo"/>
              </a:rPr>
              <a:t>cd devstack </a:t>
            </a:r>
          </a:p>
        </p:txBody>
      </p:sp>
      <p:sp>
        <p:nvSpPr>
          <p:cNvPr id="25" name="Date Placeholder 24">
            <a:extLst>
              <a:ext uri="{FF2B5EF4-FFF2-40B4-BE49-F238E27FC236}">
                <a16:creationId xmlns:a16="http://schemas.microsoft.com/office/drawing/2014/main" id="{FB78C219-6616-45A5-83E9-3312F1C335C2}"/>
              </a:ext>
            </a:extLst>
          </p:cNvPr>
          <p:cNvSpPr>
            <a:spLocks noGrp="1"/>
          </p:cNvSpPr>
          <p:nvPr>
            <p:ph type="dt" sz="half" idx="10"/>
          </p:nvPr>
        </p:nvSpPr>
        <p:spPr/>
        <p:txBody>
          <a:bodyPr/>
          <a:lstStyle/>
          <a:p>
            <a:r>
              <a:rPr lang="en-US"/>
              <a:t>Fall of 2019 @ FUM</a:t>
            </a:r>
            <a:endParaRPr lang="en-US" dirty="0"/>
          </a:p>
        </p:txBody>
      </p:sp>
      <p:sp>
        <p:nvSpPr>
          <p:cNvPr id="26" name="Footer Placeholder 25">
            <a:extLst>
              <a:ext uri="{FF2B5EF4-FFF2-40B4-BE49-F238E27FC236}">
                <a16:creationId xmlns:a16="http://schemas.microsoft.com/office/drawing/2014/main" id="{755EF0F3-D8A9-4C13-9108-88B0E33FF34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7" name="Slide Number Placeholder 26">
            <a:extLst>
              <a:ext uri="{FF2B5EF4-FFF2-40B4-BE49-F238E27FC236}">
                <a16:creationId xmlns:a16="http://schemas.microsoft.com/office/drawing/2014/main" id="{37287D9B-6531-4D66-A52B-F135EECDB7FD}"/>
              </a:ext>
            </a:extLst>
          </p:cNvPr>
          <p:cNvSpPr>
            <a:spLocks noGrp="1"/>
          </p:cNvSpPr>
          <p:nvPr>
            <p:ph type="sldNum" sz="quarter" idx="12"/>
          </p:nvPr>
        </p:nvSpPr>
        <p:spPr/>
        <p:txBody>
          <a:bodyPr/>
          <a:lstStyle/>
          <a:p>
            <a:fld id="{71B7BAC7-FE87-40F6-AA24-4F4685D1B022}" type="slidenum">
              <a:rPr lang="en-US" smtClean="0"/>
              <a:t>23</a:t>
            </a:fld>
            <a:endParaRPr lang="en-US"/>
          </a:p>
        </p:txBody>
      </p:sp>
    </p:spTree>
    <p:extLst>
      <p:ext uri="{BB962C8B-B14F-4D97-AF65-F5344CB8AC3E}">
        <p14:creationId xmlns:p14="http://schemas.microsoft.com/office/powerpoint/2010/main" val="280770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791700" cy="5032375"/>
          </a:xfrm>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Create a </a:t>
            </a:r>
            <a:r>
              <a:rPr lang="en-US" i="1" u="sng" dirty="0" err="1">
                <a:latin typeface="Malgun Gothic Semilight" panose="020B0502040204020203" pitchFamily="34" charset="-128"/>
                <a:ea typeface="Malgun Gothic Semilight" panose="020B0502040204020203" pitchFamily="34" charset="-128"/>
                <a:cs typeface="Malgun Gothic Semilight" panose="020B0502040204020203" pitchFamily="34" charset="-128"/>
              </a:rPr>
              <a:t>local.conf</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file with the following contents:</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9ACF6C2C-440F-4489-B145-AAB6FC886F79}"/>
              </a:ext>
            </a:extLst>
          </p:cNvPr>
          <p:cNvSpPr>
            <a:spLocks noChangeArrowheads="1"/>
          </p:cNvSpPr>
          <p:nvPr/>
        </p:nvSpPr>
        <p:spPr bwMode="auto">
          <a:xfrm>
            <a:off x="2592853" y="2414265"/>
            <a:ext cx="7730193" cy="394208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n-US" altLang="en-US" dirty="0">
                <a:solidFill>
                  <a:srgbClr val="FFFFFF"/>
                </a:solidFill>
                <a:latin typeface="Menlo"/>
              </a:rPr>
              <a:t>[[</a:t>
            </a:r>
            <a:r>
              <a:rPr lang="en-US" altLang="en-US" dirty="0" err="1">
                <a:solidFill>
                  <a:srgbClr val="FFFFFF"/>
                </a:solidFill>
                <a:latin typeface="Menlo"/>
              </a:rPr>
              <a:t>local|localrc</a:t>
            </a:r>
            <a:r>
              <a:rPr lang="en-US" altLang="en-US" dirty="0">
                <a:solidFill>
                  <a:srgbClr val="FFFFFF"/>
                </a:solidFill>
                <a:latin typeface="Menlo"/>
              </a:rPr>
              <a:t>]]</a:t>
            </a:r>
          </a:p>
          <a:p>
            <a:pPr eaLnBrk="0" fontAlgn="base" hangingPunct="0">
              <a:spcBef>
                <a:spcPct val="0"/>
              </a:spcBef>
              <a:spcAft>
                <a:spcPct val="0"/>
              </a:spcAft>
            </a:pPr>
            <a:r>
              <a:rPr lang="en-US" altLang="en-US" dirty="0">
                <a:solidFill>
                  <a:srgbClr val="FFFFFF"/>
                </a:solidFill>
                <a:latin typeface="Menlo"/>
              </a:rPr>
              <a:t>HOST_IP=</a:t>
            </a:r>
            <a:r>
              <a:rPr lang="en-US" altLang="en-US" dirty="0" err="1">
                <a:solidFill>
                  <a:srgbClr val="FFFFFF"/>
                </a:solidFill>
                <a:latin typeface="Menlo"/>
              </a:rPr>
              <a:t>w.x.y.z</a:t>
            </a:r>
            <a:endParaRPr lang="en-US" altLang="en-US" dirty="0">
              <a:solidFill>
                <a:srgbClr val="FFFFFF"/>
              </a:solidFill>
              <a:latin typeface="Menlo"/>
            </a:endParaRPr>
          </a:p>
          <a:p>
            <a:pPr eaLnBrk="0" fontAlgn="base" hangingPunct="0">
              <a:spcBef>
                <a:spcPct val="0"/>
              </a:spcBef>
              <a:spcAft>
                <a:spcPct val="0"/>
              </a:spcAft>
            </a:pPr>
            <a:endParaRPr lang="en-US" altLang="en-US" dirty="0">
              <a:solidFill>
                <a:srgbClr val="FFFFFF"/>
              </a:solidFill>
              <a:latin typeface="Menlo"/>
            </a:endParaRPr>
          </a:p>
          <a:p>
            <a:pPr eaLnBrk="0" fontAlgn="base" hangingPunct="0">
              <a:spcBef>
                <a:spcPct val="0"/>
              </a:spcBef>
              <a:spcAft>
                <a:spcPct val="0"/>
              </a:spcAft>
            </a:pPr>
            <a:r>
              <a:rPr lang="en-US" altLang="en-US" dirty="0">
                <a:solidFill>
                  <a:srgbClr val="FFFFFF"/>
                </a:solidFill>
                <a:latin typeface="Menlo"/>
              </a:rPr>
              <a:t>ADMIN_PASSWORD=secret1</a:t>
            </a:r>
          </a:p>
          <a:p>
            <a:pPr eaLnBrk="0" fontAlgn="base" hangingPunct="0">
              <a:spcBef>
                <a:spcPct val="0"/>
              </a:spcBef>
              <a:spcAft>
                <a:spcPct val="0"/>
              </a:spcAft>
            </a:pPr>
            <a:r>
              <a:rPr lang="en-US" altLang="en-US" dirty="0">
                <a:solidFill>
                  <a:srgbClr val="FFFFFF"/>
                </a:solidFill>
                <a:latin typeface="Menlo"/>
              </a:rPr>
              <a:t>DATABASE_PASSWORD=secret2</a:t>
            </a:r>
          </a:p>
          <a:p>
            <a:pPr eaLnBrk="0" fontAlgn="base" hangingPunct="0">
              <a:spcBef>
                <a:spcPct val="0"/>
              </a:spcBef>
              <a:spcAft>
                <a:spcPct val="0"/>
              </a:spcAft>
            </a:pPr>
            <a:r>
              <a:rPr lang="en-US" altLang="en-US" dirty="0">
                <a:solidFill>
                  <a:srgbClr val="FFFFFF"/>
                </a:solidFill>
                <a:latin typeface="Menlo"/>
              </a:rPr>
              <a:t>RABBIT_PASSWORD=secret3</a:t>
            </a:r>
          </a:p>
          <a:p>
            <a:pPr eaLnBrk="0" fontAlgn="base" hangingPunct="0">
              <a:spcBef>
                <a:spcPct val="0"/>
              </a:spcBef>
              <a:spcAft>
                <a:spcPct val="0"/>
              </a:spcAft>
            </a:pPr>
            <a:r>
              <a:rPr lang="en-US" altLang="en-US" dirty="0">
                <a:solidFill>
                  <a:srgbClr val="FFFFFF"/>
                </a:solidFill>
                <a:latin typeface="Menlo"/>
              </a:rPr>
              <a:t>SERVICE_PASSWORD=secret4</a:t>
            </a:r>
          </a:p>
          <a:p>
            <a:pPr eaLnBrk="0" fontAlgn="base" hangingPunct="0">
              <a:spcBef>
                <a:spcPct val="0"/>
              </a:spcBef>
              <a:spcAft>
                <a:spcPct val="0"/>
              </a:spcAft>
            </a:pPr>
            <a:endParaRPr lang="en-US" altLang="en-US" dirty="0">
              <a:solidFill>
                <a:srgbClr val="FFFFFF"/>
              </a:solidFill>
              <a:latin typeface="Menlo"/>
            </a:endParaRPr>
          </a:p>
          <a:p>
            <a:pPr eaLnBrk="0" fontAlgn="base" hangingPunct="0">
              <a:spcBef>
                <a:spcPct val="0"/>
              </a:spcBef>
              <a:spcAft>
                <a:spcPct val="0"/>
              </a:spcAft>
            </a:pPr>
            <a:r>
              <a:rPr lang="en-US" altLang="en-US" dirty="0">
                <a:solidFill>
                  <a:srgbClr val="FFFFFF"/>
                </a:solidFill>
                <a:latin typeface="Menlo"/>
              </a:rPr>
              <a:t>LOGFILE=./stack.sh.log</a:t>
            </a:r>
          </a:p>
          <a:p>
            <a:pPr eaLnBrk="0" fontAlgn="base" hangingPunct="0">
              <a:spcBef>
                <a:spcPct val="0"/>
              </a:spcBef>
              <a:spcAft>
                <a:spcPct val="0"/>
              </a:spcAft>
            </a:pPr>
            <a:r>
              <a:rPr lang="en-US" altLang="en-US" dirty="0">
                <a:solidFill>
                  <a:srgbClr val="FFFFFF"/>
                </a:solidFill>
                <a:latin typeface="Menlo"/>
              </a:rPr>
              <a:t>VERBOSE=True</a:t>
            </a:r>
          </a:p>
          <a:p>
            <a:pPr eaLnBrk="0" fontAlgn="base" hangingPunct="0">
              <a:spcBef>
                <a:spcPct val="0"/>
              </a:spcBef>
              <a:spcAft>
                <a:spcPct val="0"/>
              </a:spcAft>
            </a:pPr>
            <a:r>
              <a:rPr lang="en-US" altLang="en-US" dirty="0">
                <a:solidFill>
                  <a:srgbClr val="FFFFFF"/>
                </a:solidFill>
                <a:latin typeface="Menlo"/>
              </a:rPr>
              <a:t>ENABLE_DEBUG_LOG_LEVEL=True</a:t>
            </a:r>
          </a:p>
          <a:p>
            <a:pPr eaLnBrk="0" fontAlgn="base" hangingPunct="0">
              <a:spcBef>
                <a:spcPct val="0"/>
              </a:spcBef>
              <a:spcAft>
                <a:spcPct val="0"/>
              </a:spcAft>
            </a:pPr>
            <a:r>
              <a:rPr lang="en-US" altLang="en-US" dirty="0">
                <a:solidFill>
                  <a:srgbClr val="FFFFFF"/>
                </a:solidFill>
                <a:latin typeface="Menlo"/>
              </a:rPr>
              <a:t>ENABLE_VERBOSE_LOG_LEVEL=True</a:t>
            </a:r>
          </a:p>
          <a:p>
            <a:pPr eaLnBrk="0" fontAlgn="base" hangingPunct="0">
              <a:spcBef>
                <a:spcPct val="0"/>
              </a:spcBef>
              <a:spcAft>
                <a:spcPct val="0"/>
              </a:spcAft>
            </a:pPr>
            <a:endParaRPr lang="en-US" altLang="en-US" dirty="0">
              <a:solidFill>
                <a:srgbClr val="FFFFFF"/>
              </a:solidFill>
              <a:latin typeface="Menlo"/>
            </a:endParaRPr>
          </a:p>
          <a:p>
            <a:pPr eaLnBrk="0" fontAlgn="base" hangingPunct="0">
              <a:spcBef>
                <a:spcPct val="0"/>
              </a:spcBef>
              <a:spcAft>
                <a:spcPct val="0"/>
              </a:spcAft>
            </a:pPr>
            <a:r>
              <a:rPr lang="en-US" altLang="en-US" dirty="0">
                <a:solidFill>
                  <a:srgbClr val="FFFFFF"/>
                </a:solidFill>
                <a:latin typeface="Menlo"/>
              </a:rPr>
              <a:t>GIT_BASE=${GIT_BASE:-https://github.com}</a:t>
            </a:r>
          </a:p>
        </p:txBody>
      </p:sp>
      <p:sp>
        <p:nvSpPr>
          <p:cNvPr id="21" name="Date Placeholder 20">
            <a:extLst>
              <a:ext uri="{FF2B5EF4-FFF2-40B4-BE49-F238E27FC236}">
                <a16:creationId xmlns:a16="http://schemas.microsoft.com/office/drawing/2014/main" id="{17D808A5-28AD-409A-9CFD-3F94401858C2}"/>
              </a:ext>
            </a:extLst>
          </p:cNvPr>
          <p:cNvSpPr>
            <a:spLocks noGrp="1"/>
          </p:cNvSpPr>
          <p:nvPr>
            <p:ph type="dt" sz="half" idx="10"/>
          </p:nvPr>
        </p:nvSpPr>
        <p:spPr/>
        <p:txBody>
          <a:bodyPr/>
          <a:lstStyle/>
          <a:p>
            <a:r>
              <a:rPr lang="en-US"/>
              <a:t>Fall of 2019 @ FUM</a:t>
            </a:r>
            <a:endParaRPr lang="en-US" dirty="0"/>
          </a:p>
        </p:txBody>
      </p:sp>
      <p:sp>
        <p:nvSpPr>
          <p:cNvPr id="22" name="Footer Placeholder 21">
            <a:extLst>
              <a:ext uri="{FF2B5EF4-FFF2-40B4-BE49-F238E27FC236}">
                <a16:creationId xmlns:a16="http://schemas.microsoft.com/office/drawing/2014/main" id="{7EBE863C-7354-4825-914A-EBDC83472E0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3" name="Slide Number Placeholder 22">
            <a:extLst>
              <a:ext uri="{FF2B5EF4-FFF2-40B4-BE49-F238E27FC236}">
                <a16:creationId xmlns:a16="http://schemas.microsoft.com/office/drawing/2014/main" id="{79068AC3-0718-4D1E-8C7A-4128DCBAC65F}"/>
              </a:ext>
            </a:extLst>
          </p:cNvPr>
          <p:cNvSpPr>
            <a:spLocks noGrp="1"/>
          </p:cNvSpPr>
          <p:nvPr>
            <p:ph type="sldNum" sz="quarter" idx="12"/>
          </p:nvPr>
        </p:nvSpPr>
        <p:spPr/>
        <p:txBody>
          <a:bodyPr/>
          <a:lstStyle/>
          <a:p>
            <a:fld id="{71B7BAC7-FE87-40F6-AA24-4F4685D1B022}" type="slidenum">
              <a:rPr lang="en-US" smtClean="0"/>
              <a:t>24</a:t>
            </a:fld>
            <a:endParaRPr lang="en-US"/>
          </a:p>
        </p:txBody>
      </p:sp>
    </p:spTree>
    <p:extLst>
      <p:ext uri="{BB962C8B-B14F-4D97-AF65-F5344CB8AC3E}">
        <p14:creationId xmlns:p14="http://schemas.microsoft.com/office/powerpoint/2010/main" val="97263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099" y="1825624"/>
            <a:ext cx="9900227" cy="5032375"/>
          </a:xfrm>
        </p:spPr>
        <p:txBody>
          <a:bodyPr>
            <a:normAutofit/>
          </a:bodyPr>
          <a:lstStyle/>
          <a:p>
            <a:pPr>
              <a:lnSpc>
                <a:spcPct val="100000"/>
              </a:lnSpc>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Check the configuration file documentation from </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hlinkClick r:id="rId2"/>
              </a:rPr>
              <a:t>here</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p>
          <a:p>
            <a:pPr>
              <a:lnSpc>
                <a:spcPct val="100000"/>
              </a:lnSpc>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The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HOST_IP</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parameter defines the IP that horizon will be available on. Assign the IP from the </a:t>
            </a:r>
            <a:r>
              <a:rPr lang="en-US" b="1" u="sng"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Host-Only</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network card.</a:t>
            </a:r>
          </a:p>
          <a:p>
            <a:pPr>
              <a:lnSpc>
                <a:spcPct val="100000"/>
              </a:lnSpc>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The passwords can be the same or different.</a:t>
            </a:r>
          </a:p>
          <a:p>
            <a:pPr>
              <a:lnSpc>
                <a:spcPct val="100000"/>
              </a:lnSpc>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The logs of the installation will be available in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stack.sh.log</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file in the devstack installation directory. Check that out if something goes wrong!</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21" name="Date Placeholder 20">
            <a:extLst>
              <a:ext uri="{FF2B5EF4-FFF2-40B4-BE49-F238E27FC236}">
                <a16:creationId xmlns:a16="http://schemas.microsoft.com/office/drawing/2014/main" id="{17D808A5-28AD-409A-9CFD-3F94401858C2}"/>
              </a:ext>
            </a:extLst>
          </p:cNvPr>
          <p:cNvSpPr>
            <a:spLocks noGrp="1"/>
          </p:cNvSpPr>
          <p:nvPr>
            <p:ph type="dt" sz="half" idx="10"/>
          </p:nvPr>
        </p:nvSpPr>
        <p:spPr/>
        <p:txBody>
          <a:bodyPr/>
          <a:lstStyle/>
          <a:p>
            <a:r>
              <a:rPr lang="en-US"/>
              <a:t>Fall of 2019 @ FUM</a:t>
            </a:r>
            <a:endParaRPr lang="en-US" dirty="0"/>
          </a:p>
        </p:txBody>
      </p:sp>
      <p:sp>
        <p:nvSpPr>
          <p:cNvPr id="22" name="Footer Placeholder 21">
            <a:extLst>
              <a:ext uri="{FF2B5EF4-FFF2-40B4-BE49-F238E27FC236}">
                <a16:creationId xmlns:a16="http://schemas.microsoft.com/office/drawing/2014/main" id="{7EBE863C-7354-4825-914A-EBDC83472E0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3" name="Slide Number Placeholder 22">
            <a:extLst>
              <a:ext uri="{FF2B5EF4-FFF2-40B4-BE49-F238E27FC236}">
                <a16:creationId xmlns:a16="http://schemas.microsoft.com/office/drawing/2014/main" id="{79068AC3-0718-4D1E-8C7A-4128DCBAC65F}"/>
              </a:ext>
            </a:extLst>
          </p:cNvPr>
          <p:cNvSpPr>
            <a:spLocks noGrp="1"/>
          </p:cNvSpPr>
          <p:nvPr>
            <p:ph type="sldNum" sz="quarter" idx="12"/>
          </p:nvPr>
        </p:nvSpPr>
        <p:spPr/>
        <p:txBody>
          <a:bodyPr/>
          <a:lstStyle/>
          <a:p>
            <a:fld id="{71B7BAC7-FE87-40F6-AA24-4F4685D1B022}" type="slidenum">
              <a:rPr lang="en-US" smtClean="0"/>
              <a:t>25</a:t>
            </a:fld>
            <a:endParaRPr lang="en-US"/>
          </a:p>
        </p:txBody>
      </p:sp>
    </p:spTree>
    <p:extLst>
      <p:ext uri="{BB962C8B-B14F-4D97-AF65-F5344CB8AC3E}">
        <p14:creationId xmlns:p14="http://schemas.microsoft.com/office/powerpoint/2010/main" val="307858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669318" cy="5032375"/>
          </a:xfrm>
        </p:spPr>
        <p:txBody>
          <a:bodyPr>
            <a:normAutofit/>
          </a:bodyPr>
          <a:lstStyle/>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As stated before opendev.org sanctioned Iran, so the last line states that every repository should be downloaded from GitHub. However, some repository may want to download from opendev.org. So to get around that you may use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openconnect</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on you ubuntu; or an alternative that you are familiar with.</a:t>
            </a:r>
          </a:p>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After preparing the file, enter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“./stack.sh</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to start the process. </a:t>
            </a:r>
            <a:r>
              <a:rPr lang="en-US" u="sng"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Make sure you are connected to the internet</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If installation finished successfully, make sure to take a snapshot.</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21" name="Date Placeholder 20">
            <a:extLst>
              <a:ext uri="{FF2B5EF4-FFF2-40B4-BE49-F238E27FC236}">
                <a16:creationId xmlns:a16="http://schemas.microsoft.com/office/drawing/2014/main" id="{17D808A5-28AD-409A-9CFD-3F94401858C2}"/>
              </a:ext>
            </a:extLst>
          </p:cNvPr>
          <p:cNvSpPr>
            <a:spLocks noGrp="1"/>
          </p:cNvSpPr>
          <p:nvPr>
            <p:ph type="dt" sz="half" idx="10"/>
          </p:nvPr>
        </p:nvSpPr>
        <p:spPr/>
        <p:txBody>
          <a:bodyPr/>
          <a:lstStyle/>
          <a:p>
            <a:r>
              <a:rPr lang="en-US"/>
              <a:t>Fall of 2019 @ FUM</a:t>
            </a:r>
            <a:endParaRPr lang="en-US" dirty="0"/>
          </a:p>
        </p:txBody>
      </p:sp>
      <p:sp>
        <p:nvSpPr>
          <p:cNvPr id="22" name="Footer Placeholder 21">
            <a:extLst>
              <a:ext uri="{FF2B5EF4-FFF2-40B4-BE49-F238E27FC236}">
                <a16:creationId xmlns:a16="http://schemas.microsoft.com/office/drawing/2014/main" id="{7EBE863C-7354-4825-914A-EBDC83472E0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3" name="Slide Number Placeholder 22">
            <a:extLst>
              <a:ext uri="{FF2B5EF4-FFF2-40B4-BE49-F238E27FC236}">
                <a16:creationId xmlns:a16="http://schemas.microsoft.com/office/drawing/2014/main" id="{79068AC3-0718-4D1E-8C7A-4128DCBAC65F}"/>
              </a:ext>
            </a:extLst>
          </p:cNvPr>
          <p:cNvSpPr>
            <a:spLocks noGrp="1"/>
          </p:cNvSpPr>
          <p:nvPr>
            <p:ph type="sldNum" sz="quarter" idx="12"/>
          </p:nvPr>
        </p:nvSpPr>
        <p:spPr/>
        <p:txBody>
          <a:bodyPr/>
          <a:lstStyle/>
          <a:p>
            <a:fld id="{71B7BAC7-FE87-40F6-AA24-4F4685D1B022}" type="slidenum">
              <a:rPr lang="en-US" smtClean="0"/>
              <a:t>26</a:t>
            </a:fld>
            <a:endParaRPr lang="en-US"/>
          </a:p>
        </p:txBody>
      </p:sp>
    </p:spTree>
    <p:extLst>
      <p:ext uri="{BB962C8B-B14F-4D97-AF65-F5344CB8AC3E}">
        <p14:creationId xmlns:p14="http://schemas.microsoft.com/office/powerpoint/2010/main" val="54333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DevStack</a:t>
            </a:r>
          </a:p>
        </p:txBody>
      </p:sp>
      <p:sp>
        <p:nvSpPr>
          <p:cNvPr id="14" name="Content Placeholder 13"/>
          <p:cNvSpPr>
            <a:spLocks noGrp="1"/>
          </p:cNvSpPr>
          <p:nvPr>
            <p:ph idx="1"/>
          </p:nvPr>
        </p:nvSpPr>
        <p:spPr>
          <a:xfrm>
            <a:off x="1562100" y="1825624"/>
            <a:ext cx="9669318" cy="5032375"/>
          </a:xfrm>
        </p:spPr>
        <p:txBody>
          <a:bodyPr>
            <a:normAutofit/>
          </a:bodyPr>
          <a:lstStyle/>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If something went wrong, you always have the option to revert to your clean install snapshot.</a:t>
            </a:r>
          </a:p>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If you want to stop all of the devstack services, enter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./unstack.sh</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a:p>
            <a:pPr>
              <a:buFont typeface="Wingdings" panose="05000000000000000000" pitchFamily="2" charset="2"/>
              <a:buChar char="q"/>
            </a:pP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If you want to stop and uninstall devstack and all of its dependencies, enter “</a:t>
            </a:r>
            <a:r>
              <a:rPr lang="en-US" b="1"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./clean.sh</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pPr marL="0" indent="0" algn="ctr">
              <a:buNone/>
            </a:pPr>
            <a:r>
              <a:rPr lang="en-US" b="1" u="sng" dirty="0">
                <a:effectLst>
                  <a:outerShdw blurRad="38100" dist="38100" dir="2700000" algn="tl">
                    <a:srgbClr val="000000">
                      <a:alpha val="43137"/>
                    </a:srgbClr>
                  </a:outerShdw>
                </a:effectLst>
                <a:latin typeface="Malgun Gothic Semilight" panose="020B0502040204020203" pitchFamily="34" charset="-128"/>
                <a:ea typeface="Malgun Gothic Semilight" panose="020B0502040204020203" pitchFamily="34" charset="-128"/>
                <a:cs typeface="Malgun Gothic Semilight" panose="020B0502040204020203" pitchFamily="34" charset="-128"/>
              </a:rPr>
              <a:t>Good Luck with the installation!</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pic>
        <p:nvPicPr>
          <p:cNvPr id="2050" name="Picture 2">
            <a:extLst>
              <a:ext uri="{FF2B5EF4-FFF2-40B4-BE49-F238E27FC236}">
                <a16:creationId xmlns:a16="http://schemas.microsoft.com/office/drawing/2014/main" id="{AE8FFDEA-FAF9-4D5C-8743-F7F52AF65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1" t="41474" r="26001" b="43578"/>
          <a:stretch/>
        </p:blipFill>
        <p:spPr bwMode="auto">
          <a:xfrm>
            <a:off x="5841274" y="579414"/>
            <a:ext cx="5512526" cy="896983"/>
          </a:xfrm>
          <a:prstGeom prst="rect">
            <a:avLst/>
          </a:prstGeom>
          <a:noFill/>
          <a:extLst>
            <a:ext uri="{909E8E84-426E-40DD-AFC4-6F175D3DCCD1}">
              <a14:hiddenFill xmlns:a14="http://schemas.microsoft.com/office/drawing/2010/main">
                <a:solidFill>
                  <a:srgbClr val="FFFFFF"/>
                </a:solidFill>
              </a14:hiddenFill>
            </a:ext>
          </a:extLst>
        </p:spPr>
      </p:pic>
      <p:sp>
        <p:nvSpPr>
          <p:cNvPr id="21" name="Date Placeholder 20">
            <a:extLst>
              <a:ext uri="{FF2B5EF4-FFF2-40B4-BE49-F238E27FC236}">
                <a16:creationId xmlns:a16="http://schemas.microsoft.com/office/drawing/2014/main" id="{17D808A5-28AD-409A-9CFD-3F94401858C2}"/>
              </a:ext>
            </a:extLst>
          </p:cNvPr>
          <p:cNvSpPr>
            <a:spLocks noGrp="1"/>
          </p:cNvSpPr>
          <p:nvPr>
            <p:ph type="dt" sz="half" idx="10"/>
          </p:nvPr>
        </p:nvSpPr>
        <p:spPr/>
        <p:txBody>
          <a:bodyPr/>
          <a:lstStyle/>
          <a:p>
            <a:r>
              <a:rPr lang="en-US"/>
              <a:t>Fall of 2019 @ FUM</a:t>
            </a:r>
            <a:endParaRPr lang="en-US" dirty="0"/>
          </a:p>
        </p:txBody>
      </p:sp>
      <p:sp>
        <p:nvSpPr>
          <p:cNvPr id="22" name="Footer Placeholder 21">
            <a:extLst>
              <a:ext uri="{FF2B5EF4-FFF2-40B4-BE49-F238E27FC236}">
                <a16:creationId xmlns:a16="http://schemas.microsoft.com/office/drawing/2014/main" id="{7EBE863C-7354-4825-914A-EBDC83472E0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23" name="Slide Number Placeholder 22">
            <a:extLst>
              <a:ext uri="{FF2B5EF4-FFF2-40B4-BE49-F238E27FC236}">
                <a16:creationId xmlns:a16="http://schemas.microsoft.com/office/drawing/2014/main" id="{79068AC3-0718-4D1E-8C7A-4128DCBAC65F}"/>
              </a:ext>
            </a:extLst>
          </p:cNvPr>
          <p:cNvSpPr>
            <a:spLocks noGrp="1"/>
          </p:cNvSpPr>
          <p:nvPr>
            <p:ph type="sldNum" sz="quarter" idx="12"/>
          </p:nvPr>
        </p:nvSpPr>
        <p:spPr/>
        <p:txBody>
          <a:bodyPr/>
          <a:lstStyle/>
          <a:p>
            <a:fld id="{71B7BAC7-FE87-40F6-AA24-4F4685D1B022}" type="slidenum">
              <a:rPr lang="en-US" smtClean="0"/>
              <a:t>27</a:t>
            </a:fld>
            <a:endParaRPr lang="en-US"/>
          </a:p>
        </p:txBody>
      </p:sp>
    </p:spTree>
    <p:extLst>
      <p:ext uri="{BB962C8B-B14F-4D97-AF65-F5344CB8AC3E}">
        <p14:creationId xmlns:p14="http://schemas.microsoft.com/office/powerpoint/2010/main" val="8113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Resources</a:t>
            </a:r>
          </a:p>
        </p:txBody>
      </p:sp>
      <p:sp>
        <p:nvSpPr>
          <p:cNvPr id="14" name="Content Placeholder 13"/>
          <p:cNvSpPr>
            <a:spLocks noGrp="1"/>
          </p:cNvSpPr>
          <p:nvPr>
            <p:ph idx="1"/>
          </p:nvPr>
        </p:nvSpPr>
        <p:spPr>
          <a:xfrm>
            <a:off x="1562099" y="1571410"/>
            <a:ext cx="10306627" cy="4904219"/>
          </a:xfrm>
        </p:spPr>
        <p:txBody>
          <a:bodyPr>
            <a:normAutofit fontScale="70000" lnSpcReduction="20000"/>
          </a:bodyPr>
          <a:lstStyle/>
          <a:p>
            <a:r>
              <a:rPr lang="en-US" dirty="0"/>
              <a:t>Cloud-Computing course slides of Ferdowsi University of Mashhad</a:t>
            </a:r>
          </a:p>
          <a:p>
            <a:r>
              <a:rPr lang="en-US" dirty="0">
                <a:hlinkClick r:id="rId2"/>
              </a:rPr>
              <a:t>https://www.virtualbox.org/</a:t>
            </a:r>
            <a:endParaRPr lang="en-US" dirty="0"/>
          </a:p>
          <a:p>
            <a:r>
              <a:rPr lang="en-US" dirty="0">
                <a:hlinkClick r:id="rId3"/>
              </a:rPr>
              <a:t>https://www.openstack.org/software/</a:t>
            </a:r>
            <a:endParaRPr lang="en-US" dirty="0"/>
          </a:p>
          <a:p>
            <a:r>
              <a:rPr lang="en-US" dirty="0">
                <a:hlinkClick r:id="rId4"/>
              </a:rPr>
              <a:t>https://docs.openstack.org/keystone/latest/</a:t>
            </a:r>
            <a:endParaRPr lang="en-US" dirty="0"/>
          </a:p>
          <a:p>
            <a:r>
              <a:rPr lang="en-US" dirty="0">
                <a:hlinkClick r:id="rId5"/>
              </a:rPr>
              <a:t>https://docs.openstack.org/keystone/stein/getting-started/architecture.html</a:t>
            </a:r>
            <a:endParaRPr lang="en-US" dirty="0"/>
          </a:p>
          <a:p>
            <a:r>
              <a:rPr lang="en-US" dirty="0">
                <a:hlinkClick r:id="rId6"/>
              </a:rPr>
              <a:t>https://docs.openstack.org/glance/stein/</a:t>
            </a:r>
            <a:endParaRPr lang="en-US" dirty="0"/>
          </a:p>
          <a:p>
            <a:r>
              <a:rPr lang="en-US" dirty="0">
                <a:hlinkClick r:id="rId7"/>
              </a:rPr>
              <a:t>https://docs.openstack.org/neutron/stein/</a:t>
            </a:r>
            <a:endParaRPr lang="en-US" dirty="0"/>
          </a:p>
          <a:p>
            <a:r>
              <a:rPr lang="en-US" dirty="0">
                <a:hlinkClick r:id="rId8"/>
              </a:rPr>
              <a:t>https://docs.openstack.org/nova/stein/</a:t>
            </a:r>
            <a:endParaRPr lang="en-US" dirty="0"/>
          </a:p>
          <a:p>
            <a:r>
              <a:rPr lang="en-US" dirty="0">
                <a:hlinkClick r:id="rId9"/>
              </a:rPr>
              <a:t>https://wiki.openstack.org/wiki/Cinder</a:t>
            </a:r>
            <a:endParaRPr lang="en-US" dirty="0"/>
          </a:p>
          <a:p>
            <a:r>
              <a:rPr lang="en-US" dirty="0">
                <a:hlinkClick r:id="rId10"/>
              </a:rPr>
              <a:t>https://wiki.openstack.org/wiki/Horizon</a:t>
            </a:r>
            <a:endParaRPr lang="en-US" dirty="0"/>
          </a:p>
          <a:p>
            <a:r>
              <a:rPr lang="en-US" dirty="0">
                <a:hlinkClick r:id="rId11"/>
              </a:rPr>
              <a:t>https://releases.openstack.org/</a:t>
            </a:r>
            <a:endParaRPr lang="en-US" dirty="0"/>
          </a:p>
          <a:p>
            <a:r>
              <a:rPr lang="en-US" dirty="0">
                <a:hlinkClick r:id="rId12"/>
              </a:rPr>
              <a:t>https://docs.openstack.org/devstack/stein/</a:t>
            </a:r>
            <a:endParaRPr lang="en-US" dirty="0"/>
          </a:p>
          <a:p>
            <a:r>
              <a:rPr lang="en-US" dirty="0">
                <a:hlinkClick r:id="rId13"/>
              </a:rPr>
              <a:t>https://docs.openstack.org/devstack/stein/configuration.html</a:t>
            </a:r>
            <a:endParaRPr lang="en-US" dirty="0"/>
          </a:p>
          <a:p>
            <a:r>
              <a:rPr lang="en-US" dirty="0">
                <a:hlinkClick r:id="rId14"/>
              </a:rPr>
              <a:t>https://stackoverflow.com/questions/20390267/installing-openstack-errors</a:t>
            </a:r>
            <a:endParaRPr lang="en-US" dirty="0"/>
          </a:p>
          <a:p>
            <a:r>
              <a:rPr lang="en-US" dirty="0">
                <a:hlinkClick r:id="rId15"/>
              </a:rPr>
              <a:t>https://ask.openstack.org/en/question/58887/how-to-complete-uninstall-devstack/</a:t>
            </a:r>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6" name="Date Placeholder 15">
            <a:extLst>
              <a:ext uri="{FF2B5EF4-FFF2-40B4-BE49-F238E27FC236}">
                <a16:creationId xmlns:a16="http://schemas.microsoft.com/office/drawing/2014/main" id="{8F11CE24-5503-44D5-B81D-9D70E25C3768}"/>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850D83AD-36DE-48CD-BD4A-30B083C6A39D}"/>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FF13EAEE-381F-4B10-A670-015C0964AEE9}"/>
              </a:ext>
            </a:extLst>
          </p:cNvPr>
          <p:cNvSpPr>
            <a:spLocks noGrp="1"/>
          </p:cNvSpPr>
          <p:nvPr>
            <p:ph type="sldNum" sz="quarter" idx="12"/>
          </p:nvPr>
        </p:nvSpPr>
        <p:spPr/>
        <p:txBody>
          <a:bodyPr/>
          <a:lstStyle/>
          <a:p>
            <a:fld id="{71B7BAC7-FE87-40F6-AA24-4F4685D1B022}" type="slidenum">
              <a:rPr lang="en-US" smtClean="0"/>
              <a:t>28</a:t>
            </a:fld>
            <a:endParaRPr lang="en-US"/>
          </a:p>
        </p:txBody>
      </p:sp>
    </p:spTree>
    <p:extLst>
      <p:ext uri="{BB962C8B-B14F-4D97-AF65-F5344CB8AC3E}">
        <p14:creationId xmlns:p14="http://schemas.microsoft.com/office/powerpoint/2010/main" val="31495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Index</a:t>
            </a:r>
          </a:p>
        </p:txBody>
      </p:sp>
      <p:sp>
        <p:nvSpPr>
          <p:cNvPr id="14" name="Content Placeholder 13"/>
          <p:cNvSpPr>
            <a:spLocks noGrp="1"/>
          </p:cNvSpPr>
          <p:nvPr>
            <p:ph idx="1"/>
          </p:nvPr>
        </p:nvSpPr>
        <p:spPr>
          <a:xfrm>
            <a:off x="1562100" y="1588655"/>
            <a:ext cx="9791700" cy="4904219"/>
          </a:xfrm>
        </p:spPr>
        <p:txBody>
          <a:bodyPr>
            <a:normAutofit/>
          </a:bodyPr>
          <a:lstStyle/>
          <a:p>
            <a:pPr lvl="1"/>
            <a:r>
              <a:rPr lang="en-US" dirty="0"/>
              <a:t>Introduction to DevStack</a:t>
            </a:r>
          </a:p>
          <a:p>
            <a:pPr lvl="2"/>
            <a:r>
              <a:rPr lang="en-US" dirty="0"/>
              <a:t>DevStack Installation</a:t>
            </a:r>
          </a:p>
          <a:p>
            <a:pPr lvl="2"/>
            <a:r>
              <a:rPr lang="en-US" dirty="0"/>
              <a:t>Installation and Debugging Notes</a:t>
            </a:r>
          </a:p>
        </p:txBody>
      </p:sp>
      <p:sp>
        <p:nvSpPr>
          <p:cNvPr id="16" name="Date Placeholder 15">
            <a:extLst>
              <a:ext uri="{FF2B5EF4-FFF2-40B4-BE49-F238E27FC236}">
                <a16:creationId xmlns:a16="http://schemas.microsoft.com/office/drawing/2014/main" id="{8F11CE24-5503-44D5-B81D-9D70E25C3768}"/>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850D83AD-36DE-48CD-BD4A-30B083C6A39D}"/>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FF13EAEE-381F-4B10-A670-015C0964AEE9}"/>
              </a:ext>
            </a:extLst>
          </p:cNvPr>
          <p:cNvSpPr>
            <a:spLocks noGrp="1"/>
          </p:cNvSpPr>
          <p:nvPr>
            <p:ph type="sldNum" sz="quarter" idx="12"/>
          </p:nvPr>
        </p:nvSpPr>
        <p:spPr/>
        <p:txBody>
          <a:bodyPr/>
          <a:lstStyle/>
          <a:p>
            <a:fld id="{71B7BAC7-FE87-40F6-AA24-4F4685D1B022}" type="slidenum">
              <a:rPr lang="en-US" smtClean="0"/>
              <a:t>3</a:t>
            </a:fld>
            <a:endParaRPr lang="en-US"/>
          </a:p>
        </p:txBody>
      </p:sp>
    </p:spTree>
    <p:extLst>
      <p:ext uri="{BB962C8B-B14F-4D97-AF65-F5344CB8AC3E}">
        <p14:creationId xmlns:p14="http://schemas.microsoft.com/office/powerpoint/2010/main" val="37520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Virtualization</a:t>
            </a:r>
          </a:p>
        </p:txBody>
      </p:sp>
      <p:sp>
        <p:nvSpPr>
          <p:cNvPr id="14" name="Content Placeholder 13"/>
          <p:cNvSpPr>
            <a:spLocks noGrp="1"/>
          </p:cNvSpPr>
          <p:nvPr>
            <p:ph idx="1"/>
          </p:nvPr>
        </p:nvSpPr>
        <p:spPr/>
        <p:txBody>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In computing, </a:t>
            </a:r>
            <a:r>
              <a:rPr lang="en-US"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virtualization</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refers to the act of creating a virtual (rather than actual) version of something, including virtual computer hardware platforms, storage devices, and computer network resources.</a:t>
            </a:r>
          </a:p>
          <a:p>
            <a:pPr marL="0" indent="0">
              <a:buNone/>
            </a:pPr>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Virtualization began in the 1960s, as a method of logically dividing the system resources provided by mainframe computers between different applications. Since then, the meaning of the term has broadened.</a:t>
            </a:r>
          </a:p>
        </p:txBody>
      </p:sp>
      <p:sp>
        <p:nvSpPr>
          <p:cNvPr id="16" name="Date Placeholder 15">
            <a:extLst>
              <a:ext uri="{FF2B5EF4-FFF2-40B4-BE49-F238E27FC236}">
                <a16:creationId xmlns:a16="http://schemas.microsoft.com/office/drawing/2014/main" id="{B6E3E05D-3703-438B-9458-50184FB4B422}"/>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F0F7A178-5DB7-4C32-BD60-05CF6672134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B006C13A-A3B6-465D-91AA-80FB745A9B17}"/>
              </a:ext>
            </a:extLst>
          </p:cNvPr>
          <p:cNvSpPr>
            <a:spLocks noGrp="1"/>
          </p:cNvSpPr>
          <p:nvPr>
            <p:ph type="sldNum" sz="quarter" idx="12"/>
          </p:nvPr>
        </p:nvSpPr>
        <p:spPr/>
        <p:txBody>
          <a:bodyPr/>
          <a:lstStyle/>
          <a:p>
            <a:fld id="{71B7BAC7-FE87-40F6-AA24-4F4685D1B022}" type="slidenum">
              <a:rPr lang="en-US" smtClean="0"/>
              <a:t>4</a:t>
            </a:fld>
            <a:endParaRPr lang="en-US"/>
          </a:p>
        </p:txBody>
      </p:sp>
    </p:spTree>
    <p:extLst>
      <p:ext uri="{BB962C8B-B14F-4D97-AF65-F5344CB8AC3E}">
        <p14:creationId xmlns:p14="http://schemas.microsoft.com/office/powerpoint/2010/main" val="26447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Types of Virtualization</a:t>
            </a:r>
          </a:p>
        </p:txBody>
      </p:sp>
      <p:sp>
        <p:nvSpPr>
          <p:cNvPr id="14" name="Content Placeholder 13"/>
          <p:cNvSpPr>
            <a:spLocks noGrp="1"/>
          </p:cNvSpPr>
          <p:nvPr>
            <p:ph idx="1"/>
          </p:nvPr>
        </p:nvSpPr>
        <p:spPr/>
        <p:txBody>
          <a:bodyPr vert="horz" lIns="91440" tIns="45720" rIns="91440" bIns="45720" rtlCol="0">
            <a:normAutofit/>
          </a:bodyPr>
          <a:lstStyle/>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Execution Virtualization</a:t>
            </a:r>
          </a:p>
          <a:p>
            <a:pPr lvl="1"/>
            <a:r>
              <a:rPr lang="en-US" sz="28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Hardware Level</a:t>
            </a:r>
          </a:p>
          <a:p>
            <a:pPr lvl="1"/>
            <a:r>
              <a:rPr lang="en-US" sz="28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Operating System Level</a:t>
            </a:r>
          </a:p>
          <a:p>
            <a:pPr lvl="1"/>
            <a:r>
              <a:rPr lang="en-US" sz="28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Programming Language Level</a:t>
            </a:r>
          </a:p>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Network Virtualization</a:t>
            </a:r>
          </a:p>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Storage Virtualization</a:t>
            </a:r>
          </a:p>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Desktop Virtualization</a:t>
            </a:r>
          </a:p>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p:txBody>
      </p:sp>
      <p:sp>
        <p:nvSpPr>
          <p:cNvPr id="16" name="Date Placeholder 15">
            <a:extLst>
              <a:ext uri="{FF2B5EF4-FFF2-40B4-BE49-F238E27FC236}">
                <a16:creationId xmlns:a16="http://schemas.microsoft.com/office/drawing/2014/main" id="{67D4796B-0782-4259-AA3B-404FFD1BE1CC}"/>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16BAA2C5-3656-414A-8137-905271B8BB3D}"/>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851C94C5-AA91-4F23-B0C6-38108324A27C}"/>
              </a:ext>
            </a:extLst>
          </p:cNvPr>
          <p:cNvSpPr>
            <a:spLocks noGrp="1"/>
          </p:cNvSpPr>
          <p:nvPr>
            <p:ph type="sldNum" sz="quarter" idx="12"/>
          </p:nvPr>
        </p:nvSpPr>
        <p:spPr/>
        <p:txBody>
          <a:bodyPr/>
          <a:lstStyle/>
          <a:p>
            <a:fld id="{71B7BAC7-FE87-40F6-AA24-4F4685D1B022}" type="slidenum">
              <a:rPr lang="en-US" smtClean="0"/>
              <a:t>5</a:t>
            </a:fld>
            <a:endParaRPr lang="en-US"/>
          </a:p>
        </p:txBody>
      </p:sp>
    </p:spTree>
    <p:extLst>
      <p:ext uri="{BB962C8B-B14F-4D97-AF65-F5344CB8AC3E}">
        <p14:creationId xmlns:p14="http://schemas.microsoft.com/office/powerpoint/2010/main" val="95978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Hardware-assisted Virtualization</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This term refers to a scenario in which the hardware provides architectural support for building a virtual machine manager able to run a guest operating system in complete isolation</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This technique was originally introduced in the IBM System/370</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present, examples of hardware-assisted virtualization are the extensions to the x86-64 bit architecture introduced with Intel-VT and AMD-V</a:t>
            </a:r>
          </a:p>
        </p:txBody>
      </p:sp>
      <p:sp>
        <p:nvSpPr>
          <p:cNvPr id="16" name="Date Placeholder 15">
            <a:extLst>
              <a:ext uri="{FF2B5EF4-FFF2-40B4-BE49-F238E27FC236}">
                <a16:creationId xmlns:a16="http://schemas.microsoft.com/office/drawing/2014/main" id="{73435981-41F8-4B60-BC2F-BD1D2BA5AB4C}"/>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33CFE126-FBEE-4E6D-989C-65E25225EA8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D112212C-14D1-4C45-8893-9F95E2E5D67A}"/>
              </a:ext>
            </a:extLst>
          </p:cNvPr>
          <p:cNvSpPr>
            <a:spLocks noGrp="1"/>
          </p:cNvSpPr>
          <p:nvPr>
            <p:ph type="sldNum" sz="quarter" idx="12"/>
          </p:nvPr>
        </p:nvSpPr>
        <p:spPr/>
        <p:txBody>
          <a:bodyPr/>
          <a:lstStyle/>
          <a:p>
            <a:fld id="{71B7BAC7-FE87-40F6-AA24-4F4685D1B022}" type="slidenum">
              <a:rPr lang="en-US" smtClean="0"/>
              <a:t>6</a:t>
            </a:fld>
            <a:endParaRPr lang="en-US"/>
          </a:p>
        </p:txBody>
      </p:sp>
    </p:spTree>
    <p:extLst>
      <p:ext uri="{BB962C8B-B14F-4D97-AF65-F5344CB8AC3E}">
        <p14:creationId xmlns:p14="http://schemas.microsoft.com/office/powerpoint/2010/main" val="207270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b="1" dirty="0"/>
              <a:t>Operating System-level Virtualization</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It offers the opportunity to create different and separated execution environments for applications that are managed concurrently</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Differently from hardware virtualization, there is no virtual machine manager or hypervisor, and the virtualization is done within a single operating system, where the OS kernel allows for multiple isolated user space instances</a:t>
            </a:r>
          </a:p>
        </p:txBody>
      </p:sp>
      <p:sp>
        <p:nvSpPr>
          <p:cNvPr id="16" name="Date Placeholder 15">
            <a:extLst>
              <a:ext uri="{FF2B5EF4-FFF2-40B4-BE49-F238E27FC236}">
                <a16:creationId xmlns:a16="http://schemas.microsoft.com/office/drawing/2014/main" id="{D303FE53-4081-4198-8355-42B2AAE4E23E}"/>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AD3C9D28-D384-4B70-8E7C-23D7F65F85A6}"/>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9DB404C4-0E76-4014-A47C-719D660FD17A}"/>
              </a:ext>
            </a:extLst>
          </p:cNvPr>
          <p:cNvSpPr>
            <a:spLocks noGrp="1"/>
          </p:cNvSpPr>
          <p:nvPr>
            <p:ph type="sldNum" sz="quarter" idx="12"/>
          </p:nvPr>
        </p:nvSpPr>
        <p:spPr/>
        <p:txBody>
          <a:bodyPr/>
          <a:lstStyle/>
          <a:p>
            <a:fld id="{71B7BAC7-FE87-40F6-AA24-4F4685D1B022}" type="slidenum">
              <a:rPr lang="en-US" smtClean="0"/>
              <a:t>7</a:t>
            </a:fld>
            <a:endParaRPr lang="en-US"/>
          </a:p>
        </p:txBody>
      </p:sp>
    </p:spTree>
    <p:extLst>
      <p:ext uri="{BB962C8B-B14F-4D97-AF65-F5344CB8AC3E}">
        <p14:creationId xmlns:p14="http://schemas.microsoft.com/office/powerpoint/2010/main" val="333406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b="1" dirty="0"/>
              <a:t>Operating System-level Virtualization</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kernel is also responsible for sharing the system resources among instances and for limiting the impact of instances on each other</a:t>
            </a:r>
          </a:p>
          <a:p>
            <a:endPar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 user space instance in general contains a proper view of the file system, which is completely isolated, and separate IP addresses, software configurations, and access to devices</a:t>
            </a:r>
          </a:p>
        </p:txBody>
      </p:sp>
      <p:sp>
        <p:nvSpPr>
          <p:cNvPr id="16" name="Date Placeholder 15">
            <a:extLst>
              <a:ext uri="{FF2B5EF4-FFF2-40B4-BE49-F238E27FC236}">
                <a16:creationId xmlns:a16="http://schemas.microsoft.com/office/drawing/2014/main" id="{3D732B90-8A3F-405D-83B2-1BED1D03EBA4}"/>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6C893568-9BC3-415E-BF7F-6CB2042371D4}"/>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1E1676CA-1898-4149-92FB-5B7F82132D73}"/>
              </a:ext>
            </a:extLst>
          </p:cNvPr>
          <p:cNvSpPr>
            <a:spLocks noGrp="1"/>
          </p:cNvSpPr>
          <p:nvPr>
            <p:ph type="sldNum" sz="quarter" idx="12"/>
          </p:nvPr>
        </p:nvSpPr>
        <p:spPr/>
        <p:txBody>
          <a:bodyPr/>
          <a:lstStyle/>
          <a:p>
            <a:fld id="{71B7BAC7-FE87-40F6-AA24-4F4685D1B022}" type="slidenum">
              <a:rPr lang="en-US" smtClean="0"/>
              <a:t>8</a:t>
            </a:fld>
            <a:endParaRPr lang="en-US"/>
          </a:p>
        </p:txBody>
      </p:sp>
    </p:spTree>
    <p:extLst>
      <p:ext uri="{BB962C8B-B14F-4D97-AF65-F5344CB8AC3E}">
        <p14:creationId xmlns:p14="http://schemas.microsoft.com/office/powerpoint/2010/main" val="426005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OS-level Virtualization Softwares</a:t>
            </a:r>
          </a:p>
        </p:txBody>
      </p:sp>
      <p:sp>
        <p:nvSpPr>
          <p:cNvPr id="14" name="Content Placeholder 13"/>
          <p:cNvSpPr>
            <a:spLocks noGrp="1"/>
          </p:cNvSpPr>
          <p:nvPr>
            <p:ph idx="1"/>
          </p:nvPr>
        </p:nvSpPr>
        <p:spPr/>
        <p:txBody>
          <a:bodyPr>
            <a:normAutofit/>
          </a:bodyPr>
          <a:lstStyle/>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VMWare Workstation Pro/Player</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Microsoft Hyper-V</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Parallels Desktop</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VirtualBox</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KVM</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QEMU</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Xen</a:t>
            </a:r>
          </a:p>
          <a:p>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t>
            </a:r>
          </a:p>
        </p:txBody>
      </p:sp>
      <p:sp>
        <p:nvSpPr>
          <p:cNvPr id="16" name="Date Placeholder 15">
            <a:extLst>
              <a:ext uri="{FF2B5EF4-FFF2-40B4-BE49-F238E27FC236}">
                <a16:creationId xmlns:a16="http://schemas.microsoft.com/office/drawing/2014/main" id="{9EDEFBF7-7127-4875-BDD5-A747A2FC0188}"/>
              </a:ext>
            </a:extLst>
          </p:cNvPr>
          <p:cNvSpPr>
            <a:spLocks noGrp="1"/>
          </p:cNvSpPr>
          <p:nvPr>
            <p:ph type="dt" sz="half" idx="10"/>
          </p:nvPr>
        </p:nvSpPr>
        <p:spPr/>
        <p:txBody>
          <a:bodyPr/>
          <a:lstStyle/>
          <a:p>
            <a:r>
              <a:rPr lang="en-US"/>
              <a:t>Fall of 2019 @ FUM</a:t>
            </a:r>
            <a:endParaRPr lang="en-US" dirty="0"/>
          </a:p>
        </p:txBody>
      </p:sp>
      <p:sp>
        <p:nvSpPr>
          <p:cNvPr id="17" name="Footer Placeholder 16">
            <a:extLst>
              <a:ext uri="{FF2B5EF4-FFF2-40B4-BE49-F238E27FC236}">
                <a16:creationId xmlns:a16="http://schemas.microsoft.com/office/drawing/2014/main" id="{99DB060E-89DC-4FCE-8235-51E2F050F69E}"/>
              </a:ext>
            </a:extLst>
          </p:cNvPr>
          <p:cNvSpPr>
            <a:spLocks noGrp="1"/>
          </p:cNvSpPr>
          <p:nvPr>
            <p:ph type="ftr" sz="quarter" idx="11"/>
          </p:nvPr>
        </p:nvSpPr>
        <p:spPr/>
        <p:txBody>
          <a:bodyPr/>
          <a:lstStyle/>
          <a:p>
            <a:r>
              <a:rPr lang="en-US" b="1"/>
              <a:t>Practical Cloud Computing </a:t>
            </a:r>
            <a:r>
              <a:rPr lang="en-US"/>
              <a:t>- S. Saeed Hosseini</a:t>
            </a:r>
            <a:endParaRPr lang="en-US" dirty="0"/>
          </a:p>
        </p:txBody>
      </p:sp>
      <p:sp>
        <p:nvSpPr>
          <p:cNvPr id="18" name="Slide Number Placeholder 17">
            <a:extLst>
              <a:ext uri="{FF2B5EF4-FFF2-40B4-BE49-F238E27FC236}">
                <a16:creationId xmlns:a16="http://schemas.microsoft.com/office/drawing/2014/main" id="{B3B81173-B17F-4AAC-8F18-E811C008C98A}"/>
              </a:ext>
            </a:extLst>
          </p:cNvPr>
          <p:cNvSpPr>
            <a:spLocks noGrp="1"/>
          </p:cNvSpPr>
          <p:nvPr>
            <p:ph type="sldNum" sz="quarter" idx="12"/>
          </p:nvPr>
        </p:nvSpPr>
        <p:spPr/>
        <p:txBody>
          <a:bodyPr/>
          <a:lstStyle/>
          <a:p>
            <a:fld id="{71B7BAC7-FE87-40F6-AA24-4F4685D1B022}" type="slidenum">
              <a:rPr lang="en-US" smtClean="0"/>
              <a:t>9</a:t>
            </a:fld>
            <a:endParaRPr lang="en-US"/>
          </a:p>
        </p:txBody>
      </p:sp>
    </p:spTree>
    <p:extLst>
      <p:ext uri="{BB962C8B-B14F-4D97-AF65-F5344CB8AC3E}">
        <p14:creationId xmlns:p14="http://schemas.microsoft.com/office/powerpoint/2010/main" val="17797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2027</TotalTime>
  <Words>1994</Words>
  <Application>Microsoft Office PowerPoint</Application>
  <PresentationFormat>Widescreen</PresentationFormat>
  <Paragraphs>252</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Adobe Ming Std L</vt:lpstr>
      <vt:lpstr>Malgun Gothic Semilight</vt:lpstr>
      <vt:lpstr>Arial</vt:lpstr>
      <vt:lpstr>Bahnschrift SemiLight</vt:lpstr>
      <vt:lpstr>Calibri</vt:lpstr>
      <vt:lpstr>Cambria</vt:lpstr>
      <vt:lpstr>Menlo</vt:lpstr>
      <vt:lpstr>Wingdings</vt:lpstr>
      <vt:lpstr>Cloud skipper design template</vt:lpstr>
      <vt:lpstr>Introduction  to Virtualization &amp; OpenStack</vt:lpstr>
      <vt:lpstr>Index</vt:lpstr>
      <vt:lpstr>Index</vt:lpstr>
      <vt:lpstr>Virtualization</vt:lpstr>
      <vt:lpstr>Types of Virtualization</vt:lpstr>
      <vt:lpstr>Hardware-assisted Virtualization</vt:lpstr>
      <vt:lpstr>Operating System-level Virtualization</vt:lpstr>
      <vt:lpstr>Operating System-level Virtualization</vt:lpstr>
      <vt:lpstr>OS-level Virtualization Softwares</vt:lpstr>
      <vt:lpstr>VirtualBox</vt:lpstr>
      <vt:lpstr>Ubuntu on VirtualBox</vt:lpstr>
      <vt:lpstr>Introduction to OpenStack</vt:lpstr>
      <vt:lpstr>Introduction to OpenStack</vt:lpstr>
      <vt:lpstr>PowerPoint Presentation</vt:lpstr>
      <vt:lpstr>OpenStack Keystone</vt:lpstr>
      <vt:lpstr>OpenStack Glance</vt:lpstr>
      <vt:lpstr>OpenStack Neutron</vt:lpstr>
      <vt:lpstr>OpenStack Nova</vt:lpstr>
      <vt:lpstr>OpenStack Cinder</vt:lpstr>
      <vt:lpstr>OpenStack Horizon</vt:lpstr>
      <vt:lpstr>OpenStack Releases</vt:lpstr>
      <vt:lpstr>DevStack</vt:lpstr>
      <vt:lpstr>DevStack</vt:lpstr>
      <vt:lpstr>DevStack</vt:lpstr>
      <vt:lpstr>DevStack</vt:lpstr>
      <vt:lpstr>DevStack</vt:lpstr>
      <vt:lpstr>DevStack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Virtualization &amp; OpenStack</dc:title>
  <dc:creator>S.S.H</dc:creator>
  <cp:lastModifiedBy>S.S.H</cp:lastModifiedBy>
  <cp:revision>51</cp:revision>
  <dcterms:created xsi:type="dcterms:W3CDTF">2019-10-09T05:32:49Z</dcterms:created>
  <dcterms:modified xsi:type="dcterms:W3CDTF">2019-10-15T13:36:03Z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