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4"/>
    <p:sldMasterId id="2147483682" r:id="rId5"/>
    <p:sldMasterId id="2147483683" r:id="rId6"/>
  </p:sldMasterIdLst>
  <p:notesMasterIdLst>
    <p:notesMasterId r:id="rId18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  <p:embeddedFont>
      <p:font typeface="Source Sans Pro Light" panose="020B0403030403020204" pitchFamily="34" charset="0"/>
      <p:regular r:id="rId31"/>
      <p:bold r:id="rId32"/>
      <p:italic r:id="rId33"/>
      <p:boldItalic r:id="rId34"/>
    </p:embeddedFont>
    <p:embeddedFont>
      <p:font typeface="Source Sans Pro SemiBold" panose="020B0603030403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916B0-4C52-41D1-91E8-8C1CFCF3F6D8}" v="5" dt="2020-08-08T03:47:35.240"/>
  </p1510:revLst>
</p1510:revInfo>
</file>

<file path=ppt/tableStyles.xml><?xml version="1.0" encoding="utf-8"?>
<a:tblStyleLst xmlns:a="http://schemas.openxmlformats.org/drawingml/2006/main" def="{604C9903-ED60-419B-9ED0-389ADC69529D}">
  <a:tblStyle styleId="{604C9903-ED60-419B-9ED0-389ADC6952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4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microsoft.com/office/2016/11/relationships/changesInfo" Target="changesInfos/changesInfo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li Yogesh Karnik" userId="S::skarnik@linkedin.biz::2231fb63-69d1-4d96-b58e-9caf75ed5c51" providerId="AD" clId="Web-{503916B0-4C52-41D1-91E8-8C1CFCF3F6D8}"/>
    <pc:docChg chg="modSld">
      <pc:chgData name="Sayli Yogesh Karnik" userId="S::skarnik@linkedin.biz::2231fb63-69d1-4d96-b58e-9caf75ed5c51" providerId="AD" clId="Web-{503916B0-4C52-41D1-91E8-8C1CFCF3F6D8}" dt="2020-08-08T03:47:35.239" v="4" actId="20577"/>
      <pc:docMkLst>
        <pc:docMk/>
      </pc:docMkLst>
      <pc:sldChg chg="modSp">
        <pc:chgData name="Sayli Yogesh Karnik" userId="S::skarnik@linkedin.biz::2231fb63-69d1-4d96-b58e-9caf75ed5c51" providerId="AD" clId="Web-{503916B0-4C52-41D1-91E8-8C1CFCF3F6D8}" dt="2020-08-08T03:46:59.532" v="2" actId="20577"/>
        <pc:sldMkLst>
          <pc:docMk/>
          <pc:sldMk cId="0" sldId="258"/>
        </pc:sldMkLst>
        <pc:spChg chg="mod">
          <ac:chgData name="Sayli Yogesh Karnik" userId="S::skarnik@linkedin.biz::2231fb63-69d1-4d96-b58e-9caf75ed5c51" providerId="AD" clId="Web-{503916B0-4C52-41D1-91E8-8C1CFCF3F6D8}" dt="2020-08-08T03:46:59.532" v="2" actId="20577"/>
          <ac:spMkLst>
            <pc:docMk/>
            <pc:sldMk cId="0" sldId="258"/>
            <ac:spMk id="164" creationId="{00000000-0000-0000-0000-000000000000}"/>
          </ac:spMkLst>
        </pc:spChg>
      </pc:sldChg>
      <pc:sldChg chg="modSp">
        <pc:chgData name="Sayli Yogesh Karnik" userId="S::skarnik@linkedin.biz::2231fb63-69d1-4d96-b58e-9caf75ed5c51" providerId="AD" clId="Web-{503916B0-4C52-41D1-91E8-8C1CFCF3F6D8}" dt="2020-08-08T03:47:35.239" v="4" actId="20577"/>
        <pc:sldMkLst>
          <pc:docMk/>
          <pc:sldMk cId="0" sldId="260"/>
        </pc:sldMkLst>
        <pc:spChg chg="mod">
          <ac:chgData name="Sayli Yogesh Karnik" userId="S::skarnik@linkedin.biz::2231fb63-69d1-4d96-b58e-9caf75ed5c51" providerId="AD" clId="Web-{503916B0-4C52-41D1-91E8-8C1CFCF3F6D8}" dt="2020-08-08T03:47:35.239" v="4" actId="20577"/>
          <ac:spMkLst>
            <pc:docMk/>
            <pc:sldMk cId="0" sldId="260"/>
            <ac:spMk id="17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c09a35a9_1_5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90225" rIns="90225" bIns="902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34c09a35a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7388"/>
            <a:ext cx="6092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f7b9e4fb1_0_146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90225" rIns="90225" bIns="902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8f7b9e4fb1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7388"/>
            <a:ext cx="6092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d520e051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d520e051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d520e0516_0_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90225" rIns="90225" bIns="902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daily schema-change patch deployment process happens to be a cumbersome one with many human touchpoints and manual intervention. This process needs automation for fast, effective and effortless schema change rollouts for databases.</a:t>
            </a:r>
            <a:endParaRPr/>
          </a:p>
        </p:txBody>
      </p:sp>
      <p:sp>
        <p:nvSpPr>
          <p:cNvPr id="155" name="Google Shape;155;g8d520e05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7388"/>
            <a:ext cx="6092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3b157b45_0_15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90225" rIns="90225" bIns="902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23b157b4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7388"/>
            <a:ext cx="6092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f7b9e4fb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f7b9e4fb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f7b9e4fb1_0_137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90225" rIns="90225" bIns="902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8f7b9e4fb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7388"/>
            <a:ext cx="6092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3ad90424_1_107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1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90225" rIns="90225" bIns="902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323ad90424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7388"/>
            <a:ext cx="6092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ef1c6b298_1_16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90225" rIns="90225" bIns="902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8ef1c6b298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7388"/>
            <a:ext cx="6092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dfa85fc3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dfa85fc3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d520e0516_0_15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225" tIns="90225" rIns="90225" bIns="902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have a sizeable impact on multiple teams. </a:t>
            </a:r>
            <a:endParaRPr/>
          </a:p>
        </p:txBody>
      </p:sp>
      <p:sp>
        <p:nvSpPr>
          <p:cNvPr id="202" name="Google Shape;202;g8d520e051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7388"/>
            <a:ext cx="6092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Blank">
  <p:cSld name="White Blank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(white bg)">
  <p:cSld name="Title + Subtitle (white bg)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31280" y="301667"/>
            <a:ext cx="8297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"/>
            </a:lvl9pPr>
          </a:lstStyle>
          <a:p>
            <a:endParaRPr/>
          </a:p>
        </p:txBody>
      </p:sp>
      <p:cxnSp>
        <p:nvCxnSpPr>
          <p:cNvPr id="54" name="Google Shape;54;p14"/>
          <p:cNvCxnSpPr/>
          <p:nvPr/>
        </p:nvCxnSpPr>
        <p:spPr>
          <a:xfrm>
            <a:off x="4332003" y="1237489"/>
            <a:ext cx="480000" cy="0"/>
          </a:xfrm>
          <a:prstGeom prst="straightConnector1">
            <a:avLst/>
          </a:prstGeom>
          <a:noFill/>
          <a:ln w="63500" cap="flat" cmpd="sng">
            <a:solidFill>
              <a:srgbClr val="00A0DC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431280" y="760877"/>
            <a:ext cx="8297100" cy="5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ctr" rtl="0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Merriweather Sans"/>
              <a:buChar char="​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98450" algn="l" rtl="0">
              <a:spcBef>
                <a:spcPts val="16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Merriweather Sans"/>
              <a:buChar char="​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98450" algn="l" rtl="0">
              <a:spcBef>
                <a:spcPts val="16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Merriweather Sans"/>
              <a:buChar char="​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98450" algn="l" rtl="0">
              <a:spcBef>
                <a:spcPts val="16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Merriweather Sans"/>
              <a:buChar char="​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98450" algn="l" rtl="0">
              <a:spcBef>
                <a:spcPts val="16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Merriweather Sans"/>
              <a:buChar char="​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238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(white bg)">
  <p:cSld name="Title (white bg)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5"/>
          <p:cNvCxnSpPr/>
          <p:nvPr/>
        </p:nvCxnSpPr>
        <p:spPr>
          <a:xfrm>
            <a:off x="4332003" y="889827"/>
            <a:ext cx="480000" cy="0"/>
          </a:xfrm>
          <a:prstGeom prst="straightConnector1">
            <a:avLst/>
          </a:prstGeom>
          <a:noFill/>
          <a:ln w="63500" cap="flat" cmpd="sng">
            <a:solidFill>
              <a:srgbClr val="00A0DC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280" y="301667"/>
            <a:ext cx="8297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626573" y="4857750"/>
            <a:ext cx="118500" cy="1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Font typeface="Source Sans Pro"/>
              <a:buNone/>
              <a:defRPr sz="700" b="0" i="0" u="none" strike="noStrike" cap="none">
                <a:solidFill>
                  <a:srgbClr val="A9A9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Font typeface="Source Sans Pro"/>
              <a:buNone/>
              <a:defRPr sz="700" b="0" i="0" u="none" strike="noStrike" cap="none">
                <a:solidFill>
                  <a:srgbClr val="A9A9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Font typeface="Source Sans Pro"/>
              <a:buNone/>
              <a:defRPr sz="700" b="0" i="0" u="none" strike="noStrike" cap="none">
                <a:solidFill>
                  <a:srgbClr val="A9A9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Font typeface="Source Sans Pro"/>
              <a:buNone/>
              <a:defRPr sz="700" b="0" i="0" u="none" strike="noStrike" cap="none">
                <a:solidFill>
                  <a:srgbClr val="A9A9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Font typeface="Source Sans Pro"/>
              <a:buNone/>
              <a:defRPr sz="700" b="0" i="0" u="none" strike="noStrike" cap="none">
                <a:solidFill>
                  <a:srgbClr val="A9A9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Font typeface="Source Sans Pro"/>
              <a:buNone/>
              <a:defRPr sz="700" b="0" i="0" u="none" strike="noStrike" cap="none">
                <a:solidFill>
                  <a:srgbClr val="A9A9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Font typeface="Source Sans Pro"/>
              <a:buNone/>
              <a:defRPr sz="700" b="0" i="0" u="none" strike="noStrike" cap="none">
                <a:solidFill>
                  <a:srgbClr val="A9A9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Font typeface="Source Sans Pro"/>
              <a:buNone/>
              <a:defRPr sz="700" b="0" i="0" u="none" strike="noStrike" cap="none">
                <a:solidFill>
                  <a:srgbClr val="A9A9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Font typeface="Source Sans Pro"/>
              <a:buNone/>
              <a:defRPr sz="700" b="0" i="0" u="none" strike="noStrike" cap="none">
                <a:solidFill>
                  <a:srgbClr val="A9A9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428625" y="338138"/>
            <a:ext cx="82869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 Light"/>
              <a:buNone/>
              <a:defRPr sz="27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 ExtraLight"/>
              <a:buNone/>
              <a:defRPr sz="3800" b="0" i="0" u="none" strike="noStrike" cap="none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 ExtraLight"/>
              <a:buNone/>
              <a:defRPr sz="3800" b="0" i="0" u="none" strike="noStrike" cap="none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 ExtraLight"/>
              <a:buNone/>
              <a:defRPr sz="3800" b="0" i="0" u="none" strike="noStrike" cap="none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 ExtraLight"/>
              <a:buNone/>
              <a:defRPr sz="3800" b="0" i="0" u="none" strike="noStrike" cap="none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 ExtraLight"/>
              <a:buNone/>
              <a:defRPr sz="3800" b="0" i="0" u="none" strike="noStrike" cap="none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 ExtraLight"/>
              <a:buNone/>
              <a:defRPr sz="3800" b="0" i="0" u="none" strike="noStrike" cap="none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 ExtraLight"/>
              <a:buNone/>
              <a:defRPr sz="3800" b="0" i="0" u="none" strike="noStrike" cap="none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 ExtraLight"/>
              <a:buNone/>
              <a:defRPr sz="3800" b="0" i="0" u="none" strike="noStrike" cap="none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626573" y="4857750"/>
            <a:ext cx="118500" cy="1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Font typeface="Source Sans Pro"/>
              <a:buNone/>
              <a:defRPr sz="700" b="0" i="0" u="none" strike="noStrike" cap="none">
                <a:solidFill>
                  <a:srgbClr val="A9A9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Font typeface="Source Sans Pro"/>
              <a:buNone/>
              <a:defRPr sz="700" b="0" i="0" u="none" strike="noStrike" cap="none">
                <a:solidFill>
                  <a:srgbClr val="A9A9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Font typeface="Source Sans Pro"/>
              <a:buNone/>
              <a:defRPr sz="700" b="0" i="0" u="none" strike="noStrike" cap="none">
                <a:solidFill>
                  <a:srgbClr val="A9A9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Font typeface="Source Sans Pro"/>
              <a:buNone/>
              <a:defRPr sz="700" b="0" i="0" u="none" strike="noStrike" cap="none">
                <a:solidFill>
                  <a:srgbClr val="A9A9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Font typeface="Source Sans Pro"/>
              <a:buNone/>
              <a:defRPr sz="700" b="0" i="0" u="none" strike="noStrike" cap="none">
                <a:solidFill>
                  <a:srgbClr val="A9A9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Font typeface="Source Sans Pro"/>
              <a:buNone/>
              <a:defRPr sz="700" b="0" i="0" u="none" strike="noStrike" cap="none">
                <a:solidFill>
                  <a:srgbClr val="A9A9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Font typeface="Source Sans Pro"/>
              <a:buNone/>
              <a:defRPr sz="700" b="0" i="0" u="none" strike="noStrike" cap="none">
                <a:solidFill>
                  <a:srgbClr val="A9A9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Font typeface="Source Sans Pro"/>
              <a:buNone/>
              <a:defRPr sz="700" b="0" i="0" u="none" strike="noStrike" cap="none">
                <a:solidFill>
                  <a:srgbClr val="A9A9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A9A9"/>
              </a:buClr>
              <a:buFont typeface="Source Sans Pro"/>
              <a:buNone/>
              <a:defRPr sz="700" b="0" i="0" u="none" strike="noStrike" cap="none">
                <a:solidFill>
                  <a:srgbClr val="A9A9A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Geometric Prism bg">
  <p:cSld name="Blue Geometric Prism bg">
    <p:bg>
      <p:bgPr>
        <a:gradFill>
          <a:gsLst>
            <a:gs pos="0">
              <a:srgbClr val="005786"/>
            </a:gs>
            <a:gs pos="1000">
              <a:srgbClr val="005786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9525"/>
            <a:ext cx="9144000" cy="51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1pPr>
            <a:lvl2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68580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Option A">
  <p:cSld name="Cover Option A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/>
          <p:nvPr/>
        </p:nvSpPr>
        <p:spPr>
          <a:xfrm>
            <a:off x="0" y="0"/>
            <a:ext cx="9144000" cy="5143800"/>
          </a:xfrm>
          <a:prstGeom prst="rect">
            <a:avLst/>
          </a:prstGeom>
          <a:gradFill>
            <a:gsLst>
              <a:gs pos="0">
                <a:srgbClr val="0073B2"/>
              </a:gs>
              <a:gs pos="79000">
                <a:srgbClr val="172436"/>
              </a:gs>
              <a:gs pos="100000">
                <a:srgbClr val="172436"/>
              </a:gs>
            </a:gsLst>
            <a:lin ang="7200017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0"/>
          <p:cNvSpPr txBox="1">
            <a:spLocks noGrp="1"/>
          </p:cNvSpPr>
          <p:nvPr>
            <p:ph type="ctrTitle"/>
          </p:nvPr>
        </p:nvSpPr>
        <p:spPr>
          <a:xfrm>
            <a:off x="604561" y="2623714"/>
            <a:ext cx="77724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ubTitle" idx="1"/>
          </p:nvPr>
        </p:nvSpPr>
        <p:spPr>
          <a:xfrm>
            <a:off x="604561" y="3525695"/>
            <a:ext cx="6400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Arial"/>
              <a:buNone/>
              <a:defRPr sz="20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9" name="Google Shape;79;p20" descr="in.png"/>
          <p:cNvPicPr preferRelativeResize="0"/>
          <p:nvPr/>
        </p:nvPicPr>
        <p:blipFill rotWithShape="1">
          <a:blip r:embed="rId2">
            <a:alphaModFix/>
          </a:blip>
          <a:srcRect l="43557" t="29863"/>
          <a:stretch/>
        </p:blipFill>
        <p:spPr>
          <a:xfrm>
            <a:off x="5273070" y="2437920"/>
            <a:ext cx="3870900" cy="2705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ftr" idx="11"/>
          </p:nvPr>
        </p:nvSpPr>
        <p:spPr>
          <a:xfrm>
            <a:off x="607482" y="484321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l Geometric Prism bg">
  <p:cSld name="Teal Geometric Prism bg">
    <p:bg>
      <p:bgPr>
        <a:gradFill>
          <a:gsLst>
            <a:gs pos="0">
              <a:schemeClr val="lt2"/>
            </a:gs>
            <a:gs pos="11000">
              <a:schemeClr val="lt2"/>
            </a:gs>
            <a:gs pos="100000">
              <a:schemeClr val="accent3"/>
            </a:gs>
          </a:gsLst>
          <a:lin ang="18900044" scaled="0"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9525"/>
            <a:ext cx="9144000" cy="515386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22"/>
          <p:cNvCxnSpPr/>
          <p:nvPr/>
        </p:nvCxnSpPr>
        <p:spPr>
          <a:xfrm>
            <a:off x="4332003" y="889827"/>
            <a:ext cx="480000" cy="0"/>
          </a:xfrm>
          <a:prstGeom prst="straightConnector1">
            <a:avLst/>
          </a:prstGeom>
          <a:noFill/>
          <a:ln w="63500" cap="flat" cmpd="sng">
            <a:solidFill>
              <a:srgbClr val="00A0DC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431280" y="301667"/>
            <a:ext cx="8297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urce Sans Pro SemiBold"/>
              <a:buNone/>
              <a:defRPr sz="2600" b="0" i="0" u="none" strike="noStrike" cap="none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"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Geometric Prism bg">
  <p:cSld name="Blue Geometric Prism bg">
    <p:bg>
      <p:bgPr>
        <a:gradFill>
          <a:gsLst>
            <a:gs pos="0">
              <a:srgbClr val="005786"/>
            </a:gs>
            <a:gs pos="1000">
              <a:srgbClr val="005786"/>
            </a:gs>
            <a:gs pos="100000">
              <a:schemeClr val="dk2"/>
            </a:gs>
          </a:gsLst>
          <a:lin ang="18900000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9525"/>
            <a:ext cx="9144000" cy="515721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>
            <a:spLocks noGrp="1"/>
          </p:cNvSpPr>
          <p:nvPr>
            <p:ph type="title"/>
          </p:nvPr>
        </p:nvSpPr>
        <p:spPr>
          <a:xfrm>
            <a:off x="431280" y="301667"/>
            <a:ext cx="8297100" cy="45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urce Sans Pro SemiBold"/>
              <a:buNone/>
              <a:defRPr sz="2600" b="0" i="0" u="none" strike="noStrike" cap="none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cxnSp>
        <p:nvCxnSpPr>
          <p:cNvPr id="101" name="Google Shape;101;p26"/>
          <p:cNvCxnSpPr/>
          <p:nvPr/>
        </p:nvCxnSpPr>
        <p:spPr>
          <a:xfrm>
            <a:off x="4332003" y="1237489"/>
            <a:ext cx="479997" cy="0"/>
          </a:xfrm>
          <a:prstGeom prst="straightConnector1">
            <a:avLst/>
          </a:prstGeom>
          <a:noFill/>
          <a:ln w="63500" cap="flat" cmpd="sng">
            <a:solidFill>
              <a:srgbClr val="00A0DC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431280" y="760877"/>
            <a:ext cx="8297100" cy="56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30200" algn="ctr" rtl="0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Merriweather Sans"/>
              <a:buChar char="​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984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Merriweather Sans"/>
              <a:buChar char="​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984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Merriweather Sans"/>
              <a:buChar char="​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984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Merriweather Sans"/>
              <a:buChar char="​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984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Merriweather Sans"/>
              <a:buChar char="​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7"/>
          <p:cNvCxnSpPr/>
          <p:nvPr/>
        </p:nvCxnSpPr>
        <p:spPr>
          <a:xfrm>
            <a:off x="4332003" y="889827"/>
            <a:ext cx="479997" cy="0"/>
          </a:xfrm>
          <a:prstGeom prst="straightConnector1">
            <a:avLst/>
          </a:prstGeom>
          <a:noFill/>
          <a:ln w="63500" cap="flat" cmpd="sng">
            <a:solidFill>
              <a:srgbClr val="00A0DC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6" name="Google Shape;106;p27"/>
          <p:cNvSpPr txBox="1">
            <a:spLocks noGrp="1"/>
          </p:cNvSpPr>
          <p:nvPr>
            <p:ph type="title"/>
          </p:nvPr>
        </p:nvSpPr>
        <p:spPr>
          <a:xfrm>
            <a:off x="431280" y="301667"/>
            <a:ext cx="8297100" cy="45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urce Sans Pro SemiBold"/>
              <a:buNone/>
              <a:defRPr sz="2600" b="0" i="0" u="none" strike="noStrike" cap="none">
                <a:solidFill>
                  <a:schemeClr val="dk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l Geometric Prism bg">
  <p:cSld name="Teal Geometric Prism bg">
    <p:bg>
      <p:bgPr>
        <a:gradFill>
          <a:gsLst>
            <a:gs pos="0">
              <a:schemeClr val="lt2"/>
            </a:gs>
            <a:gs pos="11000">
              <a:schemeClr val="lt2"/>
            </a:gs>
            <a:gs pos="100000">
              <a:schemeClr val="accent3"/>
            </a:gs>
          </a:gsLst>
          <a:lin ang="18900000" scaled="0"/>
        </a:gra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9525"/>
            <a:ext cx="9144000" cy="515721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olet Geometric Prism bg">
  <p:cSld name="Violet Geometric Prism bg">
    <p:bg>
      <p:bgPr>
        <a:gradFill>
          <a:gsLst>
            <a:gs pos="0">
              <a:schemeClr val="lt2"/>
            </a:gs>
            <a:gs pos="1000">
              <a:schemeClr val="lt2"/>
            </a:gs>
            <a:gs pos="100000">
              <a:schemeClr val="accent2"/>
            </a:gs>
          </a:gsLst>
          <a:lin ang="18900000" scaled="0"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9525"/>
            <a:ext cx="9144000" cy="515721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000000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l Geometric Prism bg">
  <p:cSld name="Teal Geometric Prism bg">
    <p:bg>
      <p:bgPr>
        <a:gradFill>
          <a:gsLst>
            <a:gs pos="0">
              <a:schemeClr val="lt2"/>
            </a:gs>
            <a:gs pos="11000">
              <a:schemeClr val="lt2"/>
            </a:gs>
            <a:gs pos="100000">
              <a:schemeClr val="accent3"/>
            </a:gs>
          </a:gsLst>
          <a:lin ang="18900044" scaled="0"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9525"/>
            <a:ext cx="9144000" cy="515721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olet Geometric Prism bg">
  <p:cSld name="Violet Geometric Prism bg">
    <p:bg>
      <p:bgPr>
        <a:gradFill>
          <a:gsLst>
            <a:gs pos="0">
              <a:schemeClr val="lt2"/>
            </a:gs>
            <a:gs pos="1000">
              <a:schemeClr val="lt2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9525"/>
            <a:ext cx="9144000" cy="515721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Geometric Prism bg">
  <p:cSld name="Blue Geometric Prism bg">
    <p:bg>
      <p:bgPr>
        <a:gradFill>
          <a:gsLst>
            <a:gs pos="0">
              <a:srgbClr val="005786"/>
            </a:gs>
            <a:gs pos="1000">
              <a:srgbClr val="005786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9525"/>
            <a:ext cx="9144000" cy="515721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/>
          </p:nvPr>
        </p:nvSpPr>
        <p:spPr>
          <a:xfrm>
            <a:off x="431280" y="301667"/>
            <a:ext cx="8297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Source Sans Pro SemiBold"/>
              <a:buNone/>
              <a:defRPr sz="2600" b="0" i="0" u="none" strike="noStrike" cap="none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cxnSp>
        <p:nvCxnSpPr>
          <p:cNvPr id="132" name="Google Shape;132;p35"/>
          <p:cNvCxnSpPr/>
          <p:nvPr/>
        </p:nvCxnSpPr>
        <p:spPr>
          <a:xfrm>
            <a:off x="4332003" y="1237489"/>
            <a:ext cx="480000" cy="0"/>
          </a:xfrm>
          <a:prstGeom prst="straightConnector1">
            <a:avLst/>
          </a:prstGeom>
          <a:noFill/>
          <a:ln w="63500" cap="flat" cmpd="sng">
            <a:solidFill>
              <a:srgbClr val="00A0DC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3" name="Google Shape;133;p35"/>
          <p:cNvSpPr txBox="1">
            <a:spLocks noGrp="1"/>
          </p:cNvSpPr>
          <p:nvPr>
            <p:ph type="body" idx="1"/>
          </p:nvPr>
        </p:nvSpPr>
        <p:spPr>
          <a:xfrm>
            <a:off x="431280" y="760877"/>
            <a:ext cx="8297100" cy="5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30200" algn="ctr" rtl="0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Merriweather Sans"/>
              <a:buChar char="​"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984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Merriweather Sans"/>
              <a:buChar char="​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984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Merriweather Sans"/>
              <a:buChar char="​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984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Merriweather Sans"/>
              <a:buChar char="​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984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Merriweather Sans"/>
              <a:buChar char="​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000000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36"/>
          <p:cNvCxnSpPr/>
          <p:nvPr/>
        </p:nvCxnSpPr>
        <p:spPr>
          <a:xfrm>
            <a:off x="4332003" y="889827"/>
            <a:ext cx="480000" cy="0"/>
          </a:xfrm>
          <a:prstGeom prst="straightConnector1">
            <a:avLst/>
          </a:prstGeom>
          <a:noFill/>
          <a:ln w="63500" cap="flat" cmpd="sng">
            <a:solidFill>
              <a:srgbClr val="00A0DC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7" name="Google Shape;137;p36"/>
          <p:cNvSpPr txBox="1">
            <a:spLocks noGrp="1"/>
          </p:cNvSpPr>
          <p:nvPr>
            <p:ph type="title"/>
          </p:nvPr>
        </p:nvSpPr>
        <p:spPr>
          <a:xfrm>
            <a:off x="431280" y="301667"/>
            <a:ext cx="8297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Source Sans Pro SemiBold"/>
              <a:buNone/>
              <a:defRPr sz="2600" b="0" i="0" u="none" strike="noStrike" cap="none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38" name="Google Shape;138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444144" y="1480424"/>
            <a:ext cx="8262814" cy="3140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36550" algn="l" rtl="0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​"/>
              <a:defRPr sz="17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984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Merriweather Sans"/>
              <a:buChar char="​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984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Merriweather Sans"/>
              <a:buChar char="​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984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Merriweather Sans"/>
              <a:buChar char="​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984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Merriweather Sans"/>
              <a:buChar char="​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444144" y="337947"/>
            <a:ext cx="8262814" cy="45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urce Sans Pro"/>
              <a:buNone/>
              <a:defRPr sz="2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92" name="Google Shape;92;p23"/>
          <p:cNvSpPr txBox="1"/>
          <p:nvPr/>
        </p:nvSpPr>
        <p:spPr>
          <a:xfrm>
            <a:off x="-710505" y="2366218"/>
            <a:ext cx="34285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34275" bIns="17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</a:pPr>
            <a:endParaRPr sz="1300" b="0" i="0" u="none" strike="noStrike" cap="none">
              <a:solidFill>
                <a:srgbClr val="747B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>
            <a:spLocks noGrp="1"/>
          </p:cNvSpPr>
          <p:nvPr>
            <p:ph type="body" idx="1"/>
          </p:nvPr>
        </p:nvSpPr>
        <p:spPr>
          <a:xfrm>
            <a:off x="444144" y="1480424"/>
            <a:ext cx="8262900" cy="31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36550" algn="l" rtl="0">
              <a:spcBef>
                <a:spcPts val="300"/>
              </a:spcBef>
              <a:spcAft>
                <a:spcPts val="0"/>
              </a:spcAft>
              <a:buClr>
                <a:srgbClr val="A5A5A5"/>
              </a:buClr>
              <a:buSzPts val="1700"/>
              <a:buFont typeface="Merriweather Sans"/>
              <a:buChar char="​"/>
              <a:defRPr sz="17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984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Merriweather Sans"/>
              <a:buChar char="​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984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Merriweather Sans"/>
              <a:buChar char="​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984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Merriweather Sans"/>
              <a:buChar char="​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98450" algn="l" rtl="0"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Merriweather Sans"/>
              <a:buChar char="​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444144" y="337947"/>
            <a:ext cx="82629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Source Sans Pro"/>
              <a:buNone/>
              <a:defRPr sz="2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117" name="Google Shape;117;p30"/>
          <p:cNvSpPr txBox="1"/>
          <p:nvPr/>
        </p:nvSpPr>
        <p:spPr>
          <a:xfrm>
            <a:off x="-710505" y="2366218"/>
            <a:ext cx="342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34275" bIns="17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A9ED"/>
              </a:buClr>
              <a:buSzPts val="1300"/>
              <a:buFont typeface="Noto Sans Symbols"/>
              <a:buNone/>
            </a:pPr>
            <a:endParaRPr sz="1300" b="0" i="0" u="none" strike="noStrike" cap="none">
              <a:solidFill>
                <a:srgbClr val="747B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" name="Google Shape;118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git.corp.linkedin.com:1367/plugins/gitiles/multiproducts/self-service-oradb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jpg"/><Relationship Id="rId4" Type="http://schemas.openxmlformats.org/officeDocument/2006/relationships/hyperlink" Target="http://drive.google.com/file/d/19qEf_tj5Z0SFmPnaLZt3k2S7rscX3Jq1/vie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8.jpg"/><Relationship Id="rId4" Type="http://schemas.openxmlformats.org/officeDocument/2006/relationships/hyperlink" Target="http://drive.google.com/file/d/1bkwqFJXf9S9ztKLg_Xuwl-Yssfvwamqg/vie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/>
          <p:nvPr/>
        </p:nvSpPr>
        <p:spPr>
          <a:xfrm>
            <a:off x="-47" y="4868775"/>
            <a:ext cx="11433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August 2020</a:t>
            </a:r>
            <a:endParaRPr sz="13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4" name="Google Shape;144;p37"/>
          <p:cNvPicPr preferRelativeResize="0"/>
          <p:nvPr/>
        </p:nvPicPr>
        <p:blipFill rotWithShape="1">
          <a:blip r:embed="rId3">
            <a:alphaModFix/>
          </a:blip>
          <a:srcRect l="58624"/>
          <a:stretch/>
        </p:blipFill>
        <p:spPr>
          <a:xfrm>
            <a:off x="8684350" y="4699200"/>
            <a:ext cx="459650" cy="4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7"/>
          <p:cNvSpPr txBox="1"/>
          <p:nvPr/>
        </p:nvSpPr>
        <p:spPr>
          <a:xfrm>
            <a:off x="1732675" y="1278725"/>
            <a:ext cx="5584200" cy="23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Pretzel</a:t>
            </a:r>
            <a:endParaRPr b="1"/>
          </a:p>
        </p:txBody>
      </p:sp>
      <p:sp>
        <p:nvSpPr>
          <p:cNvPr id="146" name="Google Shape;146;p37"/>
          <p:cNvSpPr txBox="1"/>
          <p:nvPr/>
        </p:nvSpPr>
        <p:spPr>
          <a:xfrm>
            <a:off x="2580875" y="4277775"/>
            <a:ext cx="7323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3465952" y="4277770"/>
            <a:ext cx="5481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37"/>
          <p:cNvSpPr txBox="1"/>
          <p:nvPr/>
        </p:nvSpPr>
        <p:spPr>
          <a:xfrm>
            <a:off x="4240400" y="4277775"/>
            <a:ext cx="7323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37"/>
          <p:cNvSpPr txBox="1"/>
          <p:nvPr/>
        </p:nvSpPr>
        <p:spPr>
          <a:xfrm>
            <a:off x="5070149" y="4277775"/>
            <a:ext cx="732300" cy="2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37"/>
          <p:cNvSpPr txBox="1"/>
          <p:nvPr/>
        </p:nvSpPr>
        <p:spPr>
          <a:xfrm>
            <a:off x="3465950" y="2987225"/>
            <a:ext cx="25935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Sayli Karnik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SRE intern, Oracle RDBMS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1" name="Google Shape;15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7713" y="335775"/>
            <a:ext cx="1797676" cy="179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9450" y="3685350"/>
            <a:ext cx="934200" cy="934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6"/>
          <p:cNvSpPr/>
          <p:nvPr/>
        </p:nvSpPr>
        <p:spPr>
          <a:xfrm>
            <a:off x="494200" y="1097300"/>
            <a:ext cx="8297100" cy="3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4" name="Google Shape;224;p46"/>
          <p:cNvSpPr txBox="1">
            <a:spLocks noGrp="1"/>
          </p:cNvSpPr>
          <p:nvPr>
            <p:ph type="title"/>
          </p:nvPr>
        </p:nvSpPr>
        <p:spPr>
          <a:xfrm>
            <a:off x="431280" y="301667"/>
            <a:ext cx="8297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urce Sans Pro SemiBold"/>
              <a:buNone/>
            </a:pPr>
            <a:r>
              <a:rPr lang="en"/>
              <a:t>Risks and Mitigations</a:t>
            </a:r>
            <a:endParaRPr sz="500"/>
          </a:p>
        </p:txBody>
      </p:sp>
      <p:pic>
        <p:nvPicPr>
          <p:cNvPr id="225" name="Google Shape;225;p46"/>
          <p:cNvPicPr preferRelativeResize="0"/>
          <p:nvPr/>
        </p:nvPicPr>
        <p:blipFill rotWithShape="1">
          <a:blip r:embed="rId3">
            <a:alphaModFix/>
          </a:blip>
          <a:srcRect l="58624"/>
          <a:stretch/>
        </p:blipFill>
        <p:spPr>
          <a:xfrm>
            <a:off x="8684350" y="4699200"/>
            <a:ext cx="459650" cy="401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6" name="Google Shape;226;p46"/>
          <p:cNvGraphicFramePr/>
          <p:nvPr/>
        </p:nvGraphicFramePr>
        <p:xfrm>
          <a:off x="952500" y="2000250"/>
          <a:ext cx="7239000" cy="1356300"/>
        </p:xfrm>
        <a:graphic>
          <a:graphicData uri="http://schemas.openxmlformats.org/drawingml/2006/table">
            <a:tbl>
              <a:tblPr>
                <a:noFill/>
                <a:tableStyleId>{604C9903-ED60-419B-9ED0-389ADC69529D}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B5394"/>
                          </a:solidFill>
                        </a:rPr>
                        <a:t>Risk</a:t>
                      </a:r>
                      <a:endParaRPr sz="1200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B5394"/>
                          </a:solidFill>
                        </a:rPr>
                        <a:t>User story</a:t>
                      </a:r>
                      <a:endParaRPr sz="1200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B5394"/>
                          </a:solidFill>
                        </a:rPr>
                        <a:t>Mitigation</a:t>
                      </a:r>
                      <a:endParaRPr sz="1200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Outages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Human error by Developer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Thorough review process by SRE, Rollback option available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Schema locks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Multiple users might patch schema/restart GG simultaneously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Queueing of requests 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31280" y="301667"/>
            <a:ext cx="8297100" cy="4527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Q/A</a:t>
            </a:r>
            <a:endParaRPr/>
          </a:p>
        </p:txBody>
      </p:sp>
      <p:pic>
        <p:nvPicPr>
          <p:cNvPr id="232" name="Google Shape;232;p47"/>
          <p:cNvPicPr preferRelativeResize="0"/>
          <p:nvPr/>
        </p:nvPicPr>
        <p:blipFill rotWithShape="1">
          <a:blip r:embed="rId3">
            <a:alphaModFix/>
          </a:blip>
          <a:srcRect l="58624"/>
          <a:stretch/>
        </p:blipFill>
        <p:spPr>
          <a:xfrm>
            <a:off x="8684350" y="4699200"/>
            <a:ext cx="459650" cy="40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0500" y="2321199"/>
            <a:ext cx="2023001" cy="2023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7"/>
          <p:cNvSpPr txBox="1"/>
          <p:nvPr/>
        </p:nvSpPr>
        <p:spPr>
          <a:xfrm>
            <a:off x="4622925" y="4254125"/>
            <a:ext cx="1295700" cy="1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Sans Pro"/>
                <a:ea typeface="Source Sans Pro"/>
                <a:cs typeface="Source Sans Pro"/>
                <a:sym typeface="Source Sans Pro"/>
              </a:rPr>
              <a:t>The office, season 8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" name="Google Shape;235;p47"/>
          <p:cNvSpPr txBox="1"/>
          <p:nvPr/>
        </p:nvSpPr>
        <p:spPr>
          <a:xfrm>
            <a:off x="1597925" y="1329825"/>
            <a:ext cx="62205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Wiki - go/pretzel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Repository -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https://git.corp.linkedin.com:1367/plugins/gitiles/multiproducts/self-service-oradb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Progress report - go/skarnik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Slack channel - #dba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8"/>
          <p:cNvSpPr/>
          <p:nvPr/>
        </p:nvSpPr>
        <p:spPr>
          <a:xfrm>
            <a:off x="494200" y="1097300"/>
            <a:ext cx="8297100" cy="3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Current daily schema-change patch deployment scenario: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Engineering Team commits sql files to scm repository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Creates DATAOPS jira ticket requesting deploy to EI and prod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On-call SRE confirms manager approval in DATAOPS tickets, and consolidates them into 1 CM ticket/day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Oracle SRE manually logs into multiple Golden gate hosts and stops processes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Oracle SRE checks out patch files, uses a cli utility to apply patch files.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Oracle SRE restarts Golden Gate processes on hosts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This process needs automation for fast, effective and effortless schema change rollouts for databases.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8" name="Google Shape;158;p38"/>
          <p:cNvSpPr txBox="1">
            <a:spLocks noGrp="1"/>
          </p:cNvSpPr>
          <p:nvPr>
            <p:ph type="title"/>
          </p:nvPr>
        </p:nvSpPr>
        <p:spPr>
          <a:xfrm>
            <a:off x="431280" y="301667"/>
            <a:ext cx="8297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urce Sans Pro SemiBold"/>
              <a:buNone/>
            </a:pPr>
            <a:r>
              <a:rPr lang="en"/>
              <a:t>Why?</a:t>
            </a:r>
            <a:endParaRPr sz="500"/>
          </a:p>
        </p:txBody>
      </p:sp>
      <p:pic>
        <p:nvPicPr>
          <p:cNvPr id="159" name="Google Shape;159;p38"/>
          <p:cNvPicPr preferRelativeResize="0"/>
          <p:nvPr/>
        </p:nvPicPr>
        <p:blipFill rotWithShape="1">
          <a:blip r:embed="rId3">
            <a:alphaModFix/>
          </a:blip>
          <a:srcRect l="58624"/>
          <a:stretch/>
        </p:blipFill>
        <p:spPr>
          <a:xfrm>
            <a:off x="8684350" y="4699200"/>
            <a:ext cx="459650" cy="4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9"/>
          <p:cNvSpPr/>
          <p:nvPr/>
        </p:nvSpPr>
        <p:spPr>
          <a:xfrm>
            <a:off x="494200" y="1097300"/>
            <a:ext cx="8297100" cy="3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Source Sans Pro"/>
                <a:ea typeface="Source Sans Pro"/>
                <a:cs typeface="Source Sans Pro"/>
                <a:sym typeface="Source Sans Pro"/>
              </a:rPr>
              <a:t>A one-stop portal to deploy DML/DDL changes to remote Oracle Databases at </a:t>
            </a:r>
            <a:r>
              <a:rPr lang="en" sz="1800" dirty="0" err="1">
                <a:latin typeface="Source Sans Pro"/>
                <a:ea typeface="Source Sans Pro"/>
                <a:cs typeface="Source Sans Pro"/>
                <a:sym typeface="Source Sans Pro"/>
              </a:rPr>
              <a:t>Linkedin</a:t>
            </a:r>
            <a:r>
              <a:rPr lang="en" sz="1800" dirty="0"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  <a:endParaRPr sz="18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Orchestrates schema evolution on staging and production environments</a:t>
            </a:r>
            <a:endParaRPr sz="16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Built as a Python web-app multi-product</a:t>
            </a:r>
            <a:endParaRPr sz="1600">
              <a:latin typeface="Source Sans Pro"/>
              <a:ea typeface="Source Sans Pro"/>
              <a:cs typeface="Source Sans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It’s self-service (Patch needs to be reviewed by Oracle-SRE)</a:t>
            </a:r>
            <a:endParaRPr sz="16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330200"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Abstracts complex workflows 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Google Shape;165;p39"/>
          <p:cNvSpPr txBox="1">
            <a:spLocks noGrp="1"/>
          </p:cNvSpPr>
          <p:nvPr>
            <p:ph type="title"/>
          </p:nvPr>
        </p:nvSpPr>
        <p:spPr>
          <a:xfrm>
            <a:off x="431280" y="301667"/>
            <a:ext cx="8297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urce Sans Pro SemiBold"/>
              <a:buNone/>
            </a:pPr>
            <a:r>
              <a:rPr lang="en"/>
              <a:t>What?</a:t>
            </a:r>
            <a:endParaRPr sz="500"/>
          </a:p>
        </p:txBody>
      </p:sp>
      <p:pic>
        <p:nvPicPr>
          <p:cNvPr id="166" name="Google Shape;166;p39"/>
          <p:cNvPicPr preferRelativeResize="0"/>
          <p:nvPr/>
        </p:nvPicPr>
        <p:blipFill rotWithShape="1">
          <a:blip r:embed="rId3">
            <a:alphaModFix/>
          </a:blip>
          <a:srcRect l="58624"/>
          <a:stretch/>
        </p:blipFill>
        <p:spPr>
          <a:xfrm>
            <a:off x="8684350" y="4699200"/>
            <a:ext cx="459650" cy="4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>
            <a:spLocks noGrp="1"/>
          </p:cNvSpPr>
          <p:nvPr>
            <p:ph type="title"/>
          </p:nvPr>
        </p:nvSpPr>
        <p:spPr>
          <a:xfrm>
            <a:off x="431280" y="301667"/>
            <a:ext cx="8297100" cy="4527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pic>
        <p:nvPicPr>
          <p:cNvPr id="172" name="Google Shape;1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25" y="899475"/>
            <a:ext cx="8371252" cy="42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/>
          <p:nvPr/>
        </p:nvSpPr>
        <p:spPr>
          <a:xfrm>
            <a:off x="494200" y="1097300"/>
            <a:ext cx="8297100" cy="3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Secure user </a:t>
            </a:r>
            <a:r>
              <a:rPr lang="en" sz="1600" dirty="0" err="1">
                <a:latin typeface="Source Sans Pro"/>
                <a:ea typeface="Source Sans Pro"/>
                <a:cs typeface="Source Sans Pro"/>
                <a:sym typeface="Source Sans Pro"/>
              </a:rPr>
              <a:t>authentication+authorization</a:t>
            </a:r>
            <a:endParaRPr sz="1600" dirty="0" err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330200"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Patch review process by Oracle Team 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330200"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Minimal effort by user (most info is retrieved from Review Board) 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Automated SCM checkouts</a:t>
            </a:r>
            <a:endParaRPr sz="16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Golden Gate replication across 3 COLOs done automatically</a:t>
            </a:r>
            <a:endParaRPr sz="16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Maintains audit log for every deployment</a:t>
            </a:r>
            <a:endParaRPr sz="16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Patch outcome via email and a paste-it link</a:t>
            </a:r>
            <a:endParaRPr sz="16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Can Rollback patches easily</a:t>
            </a:r>
            <a:endParaRPr sz="16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 dirty="0">
                <a:latin typeface="Source Sans Pro"/>
                <a:ea typeface="Source Sans Pro"/>
                <a:cs typeface="Source Sans Pro"/>
                <a:sym typeface="Source Sans Pro"/>
              </a:rPr>
              <a:t>Sends changes to Kafka consumers for downstream consumption</a:t>
            </a:r>
            <a:endParaRPr sz="16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8" name="Google Shape;178;p41"/>
          <p:cNvSpPr txBox="1">
            <a:spLocks noGrp="1"/>
          </p:cNvSpPr>
          <p:nvPr>
            <p:ph type="title"/>
          </p:nvPr>
        </p:nvSpPr>
        <p:spPr>
          <a:xfrm>
            <a:off x="431280" y="301667"/>
            <a:ext cx="8297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urce Sans Pro SemiBold"/>
              <a:buNone/>
            </a:pPr>
            <a:r>
              <a:rPr lang="en"/>
              <a:t>Features</a:t>
            </a:r>
            <a:endParaRPr sz="500"/>
          </a:p>
        </p:txBody>
      </p:sp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 l="58624"/>
          <a:stretch/>
        </p:blipFill>
        <p:spPr>
          <a:xfrm>
            <a:off x="8684350" y="4699200"/>
            <a:ext cx="459650" cy="4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42"/>
          <p:cNvCxnSpPr/>
          <p:nvPr/>
        </p:nvCxnSpPr>
        <p:spPr>
          <a:xfrm>
            <a:off x="4332001" y="3181298"/>
            <a:ext cx="479997" cy="0"/>
          </a:xfrm>
          <a:prstGeom prst="straightConnector1">
            <a:avLst/>
          </a:prstGeom>
          <a:noFill/>
          <a:ln w="63500" cap="flat" cmpd="sng">
            <a:solidFill>
              <a:schemeClr val="lt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85" name="Google Shape;185;p42"/>
          <p:cNvSpPr txBox="1"/>
          <p:nvPr/>
        </p:nvSpPr>
        <p:spPr>
          <a:xfrm>
            <a:off x="1336302" y="1874152"/>
            <a:ext cx="6471395" cy="105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Source Sans Pro Light"/>
              <a:buNone/>
            </a:pPr>
            <a:r>
              <a:rPr lang="en" sz="4100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Demo</a:t>
            </a:r>
            <a:endParaRPr sz="500" b="1"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3">
            <a:alphaModFix/>
          </a:blip>
          <a:srcRect l="58624"/>
          <a:stretch/>
        </p:blipFill>
        <p:spPr>
          <a:xfrm>
            <a:off x="8684350" y="4699200"/>
            <a:ext cx="459650" cy="4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3"/>
          <p:cNvPicPr preferRelativeResize="0"/>
          <p:nvPr/>
        </p:nvPicPr>
        <p:blipFill rotWithShape="1">
          <a:blip r:embed="rId3">
            <a:alphaModFix/>
          </a:blip>
          <a:srcRect l="58624"/>
          <a:stretch/>
        </p:blipFill>
        <p:spPr>
          <a:xfrm>
            <a:off x="8684350" y="4699200"/>
            <a:ext cx="459650" cy="40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3" title="Screen Recording 2020-08-04 at 4.30.48 PM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375" y="0"/>
            <a:ext cx="68470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4"/>
          <p:cNvPicPr preferRelativeResize="0"/>
          <p:nvPr/>
        </p:nvPicPr>
        <p:blipFill rotWithShape="1">
          <a:blip r:embed="rId3">
            <a:alphaModFix/>
          </a:blip>
          <a:srcRect l="58624"/>
          <a:stretch/>
        </p:blipFill>
        <p:spPr>
          <a:xfrm>
            <a:off x="8684350" y="4699200"/>
            <a:ext cx="459650" cy="4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/>
          <p:nvPr/>
        </p:nvSpPr>
        <p:spPr>
          <a:xfrm>
            <a:off x="4978050" y="4261425"/>
            <a:ext cx="1295700" cy="1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9" name="Google Shape;199;p44" title="pretzel video final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300" y="0"/>
            <a:ext cx="82295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5"/>
          <p:cNvSpPr txBox="1">
            <a:spLocks noGrp="1"/>
          </p:cNvSpPr>
          <p:nvPr>
            <p:ph type="title"/>
          </p:nvPr>
        </p:nvSpPr>
        <p:spPr>
          <a:xfrm>
            <a:off x="431280" y="301667"/>
            <a:ext cx="8297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ource Sans Pro SemiBold"/>
              <a:buNone/>
            </a:pPr>
            <a:r>
              <a:rPr lang="en"/>
              <a:t>Impact</a:t>
            </a:r>
            <a:endParaRPr sz="500"/>
          </a:p>
        </p:txBody>
      </p:sp>
      <p:sp>
        <p:nvSpPr>
          <p:cNvPr id="205" name="Google Shape;205;p45"/>
          <p:cNvSpPr/>
          <p:nvPr/>
        </p:nvSpPr>
        <p:spPr>
          <a:xfrm>
            <a:off x="529750" y="1329100"/>
            <a:ext cx="628200" cy="2055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5"/>
          <p:cNvSpPr txBox="1"/>
          <p:nvPr/>
        </p:nvSpPr>
        <p:spPr>
          <a:xfrm>
            <a:off x="1346600" y="1410075"/>
            <a:ext cx="4668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Toil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7" name="Google Shape;207;p45"/>
          <p:cNvSpPr txBox="1"/>
          <p:nvPr/>
        </p:nvSpPr>
        <p:spPr>
          <a:xfrm>
            <a:off x="1346600" y="1795850"/>
            <a:ext cx="2334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Human Touchpoints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45"/>
          <p:cNvSpPr txBox="1"/>
          <p:nvPr/>
        </p:nvSpPr>
        <p:spPr>
          <a:xfrm>
            <a:off x="1346600" y="2181625"/>
            <a:ext cx="28095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Dependency on Oracle SREs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45"/>
          <p:cNvSpPr/>
          <p:nvPr/>
        </p:nvSpPr>
        <p:spPr>
          <a:xfrm>
            <a:off x="4990975" y="1329100"/>
            <a:ext cx="628200" cy="2055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5"/>
          <p:cNvSpPr txBox="1"/>
          <p:nvPr/>
        </p:nvSpPr>
        <p:spPr>
          <a:xfrm>
            <a:off x="5825800" y="1410075"/>
            <a:ext cx="1176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Productivity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1" name="Google Shape;211;p45"/>
          <p:cNvSpPr txBox="1"/>
          <p:nvPr/>
        </p:nvSpPr>
        <p:spPr>
          <a:xfrm>
            <a:off x="5825800" y="1795850"/>
            <a:ext cx="2289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Faster CI/CD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2" name="Google Shape;212;p45"/>
          <p:cNvPicPr preferRelativeResize="0"/>
          <p:nvPr/>
        </p:nvPicPr>
        <p:blipFill rotWithShape="1">
          <a:blip r:embed="rId3">
            <a:alphaModFix/>
          </a:blip>
          <a:srcRect l="58624"/>
          <a:stretch/>
        </p:blipFill>
        <p:spPr>
          <a:xfrm>
            <a:off x="8684350" y="4699200"/>
            <a:ext cx="459650" cy="4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5"/>
          <p:cNvSpPr txBox="1"/>
          <p:nvPr/>
        </p:nvSpPr>
        <p:spPr>
          <a:xfrm>
            <a:off x="5825800" y="2181625"/>
            <a:ext cx="18384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Ease of use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4" name="Google Shape;214;p45"/>
          <p:cNvSpPr txBox="1"/>
          <p:nvPr/>
        </p:nvSpPr>
        <p:spPr>
          <a:xfrm>
            <a:off x="724550" y="1410075"/>
            <a:ext cx="153900" cy="17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5" name="Google Shape;215;p45"/>
          <p:cNvSpPr txBox="1"/>
          <p:nvPr/>
        </p:nvSpPr>
        <p:spPr>
          <a:xfrm>
            <a:off x="5146625" y="1429725"/>
            <a:ext cx="153900" cy="16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N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6" name="Google Shape;216;p45"/>
          <p:cNvSpPr txBox="1"/>
          <p:nvPr/>
        </p:nvSpPr>
        <p:spPr>
          <a:xfrm>
            <a:off x="5825800" y="2563450"/>
            <a:ext cx="20862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Member satisfaction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7" name="Google Shape;217;p45"/>
          <p:cNvSpPr txBox="1"/>
          <p:nvPr/>
        </p:nvSpPr>
        <p:spPr>
          <a:xfrm>
            <a:off x="1346600" y="2567400"/>
            <a:ext cx="16248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Wait times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8" name="Google Shape;218;p45"/>
          <p:cNvSpPr txBox="1"/>
          <p:nvPr/>
        </p:nvSpPr>
        <p:spPr>
          <a:xfrm>
            <a:off x="3022375" y="4072000"/>
            <a:ext cx="31149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24 * 7 DEPLOYMENTS made possible!</a:t>
            </a:r>
            <a:endParaRPr b="1">
              <a:solidFill>
                <a:srgbClr val="0B539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inkedIn White Template">
  <a:themeElements>
    <a:clrScheme name="LinkedIn">
      <a:dk1>
        <a:srgbClr val="313335"/>
      </a:dk1>
      <a:lt1>
        <a:srgbClr val="FFFFFF"/>
      </a:lt1>
      <a:dk2>
        <a:srgbClr val="0091C9"/>
      </a:dk2>
      <a:lt2>
        <a:srgbClr val="0070AD"/>
      </a:lt2>
      <a:accent1>
        <a:srgbClr val="00A9ED"/>
      </a:accent1>
      <a:accent2>
        <a:srgbClr val="817AE8"/>
      </a:accent2>
      <a:accent3>
        <a:srgbClr val="00C2BA"/>
      </a:accent3>
      <a:accent4>
        <a:srgbClr val="C6D0D8"/>
      </a:accent4>
      <a:accent5>
        <a:srgbClr val="0071AE"/>
      </a:accent5>
      <a:accent6>
        <a:srgbClr val="003E67"/>
      </a:accent6>
      <a:hlink>
        <a:srgbClr val="00A0DC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LinkedIn Black Template">
  <a:themeElements>
    <a:clrScheme name="LinkedIn">
      <a:dk1>
        <a:srgbClr val="313335"/>
      </a:dk1>
      <a:lt1>
        <a:srgbClr val="FFFFFF"/>
      </a:lt1>
      <a:dk2>
        <a:srgbClr val="0091C9"/>
      </a:dk2>
      <a:lt2>
        <a:srgbClr val="0070AD"/>
      </a:lt2>
      <a:accent1>
        <a:srgbClr val="00A9ED"/>
      </a:accent1>
      <a:accent2>
        <a:srgbClr val="817AE8"/>
      </a:accent2>
      <a:accent3>
        <a:srgbClr val="00C2BA"/>
      </a:accent3>
      <a:accent4>
        <a:srgbClr val="C6D0D8"/>
      </a:accent4>
      <a:accent5>
        <a:srgbClr val="0071AE"/>
      </a:accent5>
      <a:accent6>
        <a:srgbClr val="003E67"/>
      </a:accent6>
      <a:hlink>
        <a:srgbClr val="00A0DC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A18CEC7CC41A41B6902CA128A4F8DA" ma:contentTypeVersion="16" ma:contentTypeDescription="Create a new document." ma:contentTypeScope="" ma:versionID="0c50facd463d6799db06ba5ac9f0b0f2">
  <xsd:schema xmlns:xsd="http://www.w3.org/2001/XMLSchema" xmlns:xs="http://www.w3.org/2001/XMLSchema" xmlns:p="http://schemas.microsoft.com/office/2006/metadata/properties" xmlns:ns1="http://schemas.microsoft.com/sharepoint/v3" xmlns:ns2="beac3aac-adf8-474c-b627-b53abedf3130" xmlns:ns3="1a61ad5e-8034-4c74-9a47-fc681f8ce53a" targetNamespace="http://schemas.microsoft.com/office/2006/metadata/properties" ma:root="true" ma:fieldsID="4da06e9ba9cf1dad4ff794cc379b9d47" ns1:_="" ns2:_="" ns3:_="">
    <xsd:import namespace="http://schemas.microsoft.com/sharepoint/v3"/>
    <xsd:import namespace="beac3aac-adf8-474c-b627-b53abedf3130"/>
    <xsd:import namespace="1a61ad5e-8034-4c74-9a47-fc681f8ce53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c3aac-adf8-474c-b627-b53abedf31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ad5e-8034-4c74-9a47-fc681f8ce5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6267E4-44B7-431F-A2D3-E760827E1D9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2BDC830-0C46-4E7E-B5C3-BF4ADE5CD8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3C4482-347A-46A8-83C9-F5FB83058A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eac3aac-adf8-474c-b627-b53abedf3130"/>
    <ds:schemaRef ds:uri="1a61ad5e-8034-4c74-9a47-fc681f8ce5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Simple Light</vt:lpstr>
      <vt:lpstr>LinkedIn White Template</vt:lpstr>
      <vt:lpstr>1_LinkedIn Black Template</vt:lpstr>
      <vt:lpstr>PowerPoint Presentation</vt:lpstr>
      <vt:lpstr>Why?</vt:lpstr>
      <vt:lpstr>What?</vt:lpstr>
      <vt:lpstr>How?</vt:lpstr>
      <vt:lpstr>Features</vt:lpstr>
      <vt:lpstr>PowerPoint Presentation</vt:lpstr>
      <vt:lpstr>PowerPoint Presentation</vt:lpstr>
      <vt:lpstr>PowerPoint Presentation</vt:lpstr>
      <vt:lpstr>Impact</vt:lpstr>
      <vt:lpstr>Risks and Mitigations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4</cp:revision>
  <dcterms:modified xsi:type="dcterms:W3CDTF">2020-08-08T03:47:38Z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0x01010024A18CEC7CC41A41B6902CA128A4F8DA</vt:lpwstr>
  </property>
</Properties>
</file>