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83" r:id="rId4"/>
  </p:sldMasterIdLst>
  <p:notesMasterIdLst>
    <p:notesMasterId r:id="rId30"/>
  </p:notesMasterIdLst>
  <p:handoutMasterIdLst>
    <p:handoutMasterId r:id="rId31"/>
  </p:handoutMasterIdLst>
  <p:sldIdLst>
    <p:sldId id="452" r:id="rId5"/>
    <p:sldId id="453" r:id="rId6"/>
    <p:sldId id="454" r:id="rId7"/>
    <p:sldId id="457" r:id="rId8"/>
    <p:sldId id="455" r:id="rId9"/>
    <p:sldId id="460" r:id="rId10"/>
    <p:sldId id="461" r:id="rId11"/>
    <p:sldId id="462" r:id="rId12"/>
    <p:sldId id="459" r:id="rId13"/>
    <p:sldId id="463" r:id="rId14"/>
    <p:sldId id="464" r:id="rId15"/>
    <p:sldId id="465" r:id="rId16"/>
    <p:sldId id="256" r:id="rId17"/>
    <p:sldId id="466" r:id="rId18"/>
    <p:sldId id="467" r:id="rId19"/>
    <p:sldId id="468" r:id="rId20"/>
    <p:sldId id="470" r:id="rId21"/>
    <p:sldId id="469" r:id="rId22"/>
    <p:sldId id="471" r:id="rId23"/>
    <p:sldId id="472" r:id="rId24"/>
    <p:sldId id="473" r:id="rId25"/>
    <p:sldId id="474" r:id="rId26"/>
    <p:sldId id="475" r:id="rId27"/>
    <p:sldId id="476" r:id="rId28"/>
    <p:sldId id="477" r:id="rId29"/>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Strauss" initials="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BF9455"/>
    <a:srgbClr val="558F47"/>
    <a:srgbClr val="000A1E"/>
    <a:srgbClr val="002060"/>
    <a:srgbClr val="52919C"/>
    <a:srgbClr val="005483"/>
    <a:srgbClr val="315083"/>
    <a:srgbClr val="005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86751" autoAdjust="0"/>
  </p:normalViewPr>
  <p:slideViewPr>
    <p:cSldViewPr>
      <p:cViewPr>
        <p:scale>
          <a:sx n="68" d="100"/>
          <a:sy n="68" d="100"/>
        </p:scale>
        <p:origin x="604" y="48"/>
      </p:cViewPr>
      <p:guideLst>
        <p:guide orient="horz" pos="2160"/>
        <p:guide pos="3840"/>
      </p:guideLst>
    </p:cSldViewPr>
  </p:slideViewPr>
  <p:outlineViewPr>
    <p:cViewPr>
      <p:scale>
        <a:sx n="33" d="100"/>
        <a:sy n="33" d="100"/>
      </p:scale>
      <p:origin x="0" y="20358"/>
    </p:cViewPr>
  </p:outlineViewPr>
  <p:notesTextViewPr>
    <p:cViewPr>
      <p:scale>
        <a:sx n="100" d="100"/>
        <a:sy n="100" d="100"/>
      </p:scale>
      <p:origin x="0" y="0"/>
    </p:cViewPr>
  </p:notesTextViewPr>
  <p:sorterViewPr>
    <p:cViewPr>
      <p:scale>
        <a:sx n="170" d="100"/>
        <a:sy n="170" d="100"/>
      </p:scale>
      <p:origin x="0" y="-144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7716EE-B57F-4206-837E-C07FD6EECF65}"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4C0671D4-7B2D-4157-9A93-53BD7F543B54}">
      <dgm:prSet phldrT="[Text]" custT="1"/>
      <dgm:spPr/>
      <dgm:t>
        <a:bodyPr/>
        <a:lstStyle/>
        <a:p>
          <a:r>
            <a:rPr lang="en-US" sz="1400" b="1" dirty="0"/>
            <a:t>1. Conceptualize</a:t>
          </a:r>
        </a:p>
      </dgm:t>
    </dgm:pt>
    <dgm:pt modelId="{F4B456A3-7BCB-477E-B29D-771E11844196}" type="parTrans" cxnId="{22488DF4-EBC1-4CB8-B7A1-F64EF7518E27}">
      <dgm:prSet/>
      <dgm:spPr/>
      <dgm:t>
        <a:bodyPr/>
        <a:lstStyle/>
        <a:p>
          <a:endParaRPr lang="en-US"/>
        </a:p>
      </dgm:t>
    </dgm:pt>
    <dgm:pt modelId="{54987FF4-A472-43D4-AC70-20DF191C2A69}" type="sibTrans" cxnId="{22488DF4-EBC1-4CB8-B7A1-F64EF7518E27}">
      <dgm:prSet/>
      <dgm:spPr/>
      <dgm:t>
        <a:bodyPr/>
        <a:lstStyle/>
        <a:p>
          <a:endParaRPr lang="en-US"/>
        </a:p>
      </dgm:t>
    </dgm:pt>
    <dgm:pt modelId="{5EB1EA9C-5FD8-4A3A-BD51-161B2E5DF281}">
      <dgm:prSet phldrT="[Text]"/>
      <dgm:spPr/>
      <dgm:t>
        <a:bodyPr/>
        <a:lstStyle/>
        <a:p>
          <a:r>
            <a:rPr lang="en-US" b="1"/>
            <a:t>2. Input Analysis</a:t>
          </a:r>
          <a:endParaRPr lang="en-US" b="1" dirty="0"/>
        </a:p>
      </dgm:t>
    </dgm:pt>
    <dgm:pt modelId="{AB66193F-2556-4FA7-B485-3FA1744CD097}" type="parTrans" cxnId="{AD2D07CF-CA86-46FC-B440-101506EA7E52}">
      <dgm:prSet/>
      <dgm:spPr/>
      <dgm:t>
        <a:bodyPr/>
        <a:lstStyle/>
        <a:p>
          <a:endParaRPr lang="en-US"/>
        </a:p>
      </dgm:t>
    </dgm:pt>
    <dgm:pt modelId="{19ADACD6-239A-40EC-9936-35C818DE62EE}" type="sibTrans" cxnId="{AD2D07CF-CA86-46FC-B440-101506EA7E52}">
      <dgm:prSet/>
      <dgm:spPr/>
      <dgm:t>
        <a:bodyPr/>
        <a:lstStyle/>
        <a:p>
          <a:endParaRPr lang="en-US"/>
        </a:p>
      </dgm:t>
    </dgm:pt>
    <dgm:pt modelId="{FDD02BAD-2E2C-408E-BB4A-6AF13A3B72F5}">
      <dgm:prSet phldrT="[Text]"/>
      <dgm:spPr/>
      <dgm:t>
        <a:bodyPr/>
        <a:lstStyle/>
        <a:p>
          <a:r>
            <a:rPr lang="en-US" b="1"/>
            <a:t>3. Model Planning</a:t>
          </a:r>
          <a:endParaRPr lang="en-US" b="1" dirty="0"/>
        </a:p>
      </dgm:t>
    </dgm:pt>
    <dgm:pt modelId="{8A558557-FA4A-4A93-BDB7-EC3F7DA9A566}" type="parTrans" cxnId="{A43FB017-DDB8-408F-B376-F1898BBE84EE}">
      <dgm:prSet/>
      <dgm:spPr/>
      <dgm:t>
        <a:bodyPr/>
        <a:lstStyle/>
        <a:p>
          <a:endParaRPr lang="en-US"/>
        </a:p>
      </dgm:t>
    </dgm:pt>
    <dgm:pt modelId="{28670813-CB18-4E10-9187-A2BBB284E6CD}" type="sibTrans" cxnId="{A43FB017-DDB8-408F-B376-F1898BBE84EE}">
      <dgm:prSet/>
      <dgm:spPr/>
      <dgm:t>
        <a:bodyPr/>
        <a:lstStyle/>
        <a:p>
          <a:endParaRPr lang="en-US"/>
        </a:p>
      </dgm:t>
    </dgm:pt>
    <dgm:pt modelId="{3F5C7C62-EEEC-4A7E-ACDC-E1FA4D07FB91}">
      <dgm:prSet phldrT="[Text]"/>
      <dgm:spPr/>
      <dgm:t>
        <a:bodyPr/>
        <a:lstStyle/>
        <a:p>
          <a:r>
            <a:rPr lang="en-US" b="1"/>
            <a:t>4. Implement</a:t>
          </a:r>
          <a:endParaRPr lang="en-US" b="1" dirty="0"/>
        </a:p>
      </dgm:t>
    </dgm:pt>
    <dgm:pt modelId="{C014342E-85E7-40FC-8F01-B8FBBE921438}" type="parTrans" cxnId="{F4B1EB6C-CB07-46DF-B9FD-B7116DB0E217}">
      <dgm:prSet/>
      <dgm:spPr/>
      <dgm:t>
        <a:bodyPr/>
        <a:lstStyle/>
        <a:p>
          <a:endParaRPr lang="en-US"/>
        </a:p>
      </dgm:t>
    </dgm:pt>
    <dgm:pt modelId="{D5BC7F84-50FE-4E35-8B5D-A322062E5A50}" type="sibTrans" cxnId="{F4B1EB6C-CB07-46DF-B9FD-B7116DB0E217}">
      <dgm:prSet/>
      <dgm:spPr/>
      <dgm:t>
        <a:bodyPr/>
        <a:lstStyle/>
        <a:p>
          <a:endParaRPr lang="en-US"/>
        </a:p>
      </dgm:t>
    </dgm:pt>
    <dgm:pt modelId="{1743AB63-F673-4C6C-89B8-4EB5B86E5061}">
      <dgm:prSet phldrT="[Text]"/>
      <dgm:spPr/>
      <dgm:t>
        <a:bodyPr/>
        <a:lstStyle/>
        <a:p>
          <a:r>
            <a:rPr lang="en-US" b="1"/>
            <a:t>5. Testing and Review Analysis</a:t>
          </a:r>
          <a:endParaRPr lang="en-US" b="1" dirty="0"/>
        </a:p>
      </dgm:t>
    </dgm:pt>
    <dgm:pt modelId="{343D1FCC-8728-4B8E-AE7C-EFADDB39EC2E}" type="parTrans" cxnId="{02F315FD-C76F-49C8-B4BE-165C899663DC}">
      <dgm:prSet/>
      <dgm:spPr/>
      <dgm:t>
        <a:bodyPr/>
        <a:lstStyle/>
        <a:p>
          <a:endParaRPr lang="en-US"/>
        </a:p>
      </dgm:t>
    </dgm:pt>
    <dgm:pt modelId="{9D8E2394-1B68-484A-AC35-665E66C5F528}" type="sibTrans" cxnId="{02F315FD-C76F-49C8-B4BE-165C899663DC}">
      <dgm:prSet/>
      <dgm:spPr/>
      <dgm:t>
        <a:bodyPr/>
        <a:lstStyle/>
        <a:p>
          <a:endParaRPr lang="en-US"/>
        </a:p>
      </dgm:t>
    </dgm:pt>
    <dgm:pt modelId="{495A0E6F-0BD4-42F7-A4A4-AA7F1C418478}" type="pres">
      <dgm:prSet presAssocID="{807716EE-B57F-4206-837E-C07FD6EECF65}" presName="cycle" presStyleCnt="0">
        <dgm:presLayoutVars>
          <dgm:dir/>
          <dgm:resizeHandles val="exact"/>
        </dgm:presLayoutVars>
      </dgm:prSet>
      <dgm:spPr/>
    </dgm:pt>
    <dgm:pt modelId="{72A176AA-D50E-4993-8D2F-8B31FEA1EAC5}" type="pres">
      <dgm:prSet presAssocID="{4C0671D4-7B2D-4157-9A93-53BD7F543B54}" presName="node" presStyleLbl="node1" presStyleIdx="0" presStyleCnt="5" custScaleX="133940" custScaleY="47300">
        <dgm:presLayoutVars>
          <dgm:bulletEnabled val="1"/>
        </dgm:presLayoutVars>
      </dgm:prSet>
      <dgm:spPr/>
    </dgm:pt>
    <dgm:pt modelId="{05EE5527-2C93-4D26-8080-B855A014684A}" type="pres">
      <dgm:prSet presAssocID="{54987FF4-A472-43D4-AC70-20DF191C2A69}" presName="sibTrans" presStyleLbl="sibTrans2D1" presStyleIdx="0" presStyleCnt="5" custScaleX="156436" custLinFactNeighborX="44784" custLinFactNeighborY="-1709"/>
      <dgm:spPr/>
    </dgm:pt>
    <dgm:pt modelId="{7C1EE529-FEC4-4135-84F7-876B3550C57A}" type="pres">
      <dgm:prSet presAssocID="{54987FF4-A472-43D4-AC70-20DF191C2A69}" presName="connectorText" presStyleLbl="sibTrans2D1" presStyleIdx="0" presStyleCnt="5"/>
      <dgm:spPr/>
    </dgm:pt>
    <dgm:pt modelId="{D79B5045-6DE7-46C0-AE63-0FADFA6D30C4}" type="pres">
      <dgm:prSet presAssocID="{5EB1EA9C-5FD8-4A3A-BD51-161B2E5DF281}" presName="node" presStyleLbl="node1" presStyleIdx="1" presStyleCnt="5" custScaleX="125544" custScaleY="48704">
        <dgm:presLayoutVars>
          <dgm:bulletEnabled val="1"/>
        </dgm:presLayoutVars>
      </dgm:prSet>
      <dgm:spPr/>
    </dgm:pt>
    <dgm:pt modelId="{E11C2307-267A-40FA-9B6C-CEB6C37AC802}" type="pres">
      <dgm:prSet presAssocID="{19ADACD6-239A-40EC-9936-35C818DE62EE}" presName="sibTrans" presStyleLbl="sibTrans2D1" presStyleIdx="1" presStyleCnt="5" custScaleX="159720" custLinFactNeighborX="12721" custLinFactNeighborY="6833"/>
      <dgm:spPr/>
    </dgm:pt>
    <dgm:pt modelId="{2EF775F3-4CCB-4D98-A616-EA8D70C1C47C}" type="pres">
      <dgm:prSet presAssocID="{19ADACD6-239A-40EC-9936-35C818DE62EE}" presName="connectorText" presStyleLbl="sibTrans2D1" presStyleIdx="1" presStyleCnt="5"/>
      <dgm:spPr/>
    </dgm:pt>
    <dgm:pt modelId="{0D5D1AE0-4273-457E-9787-6B129E30F94C}" type="pres">
      <dgm:prSet presAssocID="{FDD02BAD-2E2C-408E-BB4A-6AF13A3B72F5}" presName="node" presStyleLbl="node1" presStyleIdx="2" presStyleCnt="5" custScaleY="50069" custRadScaleRad="91436" custRadScaleInc="-24961">
        <dgm:presLayoutVars>
          <dgm:bulletEnabled val="1"/>
        </dgm:presLayoutVars>
      </dgm:prSet>
      <dgm:spPr/>
    </dgm:pt>
    <dgm:pt modelId="{6BA8332A-7B6A-46BE-B5C6-AB108474DD25}" type="pres">
      <dgm:prSet presAssocID="{28670813-CB18-4E10-9187-A2BBB284E6CD}" presName="sibTrans" presStyleLbl="sibTrans2D1" presStyleIdx="2" presStyleCnt="5" custScaleX="166239"/>
      <dgm:spPr/>
    </dgm:pt>
    <dgm:pt modelId="{90BC0AD7-400B-4151-AE21-9030F16B936D}" type="pres">
      <dgm:prSet presAssocID="{28670813-CB18-4E10-9187-A2BBB284E6CD}" presName="connectorText" presStyleLbl="sibTrans2D1" presStyleIdx="2" presStyleCnt="5"/>
      <dgm:spPr/>
    </dgm:pt>
    <dgm:pt modelId="{4A695233-8B47-4592-BE54-056B775D1BC0}" type="pres">
      <dgm:prSet presAssocID="{3F5C7C62-EEEC-4A7E-ACDC-E1FA4D07FB91}" presName="node" presStyleLbl="node1" presStyleIdx="3" presStyleCnt="5" custScaleY="51916" custRadScaleRad="91471" custRadScaleInc="29399">
        <dgm:presLayoutVars>
          <dgm:bulletEnabled val="1"/>
        </dgm:presLayoutVars>
      </dgm:prSet>
      <dgm:spPr/>
    </dgm:pt>
    <dgm:pt modelId="{9488EBC4-305C-4DC6-9020-6FE24F949D62}" type="pres">
      <dgm:prSet presAssocID="{D5BC7F84-50FE-4E35-8B5D-A322062E5A50}" presName="sibTrans" presStyleLbl="sibTrans2D1" presStyleIdx="3" presStyleCnt="5" custScaleX="163226"/>
      <dgm:spPr/>
    </dgm:pt>
    <dgm:pt modelId="{6C1E7E73-EFE9-4E7D-9D69-E0D2CE08B0C2}" type="pres">
      <dgm:prSet presAssocID="{D5BC7F84-50FE-4E35-8B5D-A322062E5A50}" presName="connectorText" presStyleLbl="sibTrans2D1" presStyleIdx="3" presStyleCnt="5"/>
      <dgm:spPr/>
    </dgm:pt>
    <dgm:pt modelId="{1EF07FA3-71BB-4D7E-8FA0-2130505B9E54}" type="pres">
      <dgm:prSet presAssocID="{1743AB63-F673-4C6C-89B8-4EB5B86E5061}" presName="node" presStyleLbl="node1" presStyleIdx="4" presStyleCnt="5" custScaleX="116363" custScaleY="48705">
        <dgm:presLayoutVars>
          <dgm:bulletEnabled val="1"/>
        </dgm:presLayoutVars>
      </dgm:prSet>
      <dgm:spPr/>
    </dgm:pt>
    <dgm:pt modelId="{099E1060-50F9-44EE-A982-6A14196D7040}" type="pres">
      <dgm:prSet presAssocID="{9D8E2394-1B68-484A-AC35-665E66C5F528}" presName="sibTrans" presStyleLbl="sibTrans2D1" presStyleIdx="4" presStyleCnt="5" custScaleX="168266" custLinFactNeighborX="-19236" custLinFactNeighborY="-17082"/>
      <dgm:spPr/>
    </dgm:pt>
    <dgm:pt modelId="{D987FB73-CDB8-4DB3-B007-3D3FD35A8964}" type="pres">
      <dgm:prSet presAssocID="{9D8E2394-1B68-484A-AC35-665E66C5F528}" presName="connectorText" presStyleLbl="sibTrans2D1" presStyleIdx="4" presStyleCnt="5"/>
      <dgm:spPr/>
    </dgm:pt>
  </dgm:ptLst>
  <dgm:cxnLst>
    <dgm:cxn modelId="{C4BE8B0D-7251-4C6D-857C-10BB259FF00F}" type="presOf" srcId="{5EB1EA9C-5FD8-4A3A-BD51-161B2E5DF281}" destId="{D79B5045-6DE7-46C0-AE63-0FADFA6D30C4}" srcOrd="0" destOrd="0" presId="urn:microsoft.com/office/officeart/2005/8/layout/cycle2"/>
    <dgm:cxn modelId="{A43FB017-DDB8-408F-B376-F1898BBE84EE}" srcId="{807716EE-B57F-4206-837E-C07FD6EECF65}" destId="{FDD02BAD-2E2C-408E-BB4A-6AF13A3B72F5}" srcOrd="2" destOrd="0" parTransId="{8A558557-FA4A-4A93-BDB7-EC3F7DA9A566}" sibTransId="{28670813-CB18-4E10-9187-A2BBB284E6CD}"/>
    <dgm:cxn modelId="{C095F21A-F69C-448B-9C70-147A2648CFE0}" type="presOf" srcId="{1743AB63-F673-4C6C-89B8-4EB5B86E5061}" destId="{1EF07FA3-71BB-4D7E-8FA0-2130505B9E54}" srcOrd="0" destOrd="0" presId="urn:microsoft.com/office/officeart/2005/8/layout/cycle2"/>
    <dgm:cxn modelId="{7803351B-A845-4EF2-9B53-F9DDA5D0BC66}" type="presOf" srcId="{19ADACD6-239A-40EC-9936-35C818DE62EE}" destId="{E11C2307-267A-40FA-9B6C-CEB6C37AC802}" srcOrd="0" destOrd="0" presId="urn:microsoft.com/office/officeart/2005/8/layout/cycle2"/>
    <dgm:cxn modelId="{850E2424-8622-4266-9ED8-73F9C2683D8A}" type="presOf" srcId="{54987FF4-A472-43D4-AC70-20DF191C2A69}" destId="{05EE5527-2C93-4D26-8080-B855A014684A}" srcOrd="0" destOrd="0" presId="urn:microsoft.com/office/officeart/2005/8/layout/cycle2"/>
    <dgm:cxn modelId="{26AD933E-9E86-4D8C-AE3A-C723BF568D6A}" type="presOf" srcId="{D5BC7F84-50FE-4E35-8B5D-A322062E5A50}" destId="{6C1E7E73-EFE9-4E7D-9D69-E0D2CE08B0C2}" srcOrd="1" destOrd="0" presId="urn:microsoft.com/office/officeart/2005/8/layout/cycle2"/>
    <dgm:cxn modelId="{2AD8C264-ABA5-4338-B66B-47ACD196E195}" type="presOf" srcId="{807716EE-B57F-4206-837E-C07FD6EECF65}" destId="{495A0E6F-0BD4-42F7-A4A4-AA7F1C418478}" srcOrd="0" destOrd="0" presId="urn:microsoft.com/office/officeart/2005/8/layout/cycle2"/>
    <dgm:cxn modelId="{BB251D47-17FC-4454-BCBC-734F51FB3C62}" type="presOf" srcId="{9D8E2394-1B68-484A-AC35-665E66C5F528}" destId="{D987FB73-CDB8-4DB3-B007-3D3FD35A8964}" srcOrd="1" destOrd="0" presId="urn:microsoft.com/office/officeart/2005/8/layout/cycle2"/>
    <dgm:cxn modelId="{F4B1EB6C-CB07-46DF-B9FD-B7116DB0E217}" srcId="{807716EE-B57F-4206-837E-C07FD6EECF65}" destId="{3F5C7C62-EEEC-4A7E-ACDC-E1FA4D07FB91}" srcOrd="3" destOrd="0" parTransId="{C014342E-85E7-40FC-8F01-B8FBBE921438}" sibTransId="{D5BC7F84-50FE-4E35-8B5D-A322062E5A50}"/>
    <dgm:cxn modelId="{81527E53-3A6C-4682-8CCA-1132F2C840D2}" type="presOf" srcId="{4C0671D4-7B2D-4157-9A93-53BD7F543B54}" destId="{72A176AA-D50E-4993-8D2F-8B31FEA1EAC5}" srcOrd="0" destOrd="0" presId="urn:microsoft.com/office/officeart/2005/8/layout/cycle2"/>
    <dgm:cxn modelId="{E2828679-8CE4-42C9-BB8B-64DA52368B66}" type="presOf" srcId="{9D8E2394-1B68-484A-AC35-665E66C5F528}" destId="{099E1060-50F9-44EE-A982-6A14196D7040}" srcOrd="0" destOrd="0" presId="urn:microsoft.com/office/officeart/2005/8/layout/cycle2"/>
    <dgm:cxn modelId="{F96ED159-33EB-40A4-99A1-66705FC0C32B}" type="presOf" srcId="{FDD02BAD-2E2C-408E-BB4A-6AF13A3B72F5}" destId="{0D5D1AE0-4273-457E-9787-6B129E30F94C}" srcOrd="0" destOrd="0" presId="urn:microsoft.com/office/officeart/2005/8/layout/cycle2"/>
    <dgm:cxn modelId="{B3E1F67D-21E3-45C2-8733-0B49CF9C2E7D}" type="presOf" srcId="{54987FF4-A472-43D4-AC70-20DF191C2A69}" destId="{7C1EE529-FEC4-4135-84F7-876B3550C57A}" srcOrd="1" destOrd="0" presId="urn:microsoft.com/office/officeart/2005/8/layout/cycle2"/>
    <dgm:cxn modelId="{C7F2E9AB-019E-489B-9197-1855EA8604C7}" type="presOf" srcId="{3F5C7C62-EEEC-4A7E-ACDC-E1FA4D07FB91}" destId="{4A695233-8B47-4592-BE54-056B775D1BC0}" srcOrd="0" destOrd="0" presId="urn:microsoft.com/office/officeart/2005/8/layout/cycle2"/>
    <dgm:cxn modelId="{7E1E45B3-9D9C-442F-BB1E-E5F9E9B62698}" type="presOf" srcId="{19ADACD6-239A-40EC-9936-35C818DE62EE}" destId="{2EF775F3-4CCB-4D98-A616-EA8D70C1C47C}" srcOrd="1" destOrd="0" presId="urn:microsoft.com/office/officeart/2005/8/layout/cycle2"/>
    <dgm:cxn modelId="{8ADACBB7-5DE0-4329-8FA5-9376E2FECF88}" type="presOf" srcId="{D5BC7F84-50FE-4E35-8B5D-A322062E5A50}" destId="{9488EBC4-305C-4DC6-9020-6FE24F949D62}" srcOrd="0" destOrd="0" presId="urn:microsoft.com/office/officeart/2005/8/layout/cycle2"/>
    <dgm:cxn modelId="{AD2D07CF-CA86-46FC-B440-101506EA7E52}" srcId="{807716EE-B57F-4206-837E-C07FD6EECF65}" destId="{5EB1EA9C-5FD8-4A3A-BD51-161B2E5DF281}" srcOrd="1" destOrd="0" parTransId="{AB66193F-2556-4FA7-B485-3FA1744CD097}" sibTransId="{19ADACD6-239A-40EC-9936-35C818DE62EE}"/>
    <dgm:cxn modelId="{825F37E4-DB14-4F18-810E-817BCB575003}" type="presOf" srcId="{28670813-CB18-4E10-9187-A2BBB284E6CD}" destId="{90BC0AD7-400B-4151-AE21-9030F16B936D}" srcOrd="1" destOrd="0" presId="urn:microsoft.com/office/officeart/2005/8/layout/cycle2"/>
    <dgm:cxn modelId="{2B5508EB-F669-4DDC-81F2-10C22BDB3B93}" type="presOf" srcId="{28670813-CB18-4E10-9187-A2BBB284E6CD}" destId="{6BA8332A-7B6A-46BE-B5C6-AB108474DD25}" srcOrd="0" destOrd="0" presId="urn:microsoft.com/office/officeart/2005/8/layout/cycle2"/>
    <dgm:cxn modelId="{22488DF4-EBC1-4CB8-B7A1-F64EF7518E27}" srcId="{807716EE-B57F-4206-837E-C07FD6EECF65}" destId="{4C0671D4-7B2D-4157-9A93-53BD7F543B54}" srcOrd="0" destOrd="0" parTransId="{F4B456A3-7BCB-477E-B29D-771E11844196}" sibTransId="{54987FF4-A472-43D4-AC70-20DF191C2A69}"/>
    <dgm:cxn modelId="{02F315FD-C76F-49C8-B4BE-165C899663DC}" srcId="{807716EE-B57F-4206-837E-C07FD6EECF65}" destId="{1743AB63-F673-4C6C-89B8-4EB5B86E5061}" srcOrd="4" destOrd="0" parTransId="{343D1FCC-8728-4B8E-AE7C-EFADDB39EC2E}" sibTransId="{9D8E2394-1B68-484A-AC35-665E66C5F528}"/>
    <dgm:cxn modelId="{F88BCFFD-ADA2-4F3E-A013-447E788B4D67}" type="presParOf" srcId="{495A0E6F-0BD4-42F7-A4A4-AA7F1C418478}" destId="{72A176AA-D50E-4993-8D2F-8B31FEA1EAC5}" srcOrd="0" destOrd="0" presId="urn:microsoft.com/office/officeart/2005/8/layout/cycle2"/>
    <dgm:cxn modelId="{872E03A0-CE5E-49AC-9BF8-727B20658F9D}" type="presParOf" srcId="{495A0E6F-0BD4-42F7-A4A4-AA7F1C418478}" destId="{05EE5527-2C93-4D26-8080-B855A014684A}" srcOrd="1" destOrd="0" presId="urn:microsoft.com/office/officeart/2005/8/layout/cycle2"/>
    <dgm:cxn modelId="{70665A64-8656-4BF5-BF80-6D5D5F9FBB1B}" type="presParOf" srcId="{05EE5527-2C93-4D26-8080-B855A014684A}" destId="{7C1EE529-FEC4-4135-84F7-876B3550C57A}" srcOrd="0" destOrd="0" presId="urn:microsoft.com/office/officeart/2005/8/layout/cycle2"/>
    <dgm:cxn modelId="{C2801E02-5E5A-4CF4-9E21-860D1867D844}" type="presParOf" srcId="{495A0E6F-0BD4-42F7-A4A4-AA7F1C418478}" destId="{D79B5045-6DE7-46C0-AE63-0FADFA6D30C4}" srcOrd="2" destOrd="0" presId="urn:microsoft.com/office/officeart/2005/8/layout/cycle2"/>
    <dgm:cxn modelId="{BCD32E43-E053-448C-9BD2-4AD9FDDC9729}" type="presParOf" srcId="{495A0E6F-0BD4-42F7-A4A4-AA7F1C418478}" destId="{E11C2307-267A-40FA-9B6C-CEB6C37AC802}" srcOrd="3" destOrd="0" presId="urn:microsoft.com/office/officeart/2005/8/layout/cycle2"/>
    <dgm:cxn modelId="{80A50FA0-0556-4DAB-876D-5A0753AE66E6}" type="presParOf" srcId="{E11C2307-267A-40FA-9B6C-CEB6C37AC802}" destId="{2EF775F3-4CCB-4D98-A616-EA8D70C1C47C}" srcOrd="0" destOrd="0" presId="urn:microsoft.com/office/officeart/2005/8/layout/cycle2"/>
    <dgm:cxn modelId="{453756FD-A798-48DC-AAA5-BC800E14DF7C}" type="presParOf" srcId="{495A0E6F-0BD4-42F7-A4A4-AA7F1C418478}" destId="{0D5D1AE0-4273-457E-9787-6B129E30F94C}" srcOrd="4" destOrd="0" presId="urn:microsoft.com/office/officeart/2005/8/layout/cycle2"/>
    <dgm:cxn modelId="{0A3E1169-3D65-4545-B89B-8B1A4E111202}" type="presParOf" srcId="{495A0E6F-0BD4-42F7-A4A4-AA7F1C418478}" destId="{6BA8332A-7B6A-46BE-B5C6-AB108474DD25}" srcOrd="5" destOrd="0" presId="urn:microsoft.com/office/officeart/2005/8/layout/cycle2"/>
    <dgm:cxn modelId="{B475169D-0735-49A3-BF13-4D1F7A2F9EA6}" type="presParOf" srcId="{6BA8332A-7B6A-46BE-B5C6-AB108474DD25}" destId="{90BC0AD7-400B-4151-AE21-9030F16B936D}" srcOrd="0" destOrd="0" presId="urn:microsoft.com/office/officeart/2005/8/layout/cycle2"/>
    <dgm:cxn modelId="{3F91CD14-04BF-4EEC-A6A6-C3C70445FA92}" type="presParOf" srcId="{495A0E6F-0BD4-42F7-A4A4-AA7F1C418478}" destId="{4A695233-8B47-4592-BE54-056B775D1BC0}" srcOrd="6" destOrd="0" presId="urn:microsoft.com/office/officeart/2005/8/layout/cycle2"/>
    <dgm:cxn modelId="{EFEB94F3-D038-4079-B9F4-76C74CCD103E}" type="presParOf" srcId="{495A0E6F-0BD4-42F7-A4A4-AA7F1C418478}" destId="{9488EBC4-305C-4DC6-9020-6FE24F949D62}" srcOrd="7" destOrd="0" presId="urn:microsoft.com/office/officeart/2005/8/layout/cycle2"/>
    <dgm:cxn modelId="{DA3650E5-94C3-4146-9A06-C0D4C150040A}" type="presParOf" srcId="{9488EBC4-305C-4DC6-9020-6FE24F949D62}" destId="{6C1E7E73-EFE9-4E7D-9D69-E0D2CE08B0C2}" srcOrd="0" destOrd="0" presId="urn:microsoft.com/office/officeart/2005/8/layout/cycle2"/>
    <dgm:cxn modelId="{DEBA97CE-A8B1-44AF-BF96-DA1C6936092C}" type="presParOf" srcId="{495A0E6F-0BD4-42F7-A4A4-AA7F1C418478}" destId="{1EF07FA3-71BB-4D7E-8FA0-2130505B9E54}" srcOrd="8" destOrd="0" presId="urn:microsoft.com/office/officeart/2005/8/layout/cycle2"/>
    <dgm:cxn modelId="{D0071059-377F-4DB4-8097-D56F6C4F6026}" type="presParOf" srcId="{495A0E6F-0BD4-42F7-A4A4-AA7F1C418478}" destId="{099E1060-50F9-44EE-A982-6A14196D7040}" srcOrd="9" destOrd="0" presId="urn:microsoft.com/office/officeart/2005/8/layout/cycle2"/>
    <dgm:cxn modelId="{FF0D0F19-69A6-41D1-A9A0-14C29E476C05}" type="presParOf" srcId="{099E1060-50F9-44EE-A982-6A14196D7040}" destId="{D987FB73-CDB8-4DB3-B007-3D3FD35A8964}"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176AA-D50E-4993-8D2F-8B31FEA1EAC5}">
      <dsp:nvSpPr>
        <dsp:cNvPr id="0" name=""/>
        <dsp:cNvSpPr/>
      </dsp:nvSpPr>
      <dsp:spPr>
        <a:xfrm>
          <a:off x="2931426" y="627948"/>
          <a:ext cx="2190086" cy="77341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1. Conceptualize</a:t>
          </a:r>
        </a:p>
      </dsp:txBody>
      <dsp:txXfrm>
        <a:off x="3252157" y="741212"/>
        <a:ext cx="1548624" cy="546886"/>
      </dsp:txXfrm>
    </dsp:sp>
    <dsp:sp modelId="{05EE5527-2C93-4D26-8080-B855A014684A}">
      <dsp:nvSpPr>
        <dsp:cNvPr id="0" name=""/>
        <dsp:cNvSpPr/>
      </dsp:nvSpPr>
      <dsp:spPr>
        <a:xfrm rot="2160000">
          <a:off x="4778165" y="1438774"/>
          <a:ext cx="1051899" cy="5518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793974" y="1500489"/>
        <a:ext cx="886343" cy="331112"/>
      </dsp:txXfrm>
    </dsp:sp>
    <dsp:sp modelId="{D79B5045-6DE7-46C0-AE63-0FADFA6D30C4}">
      <dsp:nvSpPr>
        <dsp:cNvPr id="0" name=""/>
        <dsp:cNvSpPr/>
      </dsp:nvSpPr>
      <dsp:spPr>
        <a:xfrm>
          <a:off x="4988632" y="2061245"/>
          <a:ext cx="2052801" cy="796371"/>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t>2. Input Analysis</a:t>
          </a:r>
          <a:endParaRPr lang="en-US" sz="1200" b="1" kern="1200" dirty="0"/>
        </a:p>
      </dsp:txBody>
      <dsp:txXfrm>
        <a:off x="5289258" y="2177871"/>
        <a:ext cx="1451549" cy="563119"/>
      </dsp:txXfrm>
    </dsp:sp>
    <dsp:sp modelId="{E11C2307-267A-40FA-9B6C-CEB6C37AC802}">
      <dsp:nvSpPr>
        <dsp:cNvPr id="0" name=""/>
        <dsp:cNvSpPr/>
      </dsp:nvSpPr>
      <dsp:spPr>
        <a:xfrm rot="6460870">
          <a:off x="5255924" y="3197864"/>
          <a:ext cx="1065226" cy="5518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5363843" y="3229367"/>
        <a:ext cx="899670" cy="331112"/>
      </dsp:txXfrm>
    </dsp:sp>
    <dsp:sp modelId="{0D5D1AE0-4273-457E-9787-6B129E30F94C}">
      <dsp:nvSpPr>
        <dsp:cNvPr id="0" name=""/>
        <dsp:cNvSpPr/>
      </dsp:nvSpPr>
      <dsp:spPr>
        <a:xfrm>
          <a:off x="4560447" y="4048412"/>
          <a:ext cx="1635124" cy="81869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t>3. Model Planning</a:t>
          </a:r>
          <a:endParaRPr lang="en-US" sz="1200" b="1" kern="1200" dirty="0"/>
        </a:p>
      </dsp:txBody>
      <dsp:txXfrm>
        <a:off x="4799905" y="4168306"/>
        <a:ext cx="1156208" cy="578902"/>
      </dsp:txXfrm>
    </dsp:sp>
    <dsp:sp modelId="{6BA8332A-7B6A-46BE-B5C6-AB108474DD25}">
      <dsp:nvSpPr>
        <dsp:cNvPr id="0" name=""/>
        <dsp:cNvSpPr/>
      </dsp:nvSpPr>
      <dsp:spPr>
        <a:xfrm rot="10847290">
          <a:off x="3536831" y="4163206"/>
          <a:ext cx="974778" cy="55185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3702379" y="4274716"/>
        <a:ext cx="809222" cy="331112"/>
      </dsp:txXfrm>
    </dsp:sp>
    <dsp:sp modelId="{4A695233-8B47-4592-BE54-056B775D1BC0}">
      <dsp:nvSpPr>
        <dsp:cNvPr id="0" name=""/>
        <dsp:cNvSpPr/>
      </dsp:nvSpPr>
      <dsp:spPr>
        <a:xfrm>
          <a:off x="1819660" y="3995606"/>
          <a:ext cx="1635124" cy="848891"/>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t>4. Implement</a:t>
          </a:r>
          <a:endParaRPr lang="en-US" sz="1200" b="1" kern="1200" dirty="0"/>
        </a:p>
      </dsp:txBody>
      <dsp:txXfrm>
        <a:off x="2059118" y="4119923"/>
        <a:ext cx="1156208" cy="600257"/>
      </dsp:txXfrm>
    </dsp:sp>
    <dsp:sp modelId="{9488EBC4-305C-4DC6-9020-6FE24F949D62}">
      <dsp:nvSpPr>
        <dsp:cNvPr id="0" name=""/>
        <dsp:cNvSpPr/>
      </dsp:nvSpPr>
      <dsp:spPr>
        <a:xfrm rot="15180169">
          <a:off x="1820573" y="3168898"/>
          <a:ext cx="1037089" cy="551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rot="10800000">
        <a:off x="1927549" y="3358431"/>
        <a:ext cx="871533" cy="331112"/>
      </dsp:txXfrm>
    </dsp:sp>
    <dsp:sp modelId="{1EF07FA3-71BB-4D7E-8FA0-2130505B9E54}">
      <dsp:nvSpPr>
        <dsp:cNvPr id="0" name=""/>
        <dsp:cNvSpPr/>
      </dsp:nvSpPr>
      <dsp:spPr>
        <a:xfrm>
          <a:off x="1086566" y="2061237"/>
          <a:ext cx="1902680" cy="796387"/>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a:t>5. Testing and Review Analysis</a:t>
          </a:r>
          <a:endParaRPr lang="en-US" sz="1200" b="1" kern="1200" dirty="0"/>
        </a:p>
      </dsp:txBody>
      <dsp:txXfrm>
        <a:off x="1365207" y="2177865"/>
        <a:ext cx="1345398" cy="563131"/>
      </dsp:txXfrm>
    </dsp:sp>
    <dsp:sp modelId="{099E1060-50F9-44EE-A982-6A14196D7040}">
      <dsp:nvSpPr>
        <dsp:cNvPr id="0" name=""/>
        <dsp:cNvSpPr/>
      </dsp:nvSpPr>
      <dsp:spPr>
        <a:xfrm rot="19440000">
          <a:off x="2313896" y="1379510"/>
          <a:ext cx="1140878" cy="55185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329705" y="1538537"/>
        <a:ext cx="975322" cy="33111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sz="quarter" idx="1"/>
          </p:nvPr>
        </p:nvSpPr>
        <p:spPr>
          <a:xfrm>
            <a:off x="4142976" y="0"/>
            <a:ext cx="3170583" cy="480388"/>
          </a:xfrm>
          <a:prstGeom prst="rect">
            <a:avLst/>
          </a:prstGeom>
        </p:spPr>
        <p:txBody>
          <a:bodyPr vert="horz" lIns="81949" tIns="40974" rIns="81949" bIns="40974" rtlCol="0"/>
          <a:lstStyle>
            <a:lvl1pPr algn="r">
              <a:defRPr sz="1000" smtClean="0"/>
            </a:lvl1pPr>
          </a:lstStyle>
          <a:p>
            <a:pPr>
              <a:defRPr/>
            </a:pPr>
            <a:fld id="{7BA8808E-4DEA-4670-979B-BFBB11E0697C}" type="datetimeFigureOut">
              <a:rPr lang="en-US"/>
              <a:pPr>
                <a:defRPr/>
              </a:pPr>
              <a:t>4/24/2019</a:t>
            </a:fld>
            <a:endParaRPr lang="en-US" dirty="0"/>
          </a:p>
        </p:txBody>
      </p:sp>
      <p:sp>
        <p:nvSpPr>
          <p:cNvPr id="4" name="Footer Placeholder 3"/>
          <p:cNvSpPr>
            <a:spLocks noGrp="1"/>
          </p:cNvSpPr>
          <p:nvPr>
            <p:ph type="ftr" sz="quarter" idx="2"/>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5" name="Slide Number Placeholder 4"/>
          <p:cNvSpPr>
            <a:spLocks noGrp="1"/>
          </p:cNvSpPr>
          <p:nvPr>
            <p:ph type="sldNum" sz="quarter" idx="3"/>
          </p:nvPr>
        </p:nvSpPr>
        <p:spPr>
          <a:xfrm>
            <a:off x="4142976" y="9119173"/>
            <a:ext cx="3170583" cy="480388"/>
          </a:xfrm>
          <a:prstGeom prst="rect">
            <a:avLst/>
          </a:prstGeom>
        </p:spPr>
        <p:txBody>
          <a:bodyPr vert="horz" lIns="81949" tIns="40974" rIns="81949" bIns="40974" rtlCol="0" anchor="b"/>
          <a:lstStyle>
            <a:lvl1pPr algn="r">
              <a:defRPr sz="1000" smtClean="0"/>
            </a:lvl1pPr>
          </a:lstStyle>
          <a:p>
            <a:pPr>
              <a:defRPr/>
            </a:pPr>
            <a:fld id="{18159B03-8861-4C8A-BF11-BE83DD7B3E82}" type="slidenum">
              <a:rPr lang="en-US"/>
              <a:pPr>
                <a:defRPr/>
              </a:pPr>
              <a:t>‹#›</a:t>
            </a:fld>
            <a:endParaRPr lang="en-US" dirty="0"/>
          </a:p>
        </p:txBody>
      </p:sp>
    </p:spTree>
    <p:extLst>
      <p:ext uri="{BB962C8B-B14F-4D97-AF65-F5344CB8AC3E}">
        <p14:creationId xmlns:p14="http://schemas.microsoft.com/office/powerpoint/2010/main" val="3455155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idx="1"/>
          </p:nvPr>
        </p:nvSpPr>
        <p:spPr>
          <a:xfrm>
            <a:off x="4142976" y="0"/>
            <a:ext cx="3170583" cy="480388"/>
          </a:xfrm>
          <a:prstGeom prst="rect">
            <a:avLst/>
          </a:prstGeom>
        </p:spPr>
        <p:txBody>
          <a:bodyPr vert="horz" lIns="81949" tIns="40974" rIns="81949" bIns="40974" rtlCol="0"/>
          <a:lstStyle>
            <a:lvl1pPr algn="r">
              <a:defRPr sz="1000"/>
            </a:lvl1pPr>
          </a:lstStyle>
          <a:p>
            <a:pPr>
              <a:defRPr/>
            </a:pPr>
            <a:fld id="{68447D75-0BDC-4C89-85A6-2F0F6268F170}" type="datetimeFigureOut">
              <a:rPr lang="en-US"/>
              <a:pPr>
                <a:defRPr/>
              </a:pPr>
              <a:t>4/24/2019</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81949" tIns="40974" rIns="81949" bIns="40974" rtlCol="0" anchor="ctr"/>
          <a:lstStyle/>
          <a:p>
            <a:pPr lvl="0"/>
            <a:endParaRPr lang="en-US" noProof="0" dirty="0"/>
          </a:p>
        </p:txBody>
      </p:sp>
      <p:sp>
        <p:nvSpPr>
          <p:cNvPr id="5" name="Notes Placeholder 4"/>
          <p:cNvSpPr>
            <a:spLocks noGrp="1"/>
          </p:cNvSpPr>
          <p:nvPr>
            <p:ph type="body" sz="quarter" idx="3"/>
          </p:nvPr>
        </p:nvSpPr>
        <p:spPr>
          <a:xfrm>
            <a:off x="732183" y="4561239"/>
            <a:ext cx="5850835" cy="4320213"/>
          </a:xfrm>
          <a:prstGeom prst="rect">
            <a:avLst/>
          </a:prstGeom>
        </p:spPr>
        <p:txBody>
          <a:bodyPr vert="horz" lIns="81949" tIns="40974" rIns="81949" bIns="4097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7" name="Slide Number Placeholder 6"/>
          <p:cNvSpPr>
            <a:spLocks noGrp="1"/>
          </p:cNvSpPr>
          <p:nvPr>
            <p:ph type="sldNum" sz="quarter" idx="5"/>
          </p:nvPr>
        </p:nvSpPr>
        <p:spPr>
          <a:xfrm>
            <a:off x="4142976" y="9119173"/>
            <a:ext cx="3170583" cy="480388"/>
          </a:xfrm>
          <a:prstGeom prst="rect">
            <a:avLst/>
          </a:prstGeom>
        </p:spPr>
        <p:txBody>
          <a:bodyPr vert="horz" lIns="81949" tIns="40974" rIns="81949" bIns="40974" rtlCol="0" anchor="b"/>
          <a:lstStyle>
            <a:lvl1pPr algn="r">
              <a:defRPr sz="1000"/>
            </a:lvl1pPr>
          </a:lstStyle>
          <a:p>
            <a:pPr>
              <a:defRPr/>
            </a:pPr>
            <a:fld id="{03AC0817-D1D7-4999-971A-39BBBAD687E7}" type="slidenum">
              <a:rPr lang="en-US"/>
              <a:pPr>
                <a:defRPr/>
              </a:pPr>
              <a:t>‹#›</a:t>
            </a:fld>
            <a:endParaRPr lang="en-US" dirty="0"/>
          </a:p>
        </p:txBody>
      </p:sp>
    </p:spTree>
    <p:extLst>
      <p:ext uri="{BB962C8B-B14F-4D97-AF65-F5344CB8AC3E}">
        <p14:creationId xmlns:p14="http://schemas.microsoft.com/office/powerpoint/2010/main" val="3235830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19138"/>
            <a:ext cx="6400800" cy="3600450"/>
          </a:xfrm>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143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48507">
              <a:defRPr/>
            </a:pPr>
            <a:fld id="{292D55F3-C5C4-4A22-998B-A54F7B613804}" type="slidenum">
              <a:rPr lang="en-US">
                <a:solidFill>
                  <a:prstClr val="black"/>
                </a:solidFill>
              </a:rPr>
              <a:pPr defTabSz="948507">
                <a:defRPr/>
              </a:pPr>
              <a:t>1</a:t>
            </a:fld>
            <a:endParaRPr lang="en-US" dirty="0">
              <a:solidFill>
                <a:prstClr val="black"/>
              </a:solidFill>
            </a:endParaRPr>
          </a:p>
        </p:txBody>
      </p:sp>
    </p:spTree>
    <p:extLst>
      <p:ext uri="{BB962C8B-B14F-4D97-AF65-F5344CB8AC3E}">
        <p14:creationId xmlns:p14="http://schemas.microsoft.com/office/powerpoint/2010/main" val="49557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flickr.com/photos/masstravel/6961145730"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304800" y="1219200"/>
            <a:ext cx="11480800" cy="2362200"/>
          </a:xfrm>
          <a:prstGeom prst="rect">
            <a:avLst/>
          </a:prstGeom>
          <a:solidFill>
            <a:srgbClr val="C00000"/>
          </a:solidFill>
          <a:ln w="9525">
            <a:solidFill>
              <a:schemeClr val="tx1"/>
            </a:solidFill>
            <a:miter lim="800000"/>
            <a:headEnd/>
            <a:tailEnd/>
          </a:ln>
          <a:effectLst/>
        </p:spPr>
        <p:txBody>
          <a:bodyPr wrap="none" anchor="ctr"/>
          <a:lstStyle/>
          <a:p>
            <a:pPr>
              <a:defRPr/>
            </a:pPr>
            <a:endParaRPr lang="en-US" dirty="0"/>
          </a:p>
        </p:txBody>
      </p:sp>
      <p:sp>
        <p:nvSpPr>
          <p:cNvPr id="4" name="Rectangle 10"/>
          <p:cNvSpPr/>
          <p:nvPr userDrawn="1"/>
        </p:nvSpPr>
        <p:spPr>
          <a:xfrm>
            <a:off x="304800" y="990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11"/>
          <p:cNvSpPr/>
          <p:nvPr userDrawn="1"/>
        </p:nvSpPr>
        <p:spPr>
          <a:xfrm>
            <a:off x="304800" y="3657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322" name="Rectangle 2"/>
          <p:cNvSpPr>
            <a:spLocks noGrp="1" noChangeArrowheads="1"/>
          </p:cNvSpPr>
          <p:nvPr>
            <p:ph type="ctrTitle"/>
          </p:nvPr>
        </p:nvSpPr>
        <p:spPr>
          <a:xfrm>
            <a:off x="711200" y="1447800"/>
            <a:ext cx="10363200" cy="1981200"/>
          </a:xfrm>
        </p:spPr>
        <p:txBody>
          <a:bodyPr/>
          <a:lstStyle>
            <a:lvl1pPr>
              <a:defRPr sz="2800">
                <a:solidFill>
                  <a:schemeClr val="bg1"/>
                </a:solidFill>
                <a:latin typeface="Britannic Bold" panose="020B0903060703020204" pitchFamily="34" charset="0"/>
              </a:defRPr>
            </a:lvl1pPr>
          </a:lstStyle>
          <a:p>
            <a:r>
              <a:rPr lang="en-US" dirty="0"/>
              <a:t>Click to edit Master title style</a:t>
            </a:r>
          </a:p>
        </p:txBody>
      </p:sp>
      <p:sp>
        <p:nvSpPr>
          <p:cNvPr id="8" name="Rectangle 4"/>
          <p:cNvSpPr>
            <a:spLocks noGrp="1" noChangeArrowheads="1"/>
          </p:cNvSpPr>
          <p:nvPr>
            <p:ph type="dt" sz="half" idx="10"/>
          </p:nvPr>
        </p:nvSpPr>
        <p:spPr/>
        <p:txBody>
          <a:bodyPr/>
          <a:lstStyle>
            <a:lvl1pPr>
              <a:defRPr dirty="0"/>
            </a:lvl1pPr>
          </a:lstStyle>
          <a:p>
            <a:pPr>
              <a:defRPr/>
            </a:pPr>
            <a:r>
              <a:rPr lang="en-US" dirty="0"/>
              <a:t>January 19</a:t>
            </a:r>
          </a:p>
        </p:txBody>
      </p:sp>
      <p:sp>
        <p:nvSpPr>
          <p:cNvPr id="9" name="Rectangle 5"/>
          <p:cNvSpPr>
            <a:spLocks noGrp="1" noChangeArrowheads="1"/>
          </p:cNvSpPr>
          <p:nvPr>
            <p:ph type="ftr" sz="quarter" idx="11"/>
          </p:nvPr>
        </p:nvSpPr>
        <p:spPr/>
        <p:txBody>
          <a:bodyPr/>
          <a:lstStyle>
            <a:lvl1pPr>
              <a:defRPr dirty="0"/>
            </a:lvl1pPr>
          </a:lstStyle>
          <a:p>
            <a:pPr>
              <a:defRPr/>
            </a:pPr>
            <a:r>
              <a:rPr lang="en-US" dirty="0"/>
              <a:t>Big Data Architecture &amp; Governance</a:t>
            </a:r>
          </a:p>
        </p:txBody>
      </p:sp>
    </p:spTree>
    <p:extLst>
      <p:ext uri="{BB962C8B-B14F-4D97-AF65-F5344CB8AC3E}">
        <p14:creationId xmlns:p14="http://schemas.microsoft.com/office/powerpoint/2010/main" val="20983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AAA8E167-F972-4F1D-A80E-F93D2A15381E}"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2389717" y="4800600"/>
            <a:ext cx="7315200" cy="566738"/>
          </a:xfrm>
        </p:spPr>
        <p:txBody>
          <a:bodyPr anchor="b"/>
          <a:lstStyle>
            <a:lvl1pPr algn="l">
              <a:defRPr sz="2000" b="0"/>
            </a:lvl1pPr>
          </a:lstStyle>
          <a:p>
            <a:r>
              <a:rPr lang="en-US" dirty="0"/>
              <a:t>Click to edit Master title style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pic>
        <p:nvPicPr>
          <p:cNvPr id="11" name="Picture 10" descr="A large white building&#10;&#10;Description automatically generated">
            <a:extLst>
              <a:ext uri="{FF2B5EF4-FFF2-40B4-BE49-F238E27FC236}">
                <a16:creationId xmlns:a16="http://schemas.microsoft.com/office/drawing/2014/main" id="{ABDFE807-E820-4E2A-993B-B5899DCD0091}"/>
              </a:ext>
            </a:extLst>
          </p:cNvPr>
          <p:cNvPicPr>
            <a:picLocks noChangeAspect="1"/>
          </p:cNvPicPr>
          <p:nvPr userDrawn="1"/>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81400" y="228600"/>
            <a:ext cx="4800600" cy="3429000"/>
          </a:xfrm>
          <a:prstGeom prst="rect">
            <a:avLst/>
          </a:prstGeom>
        </p:spPr>
      </p:pic>
    </p:spTree>
    <p:extLst>
      <p:ext uri="{BB962C8B-B14F-4D97-AF65-F5344CB8AC3E}">
        <p14:creationId xmlns:p14="http://schemas.microsoft.com/office/powerpoint/2010/main" val="12598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dirty="0"/>
              <a:t>January 19</a:t>
            </a:r>
          </a:p>
        </p:txBody>
      </p:sp>
      <p:sp>
        <p:nvSpPr>
          <p:cNvPr id="4" name="Footer Placeholder 3"/>
          <p:cNvSpPr>
            <a:spLocks noGrp="1"/>
          </p:cNvSpPr>
          <p:nvPr>
            <p:ph type="ftr" sz="quarter" idx="11"/>
          </p:nvPr>
        </p:nvSpPr>
        <p:spPr/>
        <p:txBody>
          <a:bodyPr/>
          <a:lstStyle/>
          <a:p>
            <a:pPr>
              <a:defRPr/>
            </a:pPr>
            <a:r>
              <a:rPr lang="en-US" dirty="0"/>
              <a:t>Big Data Architecture &amp; Governance</a:t>
            </a:r>
          </a:p>
        </p:txBody>
      </p:sp>
    </p:spTree>
    <p:extLst>
      <p:ext uri="{BB962C8B-B14F-4D97-AF65-F5344CB8AC3E}">
        <p14:creationId xmlns:p14="http://schemas.microsoft.com/office/powerpoint/2010/main" val="245082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EA000755-9599-4746-87C7-91A40B0BD4EA}"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6"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b="0">
                <a:solidFill>
                  <a:srgbClr val="FF0000"/>
                </a:solidFill>
                <a:latin typeface="Britannic Bold" panose="020B0903060703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5483"/>
              </a:buClr>
              <a:defRPr sz="1800">
                <a:latin typeface="Calibri" pitchFamily="34" charset="0"/>
              </a:defRPr>
            </a:lvl1pPr>
            <a:lvl2pPr>
              <a:buClr>
                <a:srgbClr val="005483"/>
              </a:buClr>
              <a:defRPr sz="1600">
                <a:latin typeface="Calibri" pitchFamily="34" charset="0"/>
              </a:defRPr>
            </a:lvl2pPr>
            <a:lvl3pPr>
              <a:buClr>
                <a:srgbClr val="005483"/>
              </a:buClr>
              <a:defRPr sz="1600">
                <a:latin typeface="Calibri" pitchFamily="34" charset="0"/>
              </a:defRPr>
            </a:lvl3pPr>
            <a:lvl4pPr>
              <a:buClr>
                <a:srgbClr val="005483"/>
              </a:buClr>
              <a:defRPr sz="1600">
                <a:latin typeface="Calibri" pitchFamily="34" charset="0"/>
              </a:defRPr>
            </a:lvl4pPr>
            <a:lvl5pPr>
              <a:buClr>
                <a:srgbClr val="005483"/>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58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51BB932B-5716-4940-92D6-E60B757A5065}"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11" name="Title 1"/>
          <p:cNvSpPr>
            <a:spLocks noGrp="1"/>
          </p:cNvSpPr>
          <p:nvPr>
            <p:ph type="title"/>
          </p:nvPr>
        </p:nvSpPr>
        <p:spPr>
          <a:xfrm>
            <a:off x="304800" y="2667000"/>
            <a:ext cx="11506200" cy="533400"/>
          </a:xfrm>
          <a:solidFill>
            <a:srgbClr val="FF0000"/>
          </a:solidFill>
          <a:ln>
            <a:noFill/>
          </a:ln>
        </p:spPr>
        <p:style>
          <a:lnRef idx="0">
            <a:scrgbClr r="0" g="0" b="0"/>
          </a:lnRef>
          <a:fillRef idx="0">
            <a:scrgbClr r="0" g="0" b="0"/>
          </a:fillRef>
          <a:effectRef idx="0">
            <a:scrgbClr r="0" g="0" b="0"/>
          </a:effectRef>
          <a:fontRef idx="minor">
            <a:schemeClr val="lt1"/>
          </a:fontRef>
        </p:style>
        <p:txBody>
          <a:bodyPr/>
          <a:lstStyle>
            <a:lvl1pPr>
              <a:defRPr sz="2000">
                <a:solidFill>
                  <a:schemeClr val="bg1"/>
                </a:solidFill>
                <a:latin typeface="Britannic Bold" panose="020B0903060703020204" pitchFamily="34" charset="0"/>
              </a:defRPr>
            </a:lvl1pPr>
          </a:lstStyle>
          <a:p>
            <a:r>
              <a:rPr lang="en-US" dirty="0"/>
              <a:t>Click to edit Master title style</a:t>
            </a:r>
          </a:p>
        </p:txBody>
      </p:sp>
      <p:sp>
        <p:nvSpPr>
          <p:cNvPr id="6" name="Rectangle 10">
            <a:extLst>
              <a:ext uri="{FF2B5EF4-FFF2-40B4-BE49-F238E27FC236}">
                <a16:creationId xmlns:a16="http://schemas.microsoft.com/office/drawing/2014/main" id="{B4707C9F-49E8-43FA-9CDB-AB4D02F67082}"/>
              </a:ext>
            </a:extLst>
          </p:cNvPr>
          <p:cNvSpPr/>
          <p:nvPr userDrawn="1"/>
        </p:nvSpPr>
        <p:spPr>
          <a:xfrm>
            <a:off x="304800" y="24384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10">
            <a:extLst>
              <a:ext uri="{FF2B5EF4-FFF2-40B4-BE49-F238E27FC236}">
                <a16:creationId xmlns:a16="http://schemas.microsoft.com/office/drawing/2014/main" id="{75924729-B795-41C3-A194-F752BB66A982}"/>
              </a:ext>
            </a:extLst>
          </p:cNvPr>
          <p:cNvSpPr/>
          <p:nvPr userDrawn="1"/>
        </p:nvSpPr>
        <p:spPr>
          <a:xfrm>
            <a:off x="304800" y="3276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Date Placeholder 1">
            <a:extLst>
              <a:ext uri="{FF2B5EF4-FFF2-40B4-BE49-F238E27FC236}">
                <a16:creationId xmlns:a16="http://schemas.microsoft.com/office/drawing/2014/main" id="{331DACAB-449D-41E7-8755-95FB78A8792C}"/>
              </a:ext>
            </a:extLst>
          </p:cNvPr>
          <p:cNvSpPr>
            <a:spLocks noGrp="1"/>
          </p:cNvSpPr>
          <p:nvPr>
            <p:ph type="dt" sz="half" idx="10"/>
          </p:nvPr>
        </p:nvSpPr>
        <p:spPr/>
        <p:txBody>
          <a:bodyPr/>
          <a:lstStyle/>
          <a:p>
            <a:pPr>
              <a:defRPr/>
            </a:pPr>
            <a:r>
              <a:rPr lang="en-US" dirty="0"/>
              <a:t>January 19</a:t>
            </a:r>
          </a:p>
        </p:txBody>
      </p:sp>
      <p:sp>
        <p:nvSpPr>
          <p:cNvPr id="4" name="Footer Placeholder 3">
            <a:extLst>
              <a:ext uri="{FF2B5EF4-FFF2-40B4-BE49-F238E27FC236}">
                <a16:creationId xmlns:a16="http://schemas.microsoft.com/office/drawing/2014/main" id="{CE22E345-60EB-4D82-88DB-8F8322B1EF44}"/>
              </a:ext>
            </a:extLst>
          </p:cNvPr>
          <p:cNvSpPr>
            <a:spLocks noGrp="1"/>
          </p:cNvSpPr>
          <p:nvPr>
            <p:ph type="ftr" sz="quarter" idx="11"/>
          </p:nvPr>
        </p:nvSpPr>
        <p:spPr/>
        <p:txBody>
          <a:bodyPr/>
          <a:lstStyle/>
          <a:p>
            <a:pPr>
              <a:defRPr/>
            </a:pPr>
            <a:r>
              <a:rPr lang="en-US" dirty="0"/>
              <a:t>Big Data Architecture &amp; Governance</a:t>
            </a:r>
          </a:p>
        </p:txBody>
      </p:sp>
    </p:spTree>
    <p:extLst>
      <p:ext uri="{BB962C8B-B14F-4D97-AF65-F5344CB8AC3E}">
        <p14:creationId xmlns:p14="http://schemas.microsoft.com/office/powerpoint/2010/main" val="341564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D7C39F8-C1BF-4EE4-8043-BEE291923568}"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p>
        </p:txBody>
      </p:sp>
      <p:sp>
        <p:nvSpPr>
          <p:cNvPr id="3" name="Content Placeholder 2"/>
          <p:cNvSpPr>
            <a:spLocks noGrp="1"/>
          </p:cNvSpPr>
          <p:nvPr>
            <p:ph sz="half" idx="1"/>
          </p:nvPr>
        </p:nvSpPr>
        <p:spPr>
          <a:xfrm>
            <a:off x="609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087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CA9B05B1-A48E-4D69-A117-E7CC81340D89}"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9"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0" y="274638"/>
            <a:ext cx="10972800" cy="1143000"/>
          </a:xfrm>
        </p:spPr>
        <p:txBody>
          <a:bodyPr/>
          <a:lstStyle>
            <a:lvl1pPr>
              <a:defRPr>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83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8A78591-7F5C-4C02-880F-AEA48AC39C41}"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5"/>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a:solidFill>
                  <a:srgbClr val="FF0000"/>
                </a:solidFill>
              </a:defRPr>
            </a:lvl1pPr>
          </a:lstStyle>
          <a:p>
            <a:r>
              <a:rPr lang="en-US" dirty="0"/>
              <a:t>Click to edit Master title style</a:t>
            </a:r>
          </a:p>
        </p:txBody>
      </p:sp>
    </p:spTree>
    <p:extLst>
      <p:ext uri="{BB962C8B-B14F-4D97-AF65-F5344CB8AC3E}">
        <p14:creationId xmlns:p14="http://schemas.microsoft.com/office/powerpoint/2010/main" val="323267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D7D9DF00-AA16-4B64-848A-226D8AD4756F}"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4"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8024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1" y="273050"/>
            <a:ext cx="4011084" cy="1162050"/>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1400"/>
            </a:lvl1pPr>
            <a:lvl2pPr>
              <a:defRPr sz="1200"/>
            </a:lvl2pPr>
            <a:lvl3pPr>
              <a:defRPr sz="1200"/>
            </a:lvl3pPr>
            <a:lvl4pPr>
              <a:defRPr sz="1200"/>
            </a:lvl4pPr>
            <a:lvl5pPr>
              <a:buClr>
                <a:srgbClr val="005483"/>
              </a:buCl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290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dirty="0"/>
              <a:t>January 19</a:t>
            </a:r>
          </a:p>
        </p:txBody>
      </p:sp>
      <p:sp>
        <p:nvSpPr>
          <p:cNvPr id="4" name="Footer Placeholder 3"/>
          <p:cNvSpPr>
            <a:spLocks noGrp="1"/>
          </p:cNvSpPr>
          <p:nvPr>
            <p:ph type="ftr" sz="quarter" idx="11"/>
          </p:nvPr>
        </p:nvSpPr>
        <p:spPr/>
        <p:txBody>
          <a:bodyPr/>
          <a:lstStyle/>
          <a:p>
            <a:pPr>
              <a:defRPr/>
            </a:pPr>
            <a:r>
              <a:rPr lang="en-US" dirty="0"/>
              <a:t>Big Data Architecture &amp; Governance</a:t>
            </a:r>
          </a:p>
        </p:txBody>
      </p:sp>
    </p:spTree>
    <p:extLst>
      <p:ext uri="{BB962C8B-B14F-4D97-AF65-F5344CB8AC3E}">
        <p14:creationId xmlns:p14="http://schemas.microsoft.com/office/powerpoint/2010/main" val="320393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1"/>
            <a:ext cx="10972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990600"/>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09600" y="6553200"/>
            <a:ext cx="2844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dirty="0"/>
            </a:lvl1pPr>
          </a:lstStyle>
          <a:p>
            <a:pPr>
              <a:defRPr/>
            </a:pPr>
            <a:r>
              <a:rPr lang="en-US" dirty="0"/>
              <a:t>January 19</a:t>
            </a:r>
          </a:p>
        </p:txBody>
      </p:sp>
      <p:sp>
        <p:nvSpPr>
          <p:cNvPr id="1029" name="Rectangle 5"/>
          <p:cNvSpPr>
            <a:spLocks noGrp="1" noChangeArrowheads="1"/>
          </p:cNvSpPr>
          <p:nvPr>
            <p:ph type="ftr" sz="quarter" idx="3"/>
          </p:nvPr>
        </p:nvSpPr>
        <p:spPr bwMode="auto">
          <a:xfrm>
            <a:off x="4191000" y="6553199"/>
            <a:ext cx="3860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dirty="0"/>
            </a:lvl1pPr>
          </a:lstStyle>
          <a:p>
            <a:pPr>
              <a:defRPr/>
            </a:pPr>
            <a:r>
              <a:rPr lang="en-US" dirty="0"/>
              <a:t>Big Data Architecture &amp; Governance</a:t>
            </a:r>
          </a:p>
        </p:txBody>
      </p:sp>
      <p:pic>
        <p:nvPicPr>
          <p:cNvPr id="6" name="Picture 5">
            <a:extLst>
              <a:ext uri="{FF2B5EF4-FFF2-40B4-BE49-F238E27FC236}">
                <a16:creationId xmlns:a16="http://schemas.microsoft.com/office/drawing/2014/main" id="{C045C862-6649-4F0E-999C-B04AB4BCAC89}"/>
              </a:ext>
            </a:extLst>
          </p:cNvPr>
          <p:cNvPicPr>
            <a:picLocks noChangeAspect="1"/>
          </p:cNvPicPr>
          <p:nvPr userDrawn="1"/>
        </p:nvPicPr>
        <p:blipFill>
          <a:blip r:embed="rId13">
            <a:alphaModFix/>
          </a:blip>
          <a:stretch>
            <a:fillRect/>
          </a:stretch>
        </p:blipFill>
        <p:spPr>
          <a:xfrm rot="16200000">
            <a:off x="10993208" y="4944322"/>
            <a:ext cx="1969470" cy="333885"/>
          </a:xfrm>
          <a:prstGeom prst="rect">
            <a:avLst/>
          </a:prstGeom>
        </p:spPr>
      </p:pic>
    </p:spTree>
    <p:extLst>
      <p:ext uri="{BB962C8B-B14F-4D97-AF65-F5344CB8AC3E}">
        <p14:creationId xmlns:p14="http://schemas.microsoft.com/office/powerpoint/2010/main" val="5864158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rtl="0" eaLnBrk="0" fontAlgn="base" hangingPunct="0">
        <a:spcBef>
          <a:spcPct val="0"/>
        </a:spcBef>
        <a:spcAft>
          <a:spcPct val="0"/>
        </a:spcAft>
        <a:defRPr sz="2000">
          <a:solidFill>
            <a:srgbClr val="FF0000"/>
          </a:solidFill>
          <a:latin typeface="Britannic Bold" panose="020B0903060703020204" pitchFamily="34" charset="0"/>
          <a:ea typeface="+mj-ea"/>
          <a:cs typeface="+mj-cs"/>
        </a:defRPr>
      </a:lvl1pPr>
      <a:lvl2pPr algn="l" rtl="0" eaLnBrk="0" fontAlgn="base" hangingPunct="0">
        <a:spcBef>
          <a:spcPct val="0"/>
        </a:spcBef>
        <a:spcAft>
          <a:spcPct val="0"/>
        </a:spcAft>
        <a:defRPr sz="2000">
          <a:solidFill>
            <a:srgbClr val="005483"/>
          </a:solidFill>
          <a:latin typeface="Cambria" pitchFamily="18" charset="0"/>
        </a:defRPr>
      </a:lvl2pPr>
      <a:lvl3pPr algn="l" rtl="0" eaLnBrk="0" fontAlgn="base" hangingPunct="0">
        <a:spcBef>
          <a:spcPct val="0"/>
        </a:spcBef>
        <a:spcAft>
          <a:spcPct val="0"/>
        </a:spcAft>
        <a:defRPr sz="2000">
          <a:solidFill>
            <a:srgbClr val="005483"/>
          </a:solidFill>
          <a:latin typeface="Cambria" pitchFamily="18" charset="0"/>
        </a:defRPr>
      </a:lvl3pPr>
      <a:lvl4pPr algn="l" rtl="0" eaLnBrk="0" fontAlgn="base" hangingPunct="0">
        <a:spcBef>
          <a:spcPct val="0"/>
        </a:spcBef>
        <a:spcAft>
          <a:spcPct val="0"/>
        </a:spcAft>
        <a:defRPr sz="2000">
          <a:solidFill>
            <a:srgbClr val="005483"/>
          </a:solidFill>
          <a:latin typeface="Cambria" pitchFamily="18" charset="0"/>
        </a:defRPr>
      </a:lvl4pPr>
      <a:lvl5pPr algn="l" rtl="0" eaLnBrk="0" fontAlgn="base" hangingPunct="0">
        <a:spcBef>
          <a:spcPct val="0"/>
        </a:spcBef>
        <a:spcAft>
          <a:spcPct val="0"/>
        </a:spcAft>
        <a:defRPr sz="2000">
          <a:solidFill>
            <a:srgbClr val="005483"/>
          </a:solidFill>
          <a:latin typeface="Cambria" pitchFamily="18" charset="0"/>
        </a:defRPr>
      </a:lvl5pPr>
      <a:lvl6pPr marL="457200" algn="l" rtl="0" fontAlgn="base">
        <a:spcBef>
          <a:spcPct val="0"/>
        </a:spcBef>
        <a:spcAft>
          <a:spcPct val="0"/>
        </a:spcAft>
        <a:defRPr sz="2000">
          <a:solidFill>
            <a:schemeClr val="tx2"/>
          </a:solidFill>
          <a:latin typeface="Verdana" pitchFamily="34" charset="0"/>
        </a:defRPr>
      </a:lvl6pPr>
      <a:lvl7pPr marL="914400" algn="l" rtl="0" fontAlgn="base">
        <a:spcBef>
          <a:spcPct val="0"/>
        </a:spcBef>
        <a:spcAft>
          <a:spcPct val="0"/>
        </a:spcAft>
        <a:defRPr sz="2000">
          <a:solidFill>
            <a:schemeClr val="tx2"/>
          </a:solidFill>
          <a:latin typeface="Verdana" pitchFamily="34" charset="0"/>
        </a:defRPr>
      </a:lvl7pPr>
      <a:lvl8pPr marL="1371600" algn="l" rtl="0" fontAlgn="base">
        <a:spcBef>
          <a:spcPct val="0"/>
        </a:spcBef>
        <a:spcAft>
          <a:spcPct val="0"/>
        </a:spcAft>
        <a:defRPr sz="2000">
          <a:solidFill>
            <a:schemeClr val="tx2"/>
          </a:solidFill>
          <a:latin typeface="Verdana" pitchFamily="34" charset="0"/>
        </a:defRPr>
      </a:lvl8pPr>
      <a:lvl9pPr marL="1828800" algn="l" rtl="0" fontAlgn="base">
        <a:spcBef>
          <a:spcPct val="0"/>
        </a:spcBef>
        <a:spcAft>
          <a:spcPct val="0"/>
        </a:spcAft>
        <a:defRPr sz="20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rgbClr val="005483"/>
        </a:buClr>
        <a:buFont typeface="Wingdings" pitchFamily="2" charset="2"/>
        <a:buChar char="§"/>
        <a:defRPr sz="14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5483"/>
        </a:buClr>
        <a:buChar char="–"/>
        <a:defRPr sz="1200">
          <a:solidFill>
            <a:schemeClr val="tx1"/>
          </a:solidFill>
          <a:latin typeface="Calibri" pitchFamily="34" charset="0"/>
        </a:defRPr>
      </a:lvl2pPr>
      <a:lvl3pPr marL="11430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3pPr>
      <a:lvl4pPr marL="16002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4pPr>
      <a:lvl5pPr marL="2057400" indent="-228600" algn="l" rtl="0" eaLnBrk="0" fontAlgn="base" hangingPunct="0">
        <a:spcBef>
          <a:spcPct val="20000"/>
        </a:spcBef>
        <a:spcAft>
          <a:spcPct val="0"/>
        </a:spcAft>
        <a:buClr>
          <a:srgbClr val="771F28"/>
        </a:buClr>
        <a:buChar char="»"/>
        <a:defRPr sz="1200">
          <a:solidFill>
            <a:schemeClr val="tx1"/>
          </a:solidFill>
          <a:latin typeface="Calibri" pitchFamily="34" charset="0"/>
        </a:defRPr>
      </a:lvl5pPr>
      <a:lvl6pPr marL="2514600" indent="-228600" algn="l" rtl="0" fontAlgn="base">
        <a:spcBef>
          <a:spcPct val="20000"/>
        </a:spcBef>
        <a:spcAft>
          <a:spcPct val="0"/>
        </a:spcAft>
        <a:buClr>
          <a:schemeClr val="bg2"/>
        </a:buClr>
        <a:buChar char="»"/>
        <a:defRPr sz="800">
          <a:solidFill>
            <a:schemeClr val="tx1"/>
          </a:solidFill>
          <a:latin typeface="+mn-lt"/>
        </a:defRPr>
      </a:lvl6pPr>
      <a:lvl7pPr marL="2971800" indent="-228600" algn="l" rtl="0" fontAlgn="base">
        <a:spcBef>
          <a:spcPct val="20000"/>
        </a:spcBef>
        <a:spcAft>
          <a:spcPct val="0"/>
        </a:spcAft>
        <a:buClr>
          <a:schemeClr val="bg2"/>
        </a:buClr>
        <a:buChar char="»"/>
        <a:defRPr sz="800">
          <a:solidFill>
            <a:schemeClr val="tx1"/>
          </a:solidFill>
          <a:latin typeface="+mn-lt"/>
        </a:defRPr>
      </a:lvl7pPr>
      <a:lvl8pPr marL="3429000" indent="-228600" algn="l" rtl="0" fontAlgn="base">
        <a:spcBef>
          <a:spcPct val="20000"/>
        </a:spcBef>
        <a:spcAft>
          <a:spcPct val="0"/>
        </a:spcAft>
        <a:buClr>
          <a:schemeClr val="bg2"/>
        </a:buClr>
        <a:buChar char="»"/>
        <a:defRPr sz="800">
          <a:solidFill>
            <a:schemeClr val="tx1"/>
          </a:solidFill>
          <a:latin typeface="+mn-lt"/>
        </a:defRPr>
      </a:lvl8pPr>
      <a:lvl9pPr marL="3886200" indent="-228600" algn="l" rtl="0" fontAlgn="base">
        <a:spcBef>
          <a:spcPct val="20000"/>
        </a:spcBef>
        <a:spcAft>
          <a:spcPct val="0"/>
        </a:spcAft>
        <a:buClr>
          <a:schemeClr val="bg2"/>
        </a:buClr>
        <a:buChar char="»"/>
        <a:defRPr sz="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sv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4"/>
          <p:cNvSpPr>
            <a:spLocks noGrp="1"/>
          </p:cNvSpPr>
          <p:nvPr>
            <p:ph type="title"/>
          </p:nvPr>
        </p:nvSpPr>
        <p:spPr/>
        <p:txBody>
          <a:bodyPr/>
          <a:lstStyle/>
          <a:p>
            <a:r>
              <a:rPr lang="en-US" b="1" dirty="0"/>
              <a:t>Big Data Architecture and Governance</a:t>
            </a:r>
            <a:br>
              <a:rPr lang="en-US" sz="2400" dirty="0"/>
            </a:br>
            <a:br>
              <a:rPr lang="en-US" sz="2400" dirty="0"/>
            </a:br>
            <a:r>
              <a:rPr lang="en-US" sz="1800" dirty="0"/>
              <a:t> </a:t>
            </a:r>
            <a:br>
              <a:rPr lang="en-US" sz="1800" dirty="0"/>
            </a:br>
            <a:r>
              <a:rPr lang="en-US" sz="1800" dirty="0"/>
              <a:t>Individual Project – Walmart</a:t>
            </a:r>
            <a:br>
              <a:rPr lang="en-US" sz="1800" dirty="0"/>
            </a:br>
            <a:r>
              <a:rPr lang="en-US" sz="1800" dirty="0"/>
              <a:t> </a:t>
            </a:r>
          </a:p>
        </p:txBody>
      </p:sp>
      <p:sp>
        <p:nvSpPr>
          <p:cNvPr id="7" name="Text Placeholder 6">
            <a:extLst>
              <a:ext uri="{FF2B5EF4-FFF2-40B4-BE49-F238E27FC236}">
                <a16:creationId xmlns:a16="http://schemas.microsoft.com/office/drawing/2014/main" id="{67EB1B95-50C0-4E0B-80C6-CD707E2EE4E4}"/>
              </a:ext>
            </a:extLst>
          </p:cNvPr>
          <p:cNvSpPr>
            <a:spLocks noGrp="1"/>
          </p:cNvSpPr>
          <p:nvPr>
            <p:ph type="body" sz="half" idx="2"/>
          </p:nvPr>
        </p:nvSpPr>
        <p:spPr/>
        <p:txBody>
          <a:bodyPr/>
          <a:lstStyle/>
          <a:p>
            <a:r>
              <a:rPr lang="en-US" dirty="0"/>
              <a:t>Sayli Umesh Bhutkar</a:t>
            </a:r>
          </a:p>
          <a:p>
            <a:r>
              <a:rPr lang="en-US" dirty="0"/>
              <a:t>NUID 001427569</a:t>
            </a:r>
          </a:p>
        </p:txBody>
      </p:sp>
    </p:spTree>
    <p:extLst>
      <p:ext uri="{BB962C8B-B14F-4D97-AF65-F5344CB8AC3E}">
        <p14:creationId xmlns:p14="http://schemas.microsoft.com/office/powerpoint/2010/main" val="1557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15EF-BB9E-411C-AEDE-CD08A8798968}"/>
              </a:ext>
            </a:extLst>
          </p:cNvPr>
          <p:cNvSpPr>
            <a:spLocks noGrp="1"/>
          </p:cNvSpPr>
          <p:nvPr>
            <p:ph type="title"/>
          </p:nvPr>
        </p:nvSpPr>
        <p:spPr/>
        <p:txBody>
          <a:bodyPr/>
          <a:lstStyle/>
          <a:p>
            <a:r>
              <a:rPr lang="en-US" dirty="0"/>
              <a:t>Architecture</a:t>
            </a:r>
          </a:p>
        </p:txBody>
      </p:sp>
      <p:sp>
        <p:nvSpPr>
          <p:cNvPr id="3" name="TextBox 2">
            <a:extLst>
              <a:ext uri="{FF2B5EF4-FFF2-40B4-BE49-F238E27FC236}">
                <a16:creationId xmlns:a16="http://schemas.microsoft.com/office/drawing/2014/main" id="{20A5DE53-D692-4B6A-A456-B8B355FC5E93}"/>
              </a:ext>
            </a:extLst>
          </p:cNvPr>
          <p:cNvSpPr txBox="1"/>
          <p:nvPr/>
        </p:nvSpPr>
        <p:spPr>
          <a:xfrm>
            <a:off x="381000" y="990600"/>
            <a:ext cx="11430000" cy="4996240"/>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dirty="0"/>
              <a:t>The first layer is Data Source.</a:t>
            </a:r>
          </a:p>
          <a:p>
            <a:pPr marL="285750" indent="-285750">
              <a:spcAft>
                <a:spcPts val="800"/>
              </a:spcAft>
              <a:buFont typeface="Wingdings" panose="05000000000000000000" pitchFamily="2" charset="2"/>
              <a:buChar char="Ø"/>
            </a:pPr>
            <a:r>
              <a:rPr lang="en-US" dirty="0"/>
              <a:t>Hadoop framework is used in this layer as it that supports the processing and storage of extremely large data sets in a distributed computing environment. </a:t>
            </a:r>
          </a:p>
          <a:p>
            <a:pPr marL="285750" indent="-285750">
              <a:spcAft>
                <a:spcPts val="800"/>
              </a:spcAft>
              <a:buFont typeface="Wingdings" panose="05000000000000000000" pitchFamily="2" charset="2"/>
              <a:buChar char="Ø"/>
            </a:pPr>
            <a:r>
              <a:rPr lang="en-US" dirty="0"/>
              <a:t>Customer, Product, Delivery, Reviews, Truck, Supplier and Route data is collected and then processed using simple programming models with the help of Hadoop Framework.</a:t>
            </a:r>
          </a:p>
          <a:p>
            <a:pPr marL="285750" indent="-285750">
              <a:spcAft>
                <a:spcPts val="800"/>
              </a:spcAft>
              <a:buFont typeface="Wingdings" panose="05000000000000000000" pitchFamily="2" charset="2"/>
              <a:buChar char="Ø"/>
            </a:pPr>
            <a:r>
              <a:rPr lang="en-US" dirty="0"/>
              <a:t>It is preferred over other frameworks because of following reasons:</a:t>
            </a:r>
          </a:p>
          <a:p>
            <a:pPr marL="342900" indent="-342900">
              <a:spcAft>
                <a:spcPts val="800"/>
              </a:spcAft>
              <a:buFont typeface="+mj-lt"/>
              <a:buAutoNum type="arabicPeriod"/>
            </a:pPr>
            <a:r>
              <a:rPr lang="en-US" dirty="0"/>
              <a:t>Linear and Horizontal scalability</a:t>
            </a:r>
          </a:p>
          <a:p>
            <a:pPr marL="342900" indent="-342900">
              <a:spcAft>
                <a:spcPts val="800"/>
              </a:spcAft>
              <a:buFont typeface="+mj-lt"/>
              <a:buAutoNum type="arabicPeriod"/>
            </a:pPr>
            <a:r>
              <a:rPr lang="en-US" dirty="0"/>
              <a:t>Good Security</a:t>
            </a:r>
          </a:p>
          <a:p>
            <a:pPr marL="342900" indent="-342900">
              <a:spcAft>
                <a:spcPts val="800"/>
              </a:spcAft>
              <a:buFont typeface="+mj-lt"/>
              <a:buAutoNum type="arabicPeriod"/>
            </a:pPr>
            <a:r>
              <a:rPr lang="en-US" dirty="0"/>
              <a:t>Better Manageability</a:t>
            </a:r>
          </a:p>
          <a:p>
            <a:pPr marL="342900" indent="-342900">
              <a:spcAft>
                <a:spcPts val="800"/>
              </a:spcAft>
              <a:buFont typeface="+mj-lt"/>
              <a:buAutoNum type="arabicPeriod"/>
            </a:pPr>
            <a:r>
              <a:rPr lang="en-US" dirty="0"/>
              <a:t>Good Integration</a:t>
            </a:r>
          </a:p>
          <a:p>
            <a:pPr marL="342900" indent="-342900">
              <a:spcAft>
                <a:spcPts val="800"/>
              </a:spcAft>
              <a:buFont typeface="+mj-lt"/>
              <a:buAutoNum type="arabicPeriod"/>
            </a:pPr>
            <a:r>
              <a:rPr lang="en-US" dirty="0"/>
              <a:t>Cost Effective</a:t>
            </a:r>
          </a:p>
          <a:p>
            <a:pPr marL="342900" indent="-342900">
              <a:spcAft>
                <a:spcPts val="800"/>
              </a:spcAft>
              <a:buFont typeface="+mj-lt"/>
              <a:buAutoNum type="arabicPeriod"/>
            </a:pPr>
            <a:r>
              <a:rPr lang="en-US" dirty="0"/>
              <a:t>Resilient to Failures</a:t>
            </a:r>
          </a:p>
          <a:p>
            <a:endParaRPr lang="en-US" dirty="0"/>
          </a:p>
          <a:p>
            <a:endParaRPr lang="en-US" dirty="0"/>
          </a:p>
        </p:txBody>
      </p:sp>
    </p:spTree>
    <p:extLst>
      <p:ext uri="{BB962C8B-B14F-4D97-AF65-F5344CB8AC3E}">
        <p14:creationId xmlns:p14="http://schemas.microsoft.com/office/powerpoint/2010/main" val="929155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A4E0-C940-448C-8620-DF3D89098B11}"/>
              </a:ext>
            </a:extLst>
          </p:cNvPr>
          <p:cNvSpPr>
            <a:spLocks noGrp="1"/>
          </p:cNvSpPr>
          <p:nvPr>
            <p:ph type="title"/>
          </p:nvPr>
        </p:nvSpPr>
        <p:spPr/>
        <p:txBody>
          <a:bodyPr/>
          <a:lstStyle/>
          <a:p>
            <a:r>
              <a:rPr lang="en-US" dirty="0"/>
              <a:t>Architecture</a:t>
            </a:r>
          </a:p>
        </p:txBody>
      </p:sp>
      <p:sp>
        <p:nvSpPr>
          <p:cNvPr id="4" name="TextBox 3">
            <a:extLst>
              <a:ext uri="{FF2B5EF4-FFF2-40B4-BE49-F238E27FC236}">
                <a16:creationId xmlns:a16="http://schemas.microsoft.com/office/drawing/2014/main" id="{7ADB6284-AE46-431F-8805-879257030382}"/>
              </a:ext>
            </a:extLst>
          </p:cNvPr>
          <p:cNvSpPr txBox="1"/>
          <p:nvPr/>
        </p:nvSpPr>
        <p:spPr>
          <a:xfrm>
            <a:off x="381000" y="762000"/>
            <a:ext cx="10972800" cy="6176050"/>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dirty="0"/>
              <a:t>The second layer is Data Ingestion.</a:t>
            </a:r>
          </a:p>
          <a:p>
            <a:pPr marL="285750" indent="-285750">
              <a:spcAft>
                <a:spcPts val="800"/>
              </a:spcAft>
              <a:buFont typeface="Wingdings" panose="05000000000000000000" pitchFamily="2" charset="2"/>
              <a:buChar char="Ø"/>
            </a:pPr>
            <a:r>
              <a:rPr lang="en-US" dirty="0"/>
              <a:t>It includes Data Cleaning, Data Extraction, Data Normalization.</a:t>
            </a:r>
          </a:p>
          <a:p>
            <a:pPr marL="285750" indent="-285750">
              <a:spcAft>
                <a:spcPts val="800"/>
              </a:spcAft>
              <a:buFont typeface="Wingdings" panose="05000000000000000000" pitchFamily="2" charset="2"/>
              <a:buChar char="Ø"/>
            </a:pPr>
            <a:r>
              <a:rPr lang="en-US" dirty="0"/>
              <a:t>The data from various gathered to make a Massive Parallel Processing (MPP) environment by using Big Data technologies.</a:t>
            </a:r>
          </a:p>
          <a:p>
            <a:pPr marL="285750" indent="-285750">
              <a:spcAft>
                <a:spcPts val="800"/>
              </a:spcAft>
              <a:buFont typeface="Wingdings" panose="05000000000000000000" pitchFamily="2" charset="2"/>
              <a:buChar char="Ø"/>
            </a:pPr>
            <a:r>
              <a:rPr lang="en-US" dirty="0"/>
              <a:t>The new technology is more focused on the single purpose data delivery i.e. Data Lakes, rather than multipurpose tradition data delivery provided by relational database management systems (RDBMS).</a:t>
            </a:r>
          </a:p>
          <a:p>
            <a:pPr marL="285750" indent="-285750">
              <a:spcAft>
                <a:spcPts val="800"/>
              </a:spcAft>
              <a:buFont typeface="Wingdings" panose="05000000000000000000" pitchFamily="2" charset="2"/>
              <a:buChar char="Ø"/>
            </a:pPr>
            <a:r>
              <a:rPr lang="en-US" dirty="0"/>
              <a:t>We have used MongoDB as a No Relational Database to handle large amounts of data.</a:t>
            </a:r>
          </a:p>
          <a:p>
            <a:pPr marL="285750" indent="-285750">
              <a:spcAft>
                <a:spcPts val="800"/>
              </a:spcAft>
              <a:buFont typeface="Wingdings" panose="05000000000000000000" pitchFamily="2" charset="2"/>
              <a:buChar char="Ø"/>
            </a:pPr>
            <a:r>
              <a:rPr lang="en-US" dirty="0"/>
              <a:t>We chose MongoDB over other databases because it enabled us to build the application faster. As we had large volume of data with multiple read and writes which require high query capabilities for data extraction we decided to select MongoDB over other databases.</a:t>
            </a:r>
          </a:p>
          <a:p>
            <a:pPr marL="285750" indent="-285750">
              <a:spcAft>
                <a:spcPts val="800"/>
              </a:spcAft>
              <a:buFont typeface="Wingdings" panose="05000000000000000000" pitchFamily="2" charset="2"/>
              <a:buChar char="Ø"/>
            </a:pPr>
            <a:r>
              <a:rPr lang="en-US" dirty="0"/>
              <a:t>Development is simplified as MongoDB documents map naturally to modern, object-oriented programming languages. Using MongoDB removes the complex object-relational mapping (ORM) layer that translates objects in code to relational tables. MongoDB’s flexible data model also means that your database schema can evolve with business requirements.</a:t>
            </a:r>
          </a:p>
          <a:p>
            <a:pPr marL="285750" indent="-285750">
              <a:spcAft>
                <a:spcPts val="800"/>
              </a:spcAft>
              <a:buFont typeface="Wingdings" panose="05000000000000000000" pitchFamily="2" charset="2"/>
              <a:buChar char="Ø"/>
            </a:pPr>
            <a:r>
              <a:rPr lang="en-US" dirty="0"/>
              <a:t>MongoDB can also be scaled within and across multiple distributed data centers, providing new levels of availability and scalability previously unachievable with relational databases like MySQL. As your deployments grow in terms of data volume and throughput, MongoDB scales easily with no downtime, and without changing your application.</a:t>
            </a:r>
          </a:p>
          <a:p>
            <a:pPr marL="285750" indent="-285750">
              <a:spcAft>
                <a:spcPts val="800"/>
              </a:spcAft>
              <a:buFont typeface="Wingdings" panose="05000000000000000000" pitchFamily="2" charset="2"/>
              <a:buChar char="Ø"/>
            </a:pPr>
            <a:endParaRPr lang="en-US" dirty="0"/>
          </a:p>
        </p:txBody>
      </p:sp>
    </p:spTree>
    <p:extLst>
      <p:ext uri="{BB962C8B-B14F-4D97-AF65-F5344CB8AC3E}">
        <p14:creationId xmlns:p14="http://schemas.microsoft.com/office/powerpoint/2010/main" val="330070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C8C2-ED12-4E4F-B88C-C52794E3CFE1}"/>
              </a:ext>
            </a:extLst>
          </p:cNvPr>
          <p:cNvSpPr>
            <a:spLocks noGrp="1"/>
          </p:cNvSpPr>
          <p:nvPr>
            <p:ph type="title"/>
          </p:nvPr>
        </p:nvSpPr>
        <p:spPr/>
        <p:txBody>
          <a:bodyPr/>
          <a:lstStyle/>
          <a:p>
            <a:r>
              <a:rPr lang="en-US" dirty="0"/>
              <a:t>Architecture</a:t>
            </a:r>
          </a:p>
        </p:txBody>
      </p:sp>
      <p:sp>
        <p:nvSpPr>
          <p:cNvPr id="3" name="TextBox 2">
            <a:extLst>
              <a:ext uri="{FF2B5EF4-FFF2-40B4-BE49-F238E27FC236}">
                <a16:creationId xmlns:a16="http://schemas.microsoft.com/office/drawing/2014/main" id="{1D91B193-33DE-4724-A567-A21E822B1A11}"/>
              </a:ext>
            </a:extLst>
          </p:cNvPr>
          <p:cNvSpPr txBox="1"/>
          <p:nvPr/>
        </p:nvSpPr>
        <p:spPr>
          <a:xfrm>
            <a:off x="533400" y="1066800"/>
            <a:ext cx="11201400" cy="5334000"/>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8B4D26BC-56E4-4331-8217-F24374F3A842}"/>
              </a:ext>
            </a:extLst>
          </p:cNvPr>
          <p:cNvSpPr txBox="1"/>
          <p:nvPr/>
        </p:nvSpPr>
        <p:spPr>
          <a:xfrm>
            <a:off x="361885" y="990600"/>
            <a:ext cx="11125200" cy="4996240"/>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dirty="0"/>
              <a:t>The third layer is Data Destination which includes Data Visualization, Data Analysis and Market Reporting</a:t>
            </a:r>
          </a:p>
          <a:p>
            <a:pPr marL="285750" indent="-285750">
              <a:spcAft>
                <a:spcPts val="800"/>
              </a:spcAft>
              <a:buFont typeface="Wingdings" panose="05000000000000000000" pitchFamily="2" charset="2"/>
              <a:buChar char="Ø"/>
            </a:pPr>
            <a:r>
              <a:rPr lang="en-US" dirty="0"/>
              <a:t>Data from the database is visualized using Visualization and Business Intelligence Tool.</a:t>
            </a:r>
          </a:p>
          <a:p>
            <a:pPr marL="285750" indent="-285750">
              <a:spcAft>
                <a:spcPts val="800"/>
              </a:spcAft>
              <a:buFont typeface="Wingdings" panose="05000000000000000000" pitchFamily="2" charset="2"/>
              <a:buChar char="Ø"/>
            </a:pPr>
            <a:r>
              <a:rPr lang="en-US" dirty="0"/>
              <a:t>Changes are made according to the reports for the betterment of the organization and improved Supply Chain Management.</a:t>
            </a:r>
          </a:p>
          <a:p>
            <a:pPr marL="285750" indent="-285750">
              <a:spcAft>
                <a:spcPts val="800"/>
              </a:spcAft>
              <a:buFont typeface="Wingdings" panose="05000000000000000000" pitchFamily="2" charset="2"/>
              <a:buChar char="Ø"/>
            </a:pPr>
            <a:r>
              <a:rPr lang="en-US" dirty="0"/>
              <a:t>The BI tool used is Power BI</a:t>
            </a:r>
          </a:p>
          <a:p>
            <a:pPr marL="285750" indent="-285750">
              <a:spcAft>
                <a:spcPts val="800"/>
              </a:spcAft>
              <a:buFont typeface="Wingdings" panose="05000000000000000000" pitchFamily="2" charset="2"/>
              <a:buChar char="Ø"/>
            </a:pPr>
            <a:r>
              <a:rPr lang="en-US" dirty="0"/>
              <a:t>Following are reasons for using Power BI</a:t>
            </a:r>
          </a:p>
          <a:p>
            <a:pPr marL="342900" indent="-342900">
              <a:spcAft>
                <a:spcPts val="800"/>
              </a:spcAft>
              <a:buFont typeface="+mj-lt"/>
              <a:buAutoNum type="arabicPeriod"/>
            </a:pPr>
            <a:r>
              <a:rPr lang="en-US" dirty="0"/>
              <a:t>Powerful dashboard visualizations that are top-notch and are being continuously updated which leads to Product and Customer Data manipulation.</a:t>
            </a:r>
          </a:p>
          <a:p>
            <a:pPr marL="342900" indent="-342900">
              <a:spcAft>
                <a:spcPts val="800"/>
              </a:spcAft>
              <a:buFont typeface="+mj-lt"/>
              <a:buAutoNum type="arabicPeriod"/>
            </a:pPr>
            <a:r>
              <a:rPr lang="en-US" dirty="0"/>
              <a:t>In-memory analytics feature and columnar database supporting tabular data for effective Data Analysis.</a:t>
            </a:r>
          </a:p>
          <a:p>
            <a:pPr marL="342900" indent="-342900">
              <a:spcAft>
                <a:spcPts val="800"/>
              </a:spcAft>
              <a:buFont typeface="+mj-lt"/>
              <a:buAutoNum type="arabicPeriod"/>
            </a:pPr>
            <a:r>
              <a:rPr lang="en-US" dirty="0"/>
              <a:t>The best of both worlds when it comes to simplicity and performance in a single BI tool because of which it can be used by low skilled employees.</a:t>
            </a:r>
          </a:p>
          <a:p>
            <a:pPr marL="342900" indent="-342900">
              <a:spcAft>
                <a:spcPts val="800"/>
              </a:spcAft>
              <a:buFont typeface="+mj-lt"/>
              <a:buAutoNum type="arabicPeriod"/>
            </a:pPr>
            <a:r>
              <a:rPr lang="en-US" dirty="0"/>
              <a:t>Interactive geo-mapping powered by Bing Maps.</a:t>
            </a:r>
          </a:p>
          <a:p>
            <a:pPr marL="342900" indent="-342900">
              <a:spcAft>
                <a:spcPts val="800"/>
              </a:spcAft>
              <a:buFont typeface="+mj-lt"/>
              <a:buAutoNum type="arabicPeriod"/>
            </a:pPr>
            <a:r>
              <a:rPr lang="en-US" dirty="0"/>
              <a:t>Data Analysis Expressions (DAX) scripting for creating measures and columns.</a:t>
            </a:r>
          </a:p>
          <a:p>
            <a:pPr marL="285750" indent="-285750">
              <a:spcAft>
                <a:spcPts val="800"/>
              </a:spcAft>
              <a:buFont typeface="Wingdings" panose="05000000000000000000" pitchFamily="2" charset="2"/>
              <a:buChar char="Ø"/>
            </a:pPr>
            <a:endParaRPr lang="en-US" dirty="0"/>
          </a:p>
        </p:txBody>
      </p:sp>
    </p:spTree>
    <p:extLst>
      <p:ext uri="{BB962C8B-B14F-4D97-AF65-F5344CB8AC3E}">
        <p14:creationId xmlns:p14="http://schemas.microsoft.com/office/powerpoint/2010/main" val="157396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1D21C6F-0F48-4267-A914-4F865A80E187}"/>
              </a:ext>
            </a:extLst>
          </p:cNvPr>
          <p:cNvGraphicFramePr/>
          <p:nvPr>
            <p:extLst>
              <p:ext uri="{D42A27DB-BD31-4B8C-83A1-F6EECF244321}">
                <p14:modId xmlns:p14="http://schemas.microsoft.com/office/powerpoint/2010/main" val="119900194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59771FA-20B1-47AD-818A-429E67DB2A92}"/>
              </a:ext>
            </a:extLst>
          </p:cNvPr>
          <p:cNvSpPr txBox="1"/>
          <p:nvPr/>
        </p:nvSpPr>
        <p:spPr>
          <a:xfrm>
            <a:off x="5029200" y="3200400"/>
            <a:ext cx="2163189" cy="707886"/>
          </a:xfrm>
          <a:prstGeom prst="rect">
            <a:avLst/>
          </a:prstGeom>
          <a:noFill/>
        </p:spPr>
        <p:txBody>
          <a:bodyPr wrap="square" rtlCol="0">
            <a:spAutoFit/>
          </a:bodyPr>
          <a:lstStyle/>
          <a:p>
            <a:r>
              <a:rPr lang="en-US" sz="2000" b="1" dirty="0">
                <a:cs typeface="Times New Roman" panose="02020603050405020304" pitchFamily="18" charset="0"/>
              </a:rPr>
              <a:t>SUPPLY CHAIN MANAGEMENT</a:t>
            </a:r>
          </a:p>
        </p:txBody>
      </p:sp>
      <p:sp>
        <p:nvSpPr>
          <p:cNvPr id="9" name="TextBox 8">
            <a:extLst>
              <a:ext uri="{FF2B5EF4-FFF2-40B4-BE49-F238E27FC236}">
                <a16:creationId xmlns:a16="http://schemas.microsoft.com/office/drawing/2014/main" id="{17C2841C-BCCC-4007-94F1-6E626245E5EC}"/>
              </a:ext>
            </a:extLst>
          </p:cNvPr>
          <p:cNvSpPr txBox="1"/>
          <p:nvPr/>
        </p:nvSpPr>
        <p:spPr>
          <a:xfrm>
            <a:off x="24090" y="155883"/>
            <a:ext cx="4015819" cy="400110"/>
          </a:xfrm>
          <a:prstGeom prst="rect">
            <a:avLst/>
          </a:prstGeom>
          <a:noFill/>
        </p:spPr>
        <p:txBody>
          <a:bodyPr wrap="square" rtlCol="0">
            <a:spAutoFit/>
          </a:bodyPr>
          <a:lstStyle/>
          <a:p>
            <a:pPr algn="ctr"/>
            <a:r>
              <a:rPr lang="en-US" sz="2000" dirty="0">
                <a:solidFill>
                  <a:srgbClr val="FF0000"/>
                </a:solidFill>
                <a:latin typeface="Arial Black" panose="020B0A04020102020204" pitchFamily="34" charset="0"/>
              </a:rPr>
              <a:t>Project Planning Diagram</a:t>
            </a:r>
          </a:p>
        </p:txBody>
      </p:sp>
      <p:sp>
        <p:nvSpPr>
          <p:cNvPr id="10" name="TextBox 9">
            <a:extLst>
              <a:ext uri="{FF2B5EF4-FFF2-40B4-BE49-F238E27FC236}">
                <a16:creationId xmlns:a16="http://schemas.microsoft.com/office/drawing/2014/main" id="{CB3F44D3-453E-4DFA-A1CB-B89F41A60AC5}"/>
              </a:ext>
            </a:extLst>
          </p:cNvPr>
          <p:cNvSpPr txBox="1"/>
          <p:nvPr/>
        </p:nvSpPr>
        <p:spPr>
          <a:xfrm>
            <a:off x="7705365" y="355938"/>
            <a:ext cx="3855563" cy="1877437"/>
          </a:xfrm>
          <a:prstGeom prst="rect">
            <a:avLst/>
          </a:prstGeom>
          <a:noFill/>
        </p:spPr>
        <p:txBody>
          <a:bodyPr wrap="square" rtlCol="0">
            <a:spAutoFit/>
          </a:bodyPr>
          <a:lstStyle/>
          <a:p>
            <a:pPr marL="285750" indent="-285750">
              <a:buFont typeface="Arial" panose="020B0604020202020204" pitchFamily="34" charset="0"/>
              <a:buChar char="•"/>
            </a:pPr>
            <a:r>
              <a:rPr lang="en-US" sz="1600" dirty="0"/>
              <a:t>Define the project mandate</a:t>
            </a:r>
          </a:p>
          <a:p>
            <a:pPr marL="285750" indent="-285750">
              <a:buFont typeface="Arial" panose="020B0604020202020204" pitchFamily="34" charset="0"/>
              <a:buChar char="•"/>
            </a:pPr>
            <a:r>
              <a:rPr lang="en-US" sz="1600" dirty="0"/>
              <a:t>Identify the objective</a:t>
            </a:r>
          </a:p>
          <a:p>
            <a:pPr marL="285750" indent="-285750">
              <a:buFont typeface="Arial" panose="020B0604020202020204" pitchFamily="34" charset="0"/>
              <a:buChar char="•"/>
            </a:pPr>
            <a:r>
              <a:rPr lang="en-US" sz="1600" dirty="0"/>
              <a:t>Analyze the resources</a:t>
            </a:r>
          </a:p>
          <a:p>
            <a:pPr marL="285750" indent="-285750">
              <a:buFont typeface="Arial" panose="020B0604020202020204" pitchFamily="34" charset="0"/>
              <a:buChar char="•"/>
            </a:pPr>
            <a:r>
              <a:rPr lang="en-US" sz="1600" dirty="0"/>
              <a:t>Generate a schedule</a:t>
            </a:r>
          </a:p>
          <a:p>
            <a:pPr marL="285750" indent="-285750">
              <a:buFont typeface="Arial" panose="020B0604020202020204" pitchFamily="34" charset="0"/>
              <a:buChar char="•"/>
            </a:pPr>
            <a:r>
              <a:rPr lang="en-US" sz="1600" dirty="0"/>
              <a:t>Identify the sponsoring authorities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CF6591FA-E858-4CCF-84D1-94F5AA4FD6A1}"/>
              </a:ext>
            </a:extLst>
          </p:cNvPr>
          <p:cNvSpPr txBox="1"/>
          <p:nvPr/>
        </p:nvSpPr>
        <p:spPr>
          <a:xfrm>
            <a:off x="9124099" y="2526384"/>
            <a:ext cx="2979917"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Analyze the customer demand for delivery</a:t>
            </a:r>
          </a:p>
          <a:p>
            <a:pPr marL="285750" indent="-285750">
              <a:buFont typeface="Arial" panose="020B0604020202020204" pitchFamily="34" charset="0"/>
              <a:buChar char="•"/>
            </a:pPr>
            <a:r>
              <a:rPr lang="en-US" sz="1600" dirty="0"/>
              <a:t>Management of the routes to shipping dock</a:t>
            </a:r>
          </a:p>
          <a:p>
            <a:pPr marL="285750" indent="-285750">
              <a:buFont typeface="Arial" panose="020B0604020202020204" pitchFamily="34" charset="0"/>
              <a:buChar char="•"/>
            </a:pPr>
            <a:r>
              <a:rPr lang="en-US" sz="1600" dirty="0"/>
              <a:t>Analyzing the transportation lanes </a:t>
            </a:r>
          </a:p>
          <a:p>
            <a:pPr marL="285750" indent="-285750">
              <a:buFont typeface="Arial" panose="020B0604020202020204" pitchFamily="34" charset="0"/>
              <a:buChar char="•"/>
            </a:pPr>
            <a:r>
              <a:rPr lang="en-US" sz="1600" dirty="0"/>
              <a:t>Scheduling driver times</a:t>
            </a:r>
          </a:p>
        </p:txBody>
      </p:sp>
      <p:sp>
        <p:nvSpPr>
          <p:cNvPr id="12" name="TextBox 11">
            <a:extLst>
              <a:ext uri="{FF2B5EF4-FFF2-40B4-BE49-F238E27FC236}">
                <a16:creationId xmlns:a16="http://schemas.microsoft.com/office/drawing/2014/main" id="{EF54E61C-8E46-4EF8-9922-687D37386ADE}"/>
              </a:ext>
            </a:extLst>
          </p:cNvPr>
          <p:cNvSpPr txBox="1"/>
          <p:nvPr/>
        </p:nvSpPr>
        <p:spPr>
          <a:xfrm>
            <a:off x="8204460" y="5301732"/>
            <a:ext cx="3544479"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Generate a plan to process the objectives</a:t>
            </a:r>
          </a:p>
          <a:p>
            <a:pPr marL="285750" indent="-285750">
              <a:buFont typeface="Arial" panose="020B0604020202020204" pitchFamily="34" charset="0"/>
              <a:buChar char="•"/>
            </a:pPr>
            <a:r>
              <a:rPr lang="en-US" sz="1600" dirty="0"/>
              <a:t>Analyze the number of orders</a:t>
            </a:r>
          </a:p>
          <a:p>
            <a:pPr marL="285750" indent="-285750">
              <a:buFont typeface="Arial" panose="020B0604020202020204" pitchFamily="34" charset="0"/>
              <a:buChar char="•"/>
            </a:pPr>
            <a:r>
              <a:rPr lang="en-US" sz="1600" dirty="0"/>
              <a:t>Plan the working project model</a:t>
            </a:r>
          </a:p>
        </p:txBody>
      </p:sp>
      <p:sp>
        <p:nvSpPr>
          <p:cNvPr id="13" name="TextBox 12">
            <a:extLst>
              <a:ext uri="{FF2B5EF4-FFF2-40B4-BE49-F238E27FC236}">
                <a16:creationId xmlns:a16="http://schemas.microsoft.com/office/drawing/2014/main" id="{1A0C9FB7-2C9E-4637-99DC-073D89384EA0}"/>
              </a:ext>
            </a:extLst>
          </p:cNvPr>
          <p:cNvSpPr txBox="1"/>
          <p:nvPr/>
        </p:nvSpPr>
        <p:spPr>
          <a:xfrm>
            <a:off x="443061" y="5303294"/>
            <a:ext cx="3035954"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Build the project model using Big Data techniques</a:t>
            </a:r>
          </a:p>
          <a:p>
            <a:pPr marL="285750" indent="-285750">
              <a:buFont typeface="Arial" panose="020B0604020202020204" pitchFamily="34" charset="0"/>
              <a:buChar char="•"/>
            </a:pPr>
            <a:r>
              <a:rPr lang="en-US" sz="1600" dirty="0"/>
              <a:t>Implement the project</a:t>
            </a:r>
          </a:p>
          <a:p>
            <a:pPr marL="285750" indent="-285750">
              <a:buFont typeface="Arial" panose="020B0604020202020204" pitchFamily="34" charset="0"/>
              <a:buChar char="•"/>
            </a:pPr>
            <a:r>
              <a:rPr lang="en-US" sz="1600" dirty="0"/>
              <a:t>Record the perceptions</a:t>
            </a:r>
          </a:p>
        </p:txBody>
      </p:sp>
      <p:sp>
        <p:nvSpPr>
          <p:cNvPr id="14" name="TextBox 13">
            <a:extLst>
              <a:ext uri="{FF2B5EF4-FFF2-40B4-BE49-F238E27FC236}">
                <a16:creationId xmlns:a16="http://schemas.microsoft.com/office/drawing/2014/main" id="{9505F8BC-4FBF-44E8-B68A-E7C8B21B41F9}"/>
              </a:ext>
            </a:extLst>
          </p:cNvPr>
          <p:cNvSpPr txBox="1"/>
          <p:nvPr/>
        </p:nvSpPr>
        <p:spPr>
          <a:xfrm>
            <a:off x="236981" y="2579668"/>
            <a:ext cx="307313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Observe the outcomes using test cases</a:t>
            </a:r>
          </a:p>
          <a:p>
            <a:pPr marL="285750" indent="-285750">
              <a:buFont typeface="Arial" panose="020B0604020202020204" pitchFamily="34" charset="0"/>
              <a:buChar char="•"/>
            </a:pPr>
            <a:r>
              <a:rPr lang="en-US" sz="1600" dirty="0"/>
              <a:t>Ensure that the end product meets the desired outcome of the project</a:t>
            </a:r>
          </a:p>
          <a:p>
            <a:pPr marL="285750" indent="-285750">
              <a:buFont typeface="Arial" panose="020B0604020202020204" pitchFamily="34" charset="0"/>
              <a:buChar char="•"/>
            </a:pPr>
            <a:r>
              <a:rPr lang="en-US" sz="1600" dirty="0"/>
              <a:t>Document the result</a:t>
            </a:r>
          </a:p>
          <a:p>
            <a:pPr marL="285750" indent="-285750">
              <a:buFont typeface="Arial" panose="020B0604020202020204" pitchFamily="34" charset="0"/>
              <a:buChar char="•"/>
            </a:pPr>
            <a:r>
              <a:rPr lang="en-US" sz="1600" dirty="0"/>
              <a:t>Provide the feedback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43899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E4448-EB30-4C21-A5CD-0093A46571F3}"/>
              </a:ext>
            </a:extLst>
          </p:cNvPr>
          <p:cNvSpPr>
            <a:spLocks noGrp="1"/>
          </p:cNvSpPr>
          <p:nvPr>
            <p:ph type="title"/>
          </p:nvPr>
        </p:nvSpPr>
        <p:spPr/>
        <p:txBody>
          <a:bodyPr/>
          <a:lstStyle/>
          <a:p>
            <a:r>
              <a:rPr lang="en-US" dirty="0"/>
              <a:t>Project Plan: Step 1</a:t>
            </a:r>
          </a:p>
        </p:txBody>
      </p:sp>
      <p:sp>
        <p:nvSpPr>
          <p:cNvPr id="3" name="TextBox 2">
            <a:extLst>
              <a:ext uri="{FF2B5EF4-FFF2-40B4-BE49-F238E27FC236}">
                <a16:creationId xmlns:a16="http://schemas.microsoft.com/office/drawing/2014/main" id="{CD390420-0D73-4D62-9308-19D6E833D631}"/>
              </a:ext>
            </a:extLst>
          </p:cNvPr>
          <p:cNvSpPr txBox="1"/>
          <p:nvPr/>
        </p:nvSpPr>
        <p:spPr>
          <a:xfrm>
            <a:off x="494645" y="715964"/>
            <a:ext cx="10972800" cy="646331"/>
          </a:xfrm>
          <a:prstGeom prst="rect">
            <a:avLst/>
          </a:prstGeom>
          <a:noFill/>
        </p:spPr>
        <p:txBody>
          <a:bodyPr wrap="square" rtlCol="0">
            <a:spAutoFit/>
          </a:bodyPr>
          <a:lstStyle/>
          <a:p>
            <a:r>
              <a:rPr lang="en-US" dirty="0"/>
              <a:t>Select of project on the basis of SWOT Analysis, Budget Allocation, Risk and Issues, Time Required for completion, Investment and few other factors. </a:t>
            </a:r>
          </a:p>
        </p:txBody>
      </p:sp>
      <p:pic>
        <p:nvPicPr>
          <p:cNvPr id="5" name="Picture 4">
            <a:extLst>
              <a:ext uri="{FF2B5EF4-FFF2-40B4-BE49-F238E27FC236}">
                <a16:creationId xmlns:a16="http://schemas.microsoft.com/office/drawing/2014/main" id="{EE6D490D-7417-4BF1-BCBD-7FE770F7B1E2}"/>
              </a:ext>
            </a:extLst>
          </p:cNvPr>
          <p:cNvPicPr>
            <a:picLocks noChangeAspect="1"/>
          </p:cNvPicPr>
          <p:nvPr/>
        </p:nvPicPr>
        <p:blipFill>
          <a:blip r:embed="rId2"/>
          <a:stretch>
            <a:fillRect/>
          </a:stretch>
        </p:blipFill>
        <p:spPr>
          <a:xfrm>
            <a:off x="152400" y="1600200"/>
            <a:ext cx="11684000" cy="5442142"/>
          </a:xfrm>
          <a:prstGeom prst="rect">
            <a:avLst/>
          </a:prstGeom>
        </p:spPr>
      </p:pic>
    </p:spTree>
    <p:extLst>
      <p:ext uri="{BB962C8B-B14F-4D97-AF65-F5344CB8AC3E}">
        <p14:creationId xmlns:p14="http://schemas.microsoft.com/office/powerpoint/2010/main" val="422320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514C-248F-41B3-A072-08E67F19B31E}"/>
              </a:ext>
            </a:extLst>
          </p:cNvPr>
          <p:cNvSpPr>
            <a:spLocks noGrp="1"/>
          </p:cNvSpPr>
          <p:nvPr>
            <p:ph type="title"/>
          </p:nvPr>
        </p:nvSpPr>
        <p:spPr/>
        <p:txBody>
          <a:bodyPr/>
          <a:lstStyle/>
          <a:p>
            <a:r>
              <a:rPr lang="en-US" dirty="0"/>
              <a:t>Project Plan: Step 2</a:t>
            </a:r>
          </a:p>
        </p:txBody>
      </p:sp>
      <p:sp>
        <p:nvSpPr>
          <p:cNvPr id="3" name="TextBox 2">
            <a:extLst>
              <a:ext uri="{FF2B5EF4-FFF2-40B4-BE49-F238E27FC236}">
                <a16:creationId xmlns:a16="http://schemas.microsoft.com/office/drawing/2014/main" id="{DC81B27A-032A-4CEB-9072-23FC4AEB34BF}"/>
              </a:ext>
            </a:extLst>
          </p:cNvPr>
          <p:cNvSpPr txBox="1"/>
          <p:nvPr/>
        </p:nvSpPr>
        <p:spPr>
          <a:xfrm>
            <a:off x="609600" y="838200"/>
            <a:ext cx="11125200" cy="646331"/>
          </a:xfrm>
          <a:prstGeom prst="rect">
            <a:avLst/>
          </a:prstGeom>
          <a:noFill/>
        </p:spPr>
        <p:txBody>
          <a:bodyPr wrap="square" rtlCol="0">
            <a:spAutoFit/>
          </a:bodyPr>
          <a:lstStyle/>
          <a:p>
            <a:r>
              <a:rPr lang="en-US" dirty="0"/>
              <a:t>Project Mandate creation which includes purpose, scope, background, requirement, interfaces and other project related functionalities.  </a:t>
            </a:r>
          </a:p>
        </p:txBody>
      </p:sp>
      <p:pic>
        <p:nvPicPr>
          <p:cNvPr id="5" name="Picture 4">
            <a:extLst>
              <a:ext uri="{FF2B5EF4-FFF2-40B4-BE49-F238E27FC236}">
                <a16:creationId xmlns:a16="http://schemas.microsoft.com/office/drawing/2014/main" id="{C8AA00E5-8E87-40C0-A2AE-8B6E2BB60D42}"/>
              </a:ext>
            </a:extLst>
          </p:cNvPr>
          <p:cNvPicPr>
            <a:picLocks noChangeAspect="1"/>
          </p:cNvPicPr>
          <p:nvPr/>
        </p:nvPicPr>
        <p:blipFill>
          <a:blip r:embed="rId2"/>
          <a:stretch>
            <a:fillRect/>
          </a:stretch>
        </p:blipFill>
        <p:spPr>
          <a:xfrm>
            <a:off x="609600" y="1606767"/>
            <a:ext cx="10668000" cy="4734818"/>
          </a:xfrm>
          <a:prstGeom prst="rect">
            <a:avLst/>
          </a:prstGeom>
        </p:spPr>
      </p:pic>
    </p:spTree>
    <p:extLst>
      <p:ext uri="{BB962C8B-B14F-4D97-AF65-F5344CB8AC3E}">
        <p14:creationId xmlns:p14="http://schemas.microsoft.com/office/powerpoint/2010/main" val="1564134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7D4AE-E720-4886-BBC6-2B2512A36E2C}"/>
              </a:ext>
            </a:extLst>
          </p:cNvPr>
          <p:cNvSpPr>
            <a:spLocks noGrp="1"/>
          </p:cNvSpPr>
          <p:nvPr>
            <p:ph type="title"/>
          </p:nvPr>
        </p:nvSpPr>
        <p:spPr>
          <a:xfrm>
            <a:off x="457200" y="129933"/>
            <a:ext cx="10972800" cy="563563"/>
          </a:xfrm>
        </p:spPr>
        <p:txBody>
          <a:bodyPr/>
          <a:lstStyle/>
          <a:p>
            <a:r>
              <a:rPr lang="en-US" dirty="0"/>
              <a:t>Project Plan: Step 3</a:t>
            </a:r>
          </a:p>
        </p:txBody>
      </p:sp>
      <p:sp>
        <p:nvSpPr>
          <p:cNvPr id="3" name="TextBox 2">
            <a:extLst>
              <a:ext uri="{FF2B5EF4-FFF2-40B4-BE49-F238E27FC236}">
                <a16:creationId xmlns:a16="http://schemas.microsoft.com/office/drawing/2014/main" id="{1E3E1B97-F587-4ABE-B585-707E9E6430F7}"/>
              </a:ext>
            </a:extLst>
          </p:cNvPr>
          <p:cNvSpPr txBox="1"/>
          <p:nvPr/>
        </p:nvSpPr>
        <p:spPr>
          <a:xfrm>
            <a:off x="457200" y="703708"/>
            <a:ext cx="10744200" cy="369332"/>
          </a:xfrm>
          <a:prstGeom prst="rect">
            <a:avLst/>
          </a:prstGeom>
          <a:noFill/>
        </p:spPr>
        <p:txBody>
          <a:bodyPr wrap="square" rtlCol="0">
            <a:spAutoFit/>
          </a:bodyPr>
          <a:lstStyle/>
          <a:p>
            <a:r>
              <a:rPr lang="en-US" dirty="0"/>
              <a:t>SWOT Analysis which includes analyzing the strength, weakness, opportunities, threats of the project.</a:t>
            </a:r>
          </a:p>
        </p:txBody>
      </p:sp>
      <p:pic>
        <p:nvPicPr>
          <p:cNvPr id="4" name="Picture 3">
            <a:extLst>
              <a:ext uri="{FF2B5EF4-FFF2-40B4-BE49-F238E27FC236}">
                <a16:creationId xmlns:a16="http://schemas.microsoft.com/office/drawing/2014/main" id="{AE0932A6-8C1D-474F-85C7-3E4E74B717AD}"/>
              </a:ext>
            </a:extLst>
          </p:cNvPr>
          <p:cNvPicPr>
            <a:picLocks noChangeAspect="1"/>
          </p:cNvPicPr>
          <p:nvPr/>
        </p:nvPicPr>
        <p:blipFill>
          <a:blip r:embed="rId2"/>
          <a:stretch>
            <a:fillRect/>
          </a:stretch>
        </p:blipFill>
        <p:spPr>
          <a:xfrm>
            <a:off x="457200" y="1295400"/>
            <a:ext cx="10515600" cy="4676185"/>
          </a:xfrm>
          <a:prstGeom prst="rect">
            <a:avLst/>
          </a:prstGeom>
        </p:spPr>
      </p:pic>
    </p:spTree>
    <p:extLst>
      <p:ext uri="{BB962C8B-B14F-4D97-AF65-F5344CB8AC3E}">
        <p14:creationId xmlns:p14="http://schemas.microsoft.com/office/powerpoint/2010/main" val="2135220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1BFC-0399-4AD7-88CF-E7C9BA6AAC9A}"/>
              </a:ext>
            </a:extLst>
          </p:cNvPr>
          <p:cNvSpPr>
            <a:spLocks noGrp="1"/>
          </p:cNvSpPr>
          <p:nvPr>
            <p:ph type="title"/>
          </p:nvPr>
        </p:nvSpPr>
        <p:spPr/>
        <p:txBody>
          <a:bodyPr/>
          <a:lstStyle/>
          <a:p>
            <a:r>
              <a:rPr lang="en-US" dirty="0"/>
              <a:t>Project Plan: Step 4</a:t>
            </a:r>
          </a:p>
        </p:txBody>
      </p:sp>
      <p:pic>
        <p:nvPicPr>
          <p:cNvPr id="3" name="Picture 2">
            <a:extLst>
              <a:ext uri="{FF2B5EF4-FFF2-40B4-BE49-F238E27FC236}">
                <a16:creationId xmlns:a16="http://schemas.microsoft.com/office/drawing/2014/main" id="{ECDF75FE-F3EF-406B-A342-85585CA5F4E1}"/>
              </a:ext>
            </a:extLst>
          </p:cNvPr>
          <p:cNvPicPr>
            <a:picLocks noChangeAspect="1"/>
          </p:cNvPicPr>
          <p:nvPr/>
        </p:nvPicPr>
        <p:blipFill>
          <a:blip r:embed="rId2"/>
          <a:stretch>
            <a:fillRect/>
          </a:stretch>
        </p:blipFill>
        <p:spPr>
          <a:xfrm>
            <a:off x="685800" y="1905000"/>
            <a:ext cx="4400550" cy="4048125"/>
          </a:xfrm>
          <a:prstGeom prst="rect">
            <a:avLst/>
          </a:prstGeom>
        </p:spPr>
      </p:pic>
      <p:sp>
        <p:nvSpPr>
          <p:cNvPr id="4" name="TextBox 3">
            <a:extLst>
              <a:ext uri="{FF2B5EF4-FFF2-40B4-BE49-F238E27FC236}">
                <a16:creationId xmlns:a16="http://schemas.microsoft.com/office/drawing/2014/main" id="{FB5591D8-8168-4D9F-892A-C1B867C7D756}"/>
              </a:ext>
            </a:extLst>
          </p:cNvPr>
          <p:cNvSpPr txBox="1"/>
          <p:nvPr/>
        </p:nvSpPr>
        <p:spPr>
          <a:xfrm>
            <a:off x="508000" y="990600"/>
            <a:ext cx="11074400" cy="369332"/>
          </a:xfrm>
          <a:prstGeom prst="rect">
            <a:avLst/>
          </a:prstGeom>
          <a:noFill/>
        </p:spPr>
        <p:txBody>
          <a:bodyPr wrap="square" rtlCol="0">
            <a:spAutoFit/>
          </a:bodyPr>
          <a:lstStyle/>
          <a:p>
            <a:r>
              <a:rPr lang="en-US" dirty="0"/>
              <a:t>Budget Allocation and Budget Distribution</a:t>
            </a:r>
          </a:p>
        </p:txBody>
      </p:sp>
      <p:pic>
        <p:nvPicPr>
          <p:cNvPr id="5" name="Picture 4">
            <a:extLst>
              <a:ext uri="{FF2B5EF4-FFF2-40B4-BE49-F238E27FC236}">
                <a16:creationId xmlns:a16="http://schemas.microsoft.com/office/drawing/2014/main" id="{BAA54E95-6FAC-42D0-812C-6BEA58F7C68D}"/>
              </a:ext>
            </a:extLst>
          </p:cNvPr>
          <p:cNvPicPr>
            <a:picLocks noChangeAspect="1"/>
          </p:cNvPicPr>
          <p:nvPr/>
        </p:nvPicPr>
        <p:blipFill>
          <a:blip r:embed="rId3"/>
          <a:stretch>
            <a:fillRect/>
          </a:stretch>
        </p:blipFill>
        <p:spPr>
          <a:xfrm>
            <a:off x="6066410" y="1905000"/>
            <a:ext cx="4953000" cy="4221957"/>
          </a:xfrm>
          <a:prstGeom prst="rect">
            <a:avLst/>
          </a:prstGeom>
        </p:spPr>
      </p:pic>
    </p:spTree>
    <p:extLst>
      <p:ext uri="{BB962C8B-B14F-4D97-AF65-F5344CB8AC3E}">
        <p14:creationId xmlns:p14="http://schemas.microsoft.com/office/powerpoint/2010/main" val="403144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4759-4009-4426-B009-C47C6F83545E}"/>
              </a:ext>
            </a:extLst>
          </p:cNvPr>
          <p:cNvSpPr>
            <a:spLocks noGrp="1"/>
          </p:cNvSpPr>
          <p:nvPr>
            <p:ph type="title"/>
          </p:nvPr>
        </p:nvSpPr>
        <p:spPr/>
        <p:txBody>
          <a:bodyPr/>
          <a:lstStyle/>
          <a:p>
            <a:r>
              <a:rPr lang="en-US" dirty="0"/>
              <a:t>Project Plan: Step 5</a:t>
            </a:r>
          </a:p>
        </p:txBody>
      </p:sp>
      <p:sp>
        <p:nvSpPr>
          <p:cNvPr id="3" name="TextBox 2">
            <a:extLst>
              <a:ext uri="{FF2B5EF4-FFF2-40B4-BE49-F238E27FC236}">
                <a16:creationId xmlns:a16="http://schemas.microsoft.com/office/drawing/2014/main" id="{94AC2B0D-C40D-4DAA-943E-C4CB0525E988}"/>
              </a:ext>
            </a:extLst>
          </p:cNvPr>
          <p:cNvSpPr txBox="1"/>
          <p:nvPr/>
        </p:nvSpPr>
        <p:spPr>
          <a:xfrm>
            <a:off x="508000" y="915128"/>
            <a:ext cx="10972800" cy="369332"/>
          </a:xfrm>
          <a:prstGeom prst="rect">
            <a:avLst/>
          </a:prstGeom>
          <a:noFill/>
        </p:spPr>
        <p:txBody>
          <a:bodyPr wrap="square" rtlCol="0">
            <a:spAutoFit/>
          </a:bodyPr>
          <a:lstStyle/>
          <a:p>
            <a:r>
              <a:rPr lang="en-US" dirty="0"/>
              <a:t>Resource Allocation and Management</a:t>
            </a:r>
          </a:p>
        </p:txBody>
      </p:sp>
      <p:pic>
        <p:nvPicPr>
          <p:cNvPr id="4" name="Picture 3">
            <a:extLst>
              <a:ext uri="{FF2B5EF4-FFF2-40B4-BE49-F238E27FC236}">
                <a16:creationId xmlns:a16="http://schemas.microsoft.com/office/drawing/2014/main" id="{2FDCCE34-A27D-4004-A9F5-8FD31628ABA0}"/>
              </a:ext>
            </a:extLst>
          </p:cNvPr>
          <p:cNvPicPr>
            <a:picLocks noChangeAspect="1"/>
          </p:cNvPicPr>
          <p:nvPr/>
        </p:nvPicPr>
        <p:blipFill>
          <a:blip r:embed="rId2"/>
          <a:stretch>
            <a:fillRect/>
          </a:stretch>
        </p:blipFill>
        <p:spPr>
          <a:xfrm>
            <a:off x="508000" y="1295458"/>
            <a:ext cx="10512406" cy="5653936"/>
          </a:xfrm>
          <a:prstGeom prst="rect">
            <a:avLst/>
          </a:prstGeom>
        </p:spPr>
      </p:pic>
    </p:spTree>
    <p:extLst>
      <p:ext uri="{BB962C8B-B14F-4D97-AF65-F5344CB8AC3E}">
        <p14:creationId xmlns:p14="http://schemas.microsoft.com/office/powerpoint/2010/main" val="2767477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C886-2B0F-4F33-BE3A-8BC299CC85B9}"/>
              </a:ext>
            </a:extLst>
          </p:cNvPr>
          <p:cNvSpPr>
            <a:spLocks noGrp="1"/>
          </p:cNvSpPr>
          <p:nvPr>
            <p:ph type="title"/>
          </p:nvPr>
        </p:nvSpPr>
        <p:spPr/>
        <p:txBody>
          <a:bodyPr/>
          <a:lstStyle/>
          <a:p>
            <a:r>
              <a:rPr lang="en-US" dirty="0"/>
              <a:t>Project Plan: Step 6</a:t>
            </a:r>
          </a:p>
        </p:txBody>
      </p:sp>
      <p:sp>
        <p:nvSpPr>
          <p:cNvPr id="3" name="TextBox 2">
            <a:extLst>
              <a:ext uri="{FF2B5EF4-FFF2-40B4-BE49-F238E27FC236}">
                <a16:creationId xmlns:a16="http://schemas.microsoft.com/office/drawing/2014/main" id="{88C842C0-E0BF-43F5-A777-21D4D29C5913}"/>
              </a:ext>
            </a:extLst>
          </p:cNvPr>
          <p:cNvSpPr txBox="1"/>
          <p:nvPr/>
        </p:nvSpPr>
        <p:spPr>
          <a:xfrm>
            <a:off x="508000" y="871350"/>
            <a:ext cx="10896600" cy="369332"/>
          </a:xfrm>
          <a:prstGeom prst="rect">
            <a:avLst/>
          </a:prstGeom>
          <a:noFill/>
        </p:spPr>
        <p:txBody>
          <a:bodyPr wrap="square" rtlCol="0">
            <a:spAutoFit/>
          </a:bodyPr>
          <a:lstStyle/>
          <a:p>
            <a:r>
              <a:rPr lang="en-US" dirty="0"/>
              <a:t>Project Management Life Cycle (PMI) creation.</a:t>
            </a:r>
          </a:p>
        </p:txBody>
      </p:sp>
      <p:pic>
        <p:nvPicPr>
          <p:cNvPr id="4" name="Picture 3">
            <a:extLst>
              <a:ext uri="{FF2B5EF4-FFF2-40B4-BE49-F238E27FC236}">
                <a16:creationId xmlns:a16="http://schemas.microsoft.com/office/drawing/2014/main" id="{EC2FD729-0A91-42AF-BA8F-6352D029670F}"/>
              </a:ext>
            </a:extLst>
          </p:cNvPr>
          <p:cNvPicPr>
            <a:picLocks noChangeAspect="1"/>
          </p:cNvPicPr>
          <p:nvPr/>
        </p:nvPicPr>
        <p:blipFill>
          <a:blip r:embed="rId2"/>
          <a:stretch>
            <a:fillRect/>
          </a:stretch>
        </p:blipFill>
        <p:spPr>
          <a:xfrm>
            <a:off x="609600" y="1396068"/>
            <a:ext cx="8274335" cy="5274975"/>
          </a:xfrm>
          <a:prstGeom prst="rect">
            <a:avLst/>
          </a:prstGeom>
        </p:spPr>
      </p:pic>
    </p:spTree>
    <p:extLst>
      <p:ext uri="{BB962C8B-B14F-4D97-AF65-F5344CB8AC3E}">
        <p14:creationId xmlns:p14="http://schemas.microsoft.com/office/powerpoint/2010/main" val="33532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341231-91DF-4244-B87E-8FF499260C0F}"/>
              </a:ext>
            </a:extLst>
          </p:cNvPr>
          <p:cNvSpPr>
            <a:spLocks noGrp="1"/>
          </p:cNvSpPr>
          <p:nvPr>
            <p:ph type="title"/>
          </p:nvPr>
        </p:nvSpPr>
        <p:spPr/>
        <p:txBody>
          <a:bodyPr/>
          <a:lstStyle/>
          <a:p>
            <a:r>
              <a:rPr lang="en-US" dirty="0">
                <a:solidFill>
                  <a:srgbClr val="FF0000"/>
                </a:solidFill>
              </a:rPr>
              <a:t>Company Name: Walmart</a:t>
            </a:r>
          </a:p>
        </p:txBody>
      </p:sp>
      <p:sp>
        <p:nvSpPr>
          <p:cNvPr id="6" name="Content Placeholder 5">
            <a:extLst>
              <a:ext uri="{FF2B5EF4-FFF2-40B4-BE49-F238E27FC236}">
                <a16:creationId xmlns:a16="http://schemas.microsoft.com/office/drawing/2014/main" id="{7D812208-A3F3-4681-80EB-188D7BF74A35}"/>
              </a:ext>
            </a:extLst>
          </p:cNvPr>
          <p:cNvSpPr>
            <a:spLocks noGrp="1"/>
          </p:cNvSpPr>
          <p:nvPr>
            <p:ph idx="1"/>
          </p:nvPr>
        </p:nvSpPr>
        <p:spPr>
          <a:xfrm>
            <a:off x="381000" y="1036637"/>
            <a:ext cx="10972800" cy="5135563"/>
          </a:xfrm>
        </p:spPr>
        <p:txBody>
          <a:bodyPr/>
          <a:lstStyle/>
          <a:p>
            <a:r>
              <a:rPr lang="en-US" b="1" dirty="0"/>
              <a:t>Industry: </a:t>
            </a:r>
            <a:r>
              <a:rPr lang="en-US" dirty="0"/>
              <a:t>Multinational retail corporation</a:t>
            </a:r>
            <a:endParaRPr lang="en-US" b="1" dirty="0"/>
          </a:p>
          <a:p>
            <a:r>
              <a:rPr lang="en-US" b="1" dirty="0"/>
              <a:t>History/Background: </a:t>
            </a:r>
            <a:r>
              <a:rPr lang="en-US" b="1" dirty="0">
                <a:cs typeface="Calibri" panose="020F0502020204030204" pitchFamily="34" charset="0"/>
              </a:rPr>
              <a:t>Walmart Inc. </a:t>
            </a:r>
            <a:r>
              <a:rPr lang="en-US" dirty="0">
                <a:cs typeface="Calibri" panose="020F0502020204030204" pitchFamily="34" charset="0"/>
              </a:rPr>
              <a:t>is an American multinational retail corporation that operates a chain of hypermarkets, discount department stores, and grocery stores.</a:t>
            </a:r>
            <a:r>
              <a:rPr lang="en-US" baseline="30000" dirty="0">
                <a:cs typeface="Calibri" panose="020F0502020204030204" pitchFamily="34" charset="0"/>
              </a:rPr>
              <a:t> </a:t>
            </a:r>
          </a:p>
          <a:p>
            <a:r>
              <a:rPr lang="en-US" baseline="30000" dirty="0">
                <a:cs typeface="Calibri" panose="020F0502020204030204" pitchFamily="34" charset="0"/>
              </a:rPr>
              <a:t> </a:t>
            </a:r>
            <a:r>
              <a:rPr lang="en-US" dirty="0">
                <a:cs typeface="Calibri" panose="020F0502020204030204" pitchFamily="34" charset="0"/>
              </a:rPr>
              <a:t>Headquarters are located in Bentonville, Arkansas. The company was founded by Sam Walton in 1962 and incorporated on October 31, 1969.</a:t>
            </a:r>
            <a:r>
              <a:rPr lang="en-US" baseline="30000" dirty="0">
                <a:cs typeface="Calibri" panose="020F0502020204030204" pitchFamily="34" charset="0"/>
              </a:rPr>
              <a:t> </a:t>
            </a:r>
            <a:r>
              <a:rPr lang="en-US" dirty="0">
                <a:cs typeface="Calibri" panose="020F0502020204030204" pitchFamily="34" charset="0"/>
              </a:rPr>
              <a:t>As of October 31, 2018, Walmart has 11,277 stores and clubs in 27 countries, operating under 55 different names. </a:t>
            </a:r>
          </a:p>
          <a:p>
            <a:r>
              <a:rPr lang="en-US" dirty="0">
                <a:cs typeface="Calibri" panose="020F0502020204030204" pitchFamily="34" charset="0"/>
              </a:rPr>
              <a:t>The company operates under the name Walmart in the United States and Canada, as Walmart de Mexico y Centro América in Mexico and Central America, as Asda in the United Kingdom, as the Seiyu Group in Japan, and as Best Price in India.</a:t>
            </a:r>
          </a:p>
          <a:p>
            <a:r>
              <a:rPr lang="en-US" dirty="0">
                <a:cs typeface="Calibri" panose="020F0502020204030204" pitchFamily="34" charset="0"/>
              </a:rPr>
              <a:t>It has wholly owned operations in Argentina, Chile, Canada, and South Africa. Since August 2018, Walmart only holds a minority stake in Walmart Brazil, with 20% of the company's shares, and private equity firm Advent International holding 80% ownership of the company</a:t>
            </a:r>
            <a:r>
              <a:rPr lang="en-US" dirty="0"/>
              <a:t>.</a:t>
            </a:r>
          </a:p>
          <a:p>
            <a:r>
              <a:rPr lang="en-US" dirty="0"/>
              <a:t>The company was listed on the  New York Stock Exchange in 1972. By 1988, Walmart was the most profitable retailer in the U.S., and by October 1989, it had become the largest in terms of revenue. </a:t>
            </a:r>
          </a:p>
          <a:p>
            <a:r>
              <a:rPr lang="en-US" dirty="0"/>
              <a:t>Walmart's investments outside North America have seen mixed results. Its operations and subsidiaries in the United Kingdom, South America, and China are highly successful, whereas its ventures in Germany and South Korea failed</a:t>
            </a:r>
          </a:p>
        </p:txBody>
      </p:sp>
    </p:spTree>
    <p:extLst>
      <p:ext uri="{BB962C8B-B14F-4D97-AF65-F5344CB8AC3E}">
        <p14:creationId xmlns:p14="http://schemas.microsoft.com/office/powerpoint/2010/main" val="239035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73E2-D050-48B3-93D1-679EDADA1C7A}"/>
              </a:ext>
            </a:extLst>
          </p:cNvPr>
          <p:cNvSpPr>
            <a:spLocks noGrp="1"/>
          </p:cNvSpPr>
          <p:nvPr>
            <p:ph type="title"/>
          </p:nvPr>
        </p:nvSpPr>
        <p:spPr/>
        <p:txBody>
          <a:bodyPr/>
          <a:lstStyle/>
          <a:p>
            <a:r>
              <a:rPr lang="en-US" dirty="0"/>
              <a:t>Issues and Risks </a:t>
            </a:r>
          </a:p>
        </p:txBody>
      </p:sp>
      <p:sp>
        <p:nvSpPr>
          <p:cNvPr id="3" name="TextBox 2">
            <a:extLst>
              <a:ext uri="{FF2B5EF4-FFF2-40B4-BE49-F238E27FC236}">
                <a16:creationId xmlns:a16="http://schemas.microsoft.com/office/drawing/2014/main" id="{F13D366F-833B-4007-AFB1-E15B5ABBE227}"/>
              </a:ext>
            </a:extLst>
          </p:cNvPr>
          <p:cNvSpPr txBox="1"/>
          <p:nvPr/>
        </p:nvSpPr>
        <p:spPr>
          <a:xfrm>
            <a:off x="609600" y="990600"/>
            <a:ext cx="10972800" cy="3477875"/>
          </a:xfrm>
          <a:prstGeom prst="rect">
            <a:avLst/>
          </a:prstGeom>
          <a:noFill/>
        </p:spPr>
        <p:txBody>
          <a:bodyPr wrap="square" rtlCol="0">
            <a:spAutoFit/>
          </a:bodyPr>
          <a:lstStyle/>
          <a:p>
            <a:pPr marL="342900" indent="-342900">
              <a:spcAft>
                <a:spcPts val="1200"/>
              </a:spcAft>
              <a:buFont typeface="Wingdings" panose="05000000000000000000" pitchFamily="2" charset="2"/>
              <a:buChar char="Ø"/>
            </a:pPr>
            <a:r>
              <a:rPr lang="en-US" sz="2000" dirty="0"/>
              <a:t>Lack of interaction with customers can lead to improper data storage.</a:t>
            </a:r>
          </a:p>
          <a:p>
            <a:pPr marL="342900" indent="-342900">
              <a:spcAft>
                <a:spcPts val="1200"/>
              </a:spcAft>
              <a:buFont typeface="Wingdings" panose="05000000000000000000" pitchFamily="2" charset="2"/>
              <a:buChar char="Ø"/>
            </a:pPr>
            <a:r>
              <a:rPr lang="en-US" sz="2000" dirty="0"/>
              <a:t>Lack of product availability can lead to delay in the delivery.</a:t>
            </a:r>
          </a:p>
          <a:p>
            <a:pPr marL="342900" indent="-342900">
              <a:spcAft>
                <a:spcPts val="1200"/>
              </a:spcAft>
              <a:buFont typeface="Wingdings" panose="05000000000000000000" pitchFamily="2" charset="2"/>
              <a:buChar char="Ø"/>
            </a:pPr>
            <a:r>
              <a:rPr lang="en-US" sz="2000" dirty="0"/>
              <a:t>Improper truck, route, and driver information.</a:t>
            </a:r>
          </a:p>
          <a:p>
            <a:pPr marL="342900" indent="-342900">
              <a:spcAft>
                <a:spcPts val="1200"/>
              </a:spcAft>
              <a:buFont typeface="Wingdings" panose="05000000000000000000" pitchFamily="2" charset="2"/>
              <a:buChar char="Ø"/>
            </a:pPr>
            <a:r>
              <a:rPr lang="en-US" sz="2000" dirty="0"/>
              <a:t>Improper monitoring of customer reviews can lead to customer dissatisfaction.</a:t>
            </a:r>
          </a:p>
          <a:p>
            <a:pPr marL="342900" indent="-342900">
              <a:spcAft>
                <a:spcPts val="1200"/>
              </a:spcAft>
              <a:buFont typeface="Wingdings" panose="05000000000000000000" pitchFamily="2" charset="2"/>
              <a:buChar char="Ø"/>
            </a:pPr>
            <a:r>
              <a:rPr lang="en-US" sz="2000" dirty="0"/>
              <a:t>Lack of data governance can hamper the company reputation which would lead to growing competition with other competitors like Star, Amazon, Target, CVS and many more.</a:t>
            </a:r>
          </a:p>
          <a:p>
            <a:pPr marL="342900" indent="-342900">
              <a:spcAft>
                <a:spcPts val="1200"/>
              </a:spcAft>
              <a:buFont typeface="Wingdings" panose="05000000000000000000" pitchFamily="2" charset="2"/>
              <a:buChar char="Ø"/>
            </a:pPr>
            <a:r>
              <a:rPr lang="en-US" sz="2000" dirty="0"/>
              <a:t>Lack of data transparency in the architectural layers.</a:t>
            </a:r>
          </a:p>
          <a:p>
            <a:pPr marL="342900" indent="-342900">
              <a:spcAft>
                <a:spcPts val="1200"/>
              </a:spcAft>
              <a:buFont typeface="Wingdings" panose="05000000000000000000" pitchFamily="2" charset="2"/>
              <a:buChar char="Ø"/>
            </a:pPr>
            <a:endParaRPr lang="en-US" sz="2000" dirty="0"/>
          </a:p>
        </p:txBody>
      </p:sp>
    </p:spTree>
    <p:extLst>
      <p:ext uri="{BB962C8B-B14F-4D97-AF65-F5344CB8AC3E}">
        <p14:creationId xmlns:p14="http://schemas.microsoft.com/office/powerpoint/2010/main" val="2455223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B870-31E6-46C2-A423-28B0F372E928}"/>
              </a:ext>
            </a:extLst>
          </p:cNvPr>
          <p:cNvSpPr>
            <a:spLocks noGrp="1"/>
          </p:cNvSpPr>
          <p:nvPr>
            <p:ph type="title"/>
          </p:nvPr>
        </p:nvSpPr>
        <p:spPr>
          <a:xfrm>
            <a:off x="508000" y="168274"/>
            <a:ext cx="10972800" cy="563563"/>
          </a:xfrm>
        </p:spPr>
        <p:txBody>
          <a:bodyPr/>
          <a:lstStyle/>
          <a:p>
            <a:r>
              <a:rPr lang="en-US" dirty="0"/>
              <a:t>Data Collection</a:t>
            </a:r>
          </a:p>
        </p:txBody>
      </p:sp>
      <p:sp>
        <p:nvSpPr>
          <p:cNvPr id="3" name="Content Placeholder 2">
            <a:extLst>
              <a:ext uri="{FF2B5EF4-FFF2-40B4-BE49-F238E27FC236}">
                <a16:creationId xmlns:a16="http://schemas.microsoft.com/office/drawing/2014/main" id="{BF66FFE1-6E9C-420B-A51E-326848CD61E8}"/>
              </a:ext>
            </a:extLst>
          </p:cNvPr>
          <p:cNvSpPr>
            <a:spLocks noGrp="1"/>
          </p:cNvSpPr>
          <p:nvPr>
            <p:ph idx="1"/>
          </p:nvPr>
        </p:nvSpPr>
        <p:spPr>
          <a:xfrm>
            <a:off x="508000" y="990600"/>
            <a:ext cx="10972800" cy="5135563"/>
          </a:xfrm>
        </p:spPr>
        <p:txBody>
          <a:bodyPr/>
          <a:lstStyle/>
          <a:p>
            <a:pPr>
              <a:spcBef>
                <a:spcPct val="0"/>
              </a:spcBef>
              <a:spcAft>
                <a:spcPts val="1200"/>
              </a:spcAft>
              <a:buFont typeface="Wingdings" panose="05000000000000000000" pitchFamily="2" charset="2"/>
              <a:buChar char="Ø"/>
            </a:pPr>
            <a:r>
              <a:rPr lang="en-US" kern="1200" dirty="0">
                <a:latin typeface="Arial" panose="020B0604020202020204" pitchFamily="34" charset="0"/>
                <a:cs typeface="Arial" panose="020B0604020202020204" pitchFamily="34" charset="0"/>
              </a:rPr>
              <a:t>Various data which is collected by Walmart includes: Customer, Truck, Route, Product, Supplier Data</a:t>
            </a:r>
          </a:p>
          <a:p>
            <a:pPr>
              <a:spcBef>
                <a:spcPct val="0"/>
              </a:spcBef>
              <a:spcAft>
                <a:spcPts val="1200"/>
              </a:spcAft>
              <a:buFont typeface="Wingdings" panose="05000000000000000000" pitchFamily="2" charset="2"/>
              <a:buChar char="Ø"/>
            </a:pPr>
            <a:r>
              <a:rPr lang="en-US" kern="1200" dirty="0">
                <a:latin typeface="Arial" panose="020B0604020202020204" pitchFamily="34" charset="0"/>
                <a:cs typeface="Arial" panose="020B0604020202020204" pitchFamily="34" charset="0"/>
              </a:rPr>
              <a:t>The Big Fast Data team acquire data, develop and operate data feeds, analysis tools and implement the infrastructure.</a:t>
            </a:r>
          </a:p>
          <a:p>
            <a:pPr>
              <a:spcBef>
                <a:spcPct val="0"/>
              </a:spcBef>
              <a:spcAft>
                <a:spcPts val="1200"/>
              </a:spcAft>
              <a:buFont typeface="Wingdings" panose="05000000000000000000" pitchFamily="2" charset="2"/>
              <a:buChar char="Ø"/>
            </a:pPr>
            <a:r>
              <a:rPr lang="en-US" kern="1200" dirty="0">
                <a:latin typeface="Arial" panose="020B0604020202020204" pitchFamily="34" charset="0"/>
                <a:cs typeface="Arial" panose="020B0604020202020204" pitchFamily="34" charset="0"/>
              </a:rPr>
              <a:t>The database used for storing such data is Mongo DB.</a:t>
            </a:r>
            <a:r>
              <a:rPr lang="en-US" dirty="0">
                <a:latin typeface="Arial" panose="020B0604020202020204" pitchFamily="34" charset="0"/>
                <a:cs typeface="Arial" panose="020B0604020202020204" pitchFamily="34" charset="0"/>
              </a:rPr>
              <a:t> </a:t>
            </a:r>
          </a:p>
          <a:p>
            <a:pPr>
              <a:spcBef>
                <a:spcPct val="0"/>
              </a:spcBef>
              <a:spcAft>
                <a:spcPts val="1200"/>
              </a:spcAft>
              <a:buFont typeface="Wingdings" panose="05000000000000000000" pitchFamily="2" charset="2"/>
              <a:buChar char="Ø"/>
            </a:pPr>
            <a:r>
              <a:rPr lang="en-US" dirty="0">
                <a:latin typeface="Arial" panose="020B0604020202020204" pitchFamily="34" charset="0"/>
                <a:cs typeface="Arial" panose="020B0604020202020204" pitchFamily="34" charset="0"/>
              </a:rPr>
              <a:t>MongoDB is an open source database that uses a document-oriented data model.</a:t>
            </a:r>
          </a:p>
          <a:p>
            <a:pPr>
              <a:spcBef>
                <a:spcPct val="0"/>
              </a:spcBef>
              <a:spcAft>
                <a:spcPts val="1200"/>
              </a:spcAft>
              <a:buFont typeface="Wingdings" panose="05000000000000000000" pitchFamily="2" charset="2"/>
              <a:buChar char="Ø"/>
            </a:pPr>
            <a:r>
              <a:rPr lang="en-US" dirty="0">
                <a:latin typeface="Arial" panose="020B0604020202020204" pitchFamily="34" charset="0"/>
                <a:cs typeface="Arial" panose="020B0604020202020204" pitchFamily="34" charset="0"/>
              </a:rPr>
              <a:t>MongoDB is built on an architecture of collections and documents which makes data storage easy.</a:t>
            </a:r>
          </a:p>
          <a:p>
            <a:pPr>
              <a:spcBef>
                <a:spcPct val="0"/>
              </a:spcBef>
              <a:spcAft>
                <a:spcPts val="1200"/>
              </a:spcAft>
              <a:buFont typeface="Wingdings" panose="05000000000000000000" pitchFamily="2" charset="2"/>
              <a:buChar char="Ø"/>
            </a:pPr>
            <a:r>
              <a:rPr lang="en-US" dirty="0">
                <a:latin typeface="Arial" panose="020B0604020202020204" pitchFamily="34" charset="0"/>
                <a:cs typeface="Arial" panose="020B0604020202020204" pitchFamily="34" charset="0"/>
              </a:rPr>
              <a:t>The framework used is Hadoop.</a:t>
            </a:r>
          </a:p>
          <a:p>
            <a:pPr>
              <a:spcBef>
                <a:spcPct val="0"/>
              </a:spcBef>
              <a:spcAft>
                <a:spcPts val="1200"/>
              </a:spcAft>
              <a:buFont typeface="Wingdings" panose="05000000000000000000" pitchFamily="2" charset="2"/>
              <a:buChar char="Ø"/>
            </a:pPr>
            <a:r>
              <a:rPr lang="en-US" dirty="0">
                <a:latin typeface="Arial" panose="020B0604020202020204" pitchFamily="34" charset="0"/>
                <a:cs typeface="Arial" panose="020B0604020202020204" pitchFamily="34" charset="0"/>
              </a:rPr>
              <a:t>It is a distributed file system (HDFS) that supports the processing and storage of extremely large data sets in a distributed computing environment</a:t>
            </a:r>
          </a:p>
          <a:p>
            <a:pPr>
              <a:spcBef>
                <a:spcPct val="0"/>
              </a:spcBef>
              <a:spcAft>
                <a:spcPts val="1200"/>
              </a:spcAft>
              <a:buFont typeface="Wingdings" panose="05000000000000000000" pitchFamily="2" charset="2"/>
              <a:buChar char="Ø"/>
            </a:pPr>
            <a:r>
              <a:rPr lang="en-US" dirty="0">
                <a:latin typeface="Arial" panose="020B0604020202020204" pitchFamily="34" charset="0"/>
                <a:cs typeface="Arial" panose="020B0604020202020204" pitchFamily="34" charset="0"/>
              </a:rPr>
              <a:t>It can scale up from single servers to thousands of machines. It provides a framework that allows distributed processing of large sets of data across clusters of computers using simple programming models. </a:t>
            </a:r>
          </a:p>
          <a:p>
            <a:pPr marL="0" indent="0">
              <a:spcBef>
                <a:spcPct val="0"/>
              </a:spcBef>
              <a:spcAft>
                <a:spcPts val="1200"/>
              </a:spcAft>
              <a:buNone/>
            </a:pPr>
            <a:endParaRPr lang="en-US" kern="1200" dirty="0">
              <a:latin typeface="Arial" panose="020B0604020202020204" pitchFamily="34" charset="0"/>
              <a:cs typeface="Arial" panose="020B0604020202020204" pitchFamily="34" charset="0"/>
            </a:endParaRPr>
          </a:p>
          <a:p>
            <a:pPr>
              <a:spcBef>
                <a:spcPct val="0"/>
              </a:spcBef>
              <a:spcAft>
                <a:spcPts val="1200"/>
              </a:spcAft>
              <a:buFont typeface="Wingdings" panose="05000000000000000000" pitchFamily="2" charset="2"/>
              <a:buChar char="Ø"/>
            </a:pPr>
            <a:endParaRPr lang="en-US" kern="12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a:buFont typeface="+mj-lt"/>
              <a:buAutoNum type="arabicPeriod"/>
            </a:pP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2574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E82A3-5BA5-4B0A-ABA4-F769D57AC6D6}"/>
              </a:ext>
            </a:extLst>
          </p:cNvPr>
          <p:cNvSpPr>
            <a:spLocks noGrp="1"/>
          </p:cNvSpPr>
          <p:nvPr>
            <p:ph type="title"/>
          </p:nvPr>
        </p:nvSpPr>
        <p:spPr/>
        <p:txBody>
          <a:bodyPr/>
          <a:lstStyle/>
          <a:p>
            <a:r>
              <a:rPr lang="en-US" dirty="0"/>
              <a:t>Security</a:t>
            </a:r>
          </a:p>
        </p:txBody>
      </p:sp>
      <p:sp>
        <p:nvSpPr>
          <p:cNvPr id="5" name="TextBox 4">
            <a:extLst>
              <a:ext uri="{FF2B5EF4-FFF2-40B4-BE49-F238E27FC236}">
                <a16:creationId xmlns:a16="http://schemas.microsoft.com/office/drawing/2014/main" id="{8ECF0CCF-0CBF-4A15-8E75-22CA527AA017}"/>
              </a:ext>
            </a:extLst>
          </p:cNvPr>
          <p:cNvSpPr txBox="1"/>
          <p:nvPr/>
        </p:nvSpPr>
        <p:spPr>
          <a:xfrm>
            <a:off x="5637229" y="2733773"/>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BF215528-FC4E-4EDF-8B33-7A3D54B7B4C3}"/>
              </a:ext>
            </a:extLst>
          </p:cNvPr>
          <p:cNvSpPr txBox="1"/>
          <p:nvPr/>
        </p:nvSpPr>
        <p:spPr>
          <a:xfrm>
            <a:off x="508000" y="838200"/>
            <a:ext cx="10744200" cy="6135013"/>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dirty="0"/>
              <a:t>Protecting Data At-Rest</a:t>
            </a:r>
          </a:p>
          <a:p>
            <a:pPr marL="285750" indent="-285750">
              <a:spcAft>
                <a:spcPts val="800"/>
              </a:spcAft>
              <a:buFont typeface="Wingdings" panose="05000000000000000000" pitchFamily="2" charset="2"/>
              <a:buChar char="Ø"/>
            </a:pPr>
            <a:r>
              <a:rPr lang="en-US" dirty="0"/>
              <a:t>HDFS Level Encryption- HDFS transparent encryption cannot encrypt any data outside HDFS.</a:t>
            </a:r>
          </a:p>
          <a:p>
            <a:pPr marL="285750" indent="-285750">
              <a:spcAft>
                <a:spcPts val="800"/>
              </a:spcAft>
              <a:buFont typeface="Wingdings" panose="05000000000000000000" pitchFamily="2" charset="2"/>
              <a:buChar char="Ø"/>
            </a:pPr>
            <a:r>
              <a:rPr lang="en-US" dirty="0"/>
              <a:t>Data redaction- Data redaction is the suppression of sensitive data, such as any personally identifiable information (PII)</a:t>
            </a:r>
          </a:p>
          <a:p>
            <a:pPr marL="285750" indent="-285750">
              <a:spcAft>
                <a:spcPts val="800"/>
              </a:spcAft>
              <a:buFont typeface="Wingdings" panose="05000000000000000000" pitchFamily="2" charset="2"/>
              <a:buChar char="Ø"/>
            </a:pPr>
            <a:r>
              <a:rPr lang="en-US" dirty="0"/>
              <a:t>Password Redaction: Component that use Hadoop such has HDFS, Hive use Hadoop’s Credential Provider interface to encrypt and store passwords inside a secure key-store file.</a:t>
            </a:r>
          </a:p>
          <a:p>
            <a:pPr marL="285750" indent="-285750">
              <a:spcAft>
                <a:spcPts val="800"/>
              </a:spcAft>
              <a:buFont typeface="Wingdings" panose="05000000000000000000" pitchFamily="2" charset="2"/>
              <a:buChar char="Ø"/>
            </a:pPr>
            <a:r>
              <a:rPr lang="en-US" dirty="0"/>
              <a:t>Protecting Data-in-Transit.</a:t>
            </a:r>
          </a:p>
          <a:p>
            <a:pPr marL="285750" indent="-285750">
              <a:spcAft>
                <a:spcPts val="800"/>
              </a:spcAft>
              <a:buFont typeface="Wingdings" panose="05000000000000000000" pitchFamily="2" charset="2"/>
              <a:buChar char="Ø"/>
            </a:pPr>
            <a:r>
              <a:rPr lang="en-US" dirty="0"/>
              <a:t>Data in Transit encryption is built in using session- level one-time keys, by means of a session handshake with immediate and subsequent transmission.</a:t>
            </a:r>
          </a:p>
          <a:p>
            <a:pPr marL="285750" indent="-285750">
              <a:spcAft>
                <a:spcPts val="800"/>
              </a:spcAft>
              <a:buFont typeface="Wingdings" panose="05000000000000000000" pitchFamily="2" charset="2"/>
              <a:buChar char="Ø"/>
            </a:pPr>
            <a:r>
              <a:rPr lang="en-US" dirty="0"/>
              <a:t>TLS/SSL encryption.</a:t>
            </a:r>
          </a:p>
          <a:p>
            <a:pPr marL="285750" indent="-285750">
              <a:spcAft>
                <a:spcPts val="800"/>
              </a:spcAft>
              <a:buFont typeface="Wingdings" panose="05000000000000000000" pitchFamily="2" charset="2"/>
              <a:buChar char="Ø"/>
            </a:pPr>
            <a:r>
              <a:rPr lang="en-US" dirty="0"/>
              <a:t>Setting Information Security policies.</a:t>
            </a:r>
          </a:p>
          <a:p>
            <a:pPr marL="285750" indent="-285750">
              <a:spcAft>
                <a:spcPts val="800"/>
              </a:spcAft>
              <a:buFont typeface="Wingdings" panose="05000000000000000000" pitchFamily="2" charset="2"/>
              <a:buChar char="Ø"/>
            </a:pPr>
            <a:endParaRPr lang="en-US" dirty="0"/>
          </a:p>
          <a:p>
            <a:pPr marL="285750" indent="-285750">
              <a:spcAft>
                <a:spcPts val="800"/>
              </a:spcAft>
              <a:buFont typeface="Wingdings" panose="05000000000000000000" pitchFamily="2" charset="2"/>
              <a:buChar char="Ø"/>
            </a:pPr>
            <a:endParaRPr lang="en-US" dirty="0"/>
          </a:p>
          <a:p>
            <a:pPr marL="285750" indent="-285750">
              <a:spcAft>
                <a:spcPts val="800"/>
              </a:spcAft>
              <a:buFont typeface="Wingdings" panose="05000000000000000000" pitchFamily="2" charset="2"/>
              <a:buChar char="Ø"/>
            </a:pPr>
            <a:endParaRPr lang="en-US" dirty="0"/>
          </a:p>
          <a:p>
            <a:pPr marL="285750" indent="-285750">
              <a:spcAft>
                <a:spcPts val="800"/>
              </a:spcAft>
              <a:buFont typeface="Wingdings" panose="05000000000000000000" pitchFamily="2" charset="2"/>
              <a:buChar char="Ø"/>
            </a:pPr>
            <a:endParaRPr lang="en-US" dirty="0"/>
          </a:p>
          <a:p>
            <a:pPr>
              <a:spcAft>
                <a:spcPts val="800"/>
              </a:spcAft>
            </a:pPr>
            <a:r>
              <a:rPr lang="en-US" dirty="0"/>
              <a:t> </a:t>
            </a:r>
          </a:p>
          <a:p>
            <a:pPr>
              <a:spcAft>
                <a:spcPts val="800"/>
              </a:spcAft>
            </a:pPr>
            <a:endParaRPr lang="en-US" dirty="0"/>
          </a:p>
        </p:txBody>
      </p:sp>
    </p:spTree>
    <p:extLst>
      <p:ext uri="{BB962C8B-B14F-4D97-AF65-F5344CB8AC3E}">
        <p14:creationId xmlns:p14="http://schemas.microsoft.com/office/powerpoint/2010/main" val="526394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8159-211B-4EAD-AB11-47A8667FCA8F}"/>
              </a:ext>
            </a:extLst>
          </p:cNvPr>
          <p:cNvSpPr>
            <a:spLocks noGrp="1"/>
          </p:cNvSpPr>
          <p:nvPr>
            <p:ph type="title"/>
          </p:nvPr>
        </p:nvSpPr>
        <p:spPr/>
        <p:txBody>
          <a:bodyPr/>
          <a:lstStyle/>
          <a:p>
            <a:r>
              <a:rPr lang="en-US" dirty="0"/>
              <a:t>Scalability</a:t>
            </a:r>
          </a:p>
        </p:txBody>
      </p:sp>
      <p:sp>
        <p:nvSpPr>
          <p:cNvPr id="3" name="TextBox 2">
            <a:extLst>
              <a:ext uri="{FF2B5EF4-FFF2-40B4-BE49-F238E27FC236}">
                <a16:creationId xmlns:a16="http://schemas.microsoft.com/office/drawing/2014/main" id="{9BAD9A8A-C281-422B-9EF4-FBD40ABAD670}"/>
              </a:ext>
            </a:extLst>
          </p:cNvPr>
          <p:cNvSpPr txBox="1"/>
          <p:nvPr/>
        </p:nvSpPr>
        <p:spPr>
          <a:xfrm>
            <a:off x="279400" y="715964"/>
            <a:ext cx="11201400" cy="5519460"/>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b="1" dirty="0"/>
              <a:t>Dynamic:</a:t>
            </a:r>
            <a:r>
              <a:rPr lang="en-US" dirty="0"/>
              <a:t> Meeting current and future performance requirements</a:t>
            </a:r>
          </a:p>
          <a:p>
            <a:pPr marL="285750" indent="-285750">
              <a:spcAft>
                <a:spcPts val="800"/>
              </a:spcAft>
              <a:buFont typeface="Wingdings" panose="05000000000000000000" pitchFamily="2" charset="2"/>
              <a:buChar char="Ø"/>
            </a:pPr>
            <a:r>
              <a:rPr lang="en-US" b="1" dirty="0"/>
              <a:t>Extendable:</a:t>
            </a:r>
            <a:r>
              <a:rPr lang="en-US" dirty="0"/>
              <a:t> Partitioning for fast and easy scalability</a:t>
            </a:r>
          </a:p>
          <a:p>
            <a:pPr marL="285750" indent="-285750">
              <a:spcAft>
                <a:spcPts val="800"/>
              </a:spcAft>
              <a:buFont typeface="Wingdings" panose="05000000000000000000" pitchFamily="2" charset="2"/>
              <a:buChar char="Ø"/>
            </a:pPr>
            <a:r>
              <a:rPr lang="en-US" b="1" dirty="0"/>
              <a:t>Hadoop integration:</a:t>
            </a:r>
            <a:r>
              <a:rPr lang="en-US" dirty="0"/>
              <a:t> Using it as part of an integration architecture to land data and determine its value while balancing optimization</a:t>
            </a:r>
          </a:p>
          <a:p>
            <a:pPr marL="285750" indent="-285750">
              <a:spcAft>
                <a:spcPts val="800"/>
              </a:spcAft>
              <a:buFont typeface="Wingdings" panose="05000000000000000000" pitchFamily="2" charset="2"/>
              <a:buChar char="Ø"/>
            </a:pPr>
            <a:r>
              <a:rPr lang="en-US" b="1" dirty="0"/>
              <a:t>Shared-nothing architecture: </a:t>
            </a:r>
            <a:r>
              <a:rPr lang="en-US" dirty="0"/>
              <a:t>Data sets are partitioned across computing nodes and a single application is executed with the same application logic implemented against each data partition.</a:t>
            </a:r>
            <a:endParaRPr lang="en-US" b="1" dirty="0"/>
          </a:p>
          <a:p>
            <a:pPr marL="285750" indent="-285750">
              <a:spcAft>
                <a:spcPts val="800"/>
              </a:spcAft>
              <a:buFont typeface="Wingdings" panose="05000000000000000000" pitchFamily="2" charset="2"/>
              <a:buChar char="Ø"/>
            </a:pPr>
            <a:r>
              <a:rPr lang="en-US" b="1" dirty="0"/>
              <a:t>Software data flow: </a:t>
            </a:r>
            <a:r>
              <a:rPr lang="en-US" dirty="0"/>
              <a:t>A shared-nothing architecture can be fully exploited by a software data flow that easily implements and executes data pipelining and data partitioning within a node and across nodes. Software data flow also hides the complexities of building, tuning, and executing parallel applications from end users.</a:t>
            </a:r>
            <a:endParaRPr lang="en-US" b="1" dirty="0"/>
          </a:p>
          <a:p>
            <a:pPr marL="285750" indent="-285750">
              <a:spcAft>
                <a:spcPts val="800"/>
              </a:spcAft>
              <a:buFont typeface="Wingdings" panose="05000000000000000000" pitchFamily="2" charset="2"/>
              <a:buChar char="Ø"/>
            </a:pPr>
            <a:r>
              <a:rPr lang="en-US" b="1" dirty="0"/>
              <a:t>Data partitioning for linear data scalability: </a:t>
            </a:r>
            <a:r>
              <a:rPr lang="en-US" dirty="0"/>
              <a:t>Large data sets can be partitioned across separate nodes, and a single job can execute the same application logic against all partitioned data.</a:t>
            </a:r>
            <a:endParaRPr lang="en-US" b="1" dirty="0"/>
          </a:p>
          <a:p>
            <a:pPr marL="285750" indent="-285750">
              <a:spcAft>
                <a:spcPts val="800"/>
              </a:spcAft>
              <a:buFont typeface="Wingdings" panose="05000000000000000000" pitchFamily="2" charset="2"/>
              <a:buChar char="Ø"/>
            </a:pPr>
            <a:r>
              <a:rPr lang="en-US" b="1" dirty="0"/>
              <a:t>Design isolation: </a:t>
            </a:r>
            <a:r>
              <a:rPr lang="en-US" dirty="0"/>
              <a:t>This approach allows a job to be built once and run without modification anywhere. It offers one unified mechanism for parallelizing data flow</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1796119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6BC-B38E-42B9-97D2-9F632CCBD704}"/>
              </a:ext>
            </a:extLst>
          </p:cNvPr>
          <p:cNvSpPr>
            <a:spLocks noGrp="1"/>
          </p:cNvSpPr>
          <p:nvPr>
            <p:ph type="title"/>
          </p:nvPr>
        </p:nvSpPr>
        <p:spPr>
          <a:xfrm>
            <a:off x="508000" y="108128"/>
            <a:ext cx="10972800" cy="563563"/>
          </a:xfrm>
        </p:spPr>
        <p:txBody>
          <a:bodyPr/>
          <a:lstStyle/>
          <a:p>
            <a:r>
              <a:rPr lang="en-US" dirty="0"/>
              <a:t>Management</a:t>
            </a:r>
          </a:p>
        </p:txBody>
      </p:sp>
      <p:sp>
        <p:nvSpPr>
          <p:cNvPr id="3" name="TextBox 2">
            <a:extLst>
              <a:ext uri="{FF2B5EF4-FFF2-40B4-BE49-F238E27FC236}">
                <a16:creationId xmlns:a16="http://schemas.microsoft.com/office/drawing/2014/main" id="{C4B42454-B477-46E7-8489-3A04AB7FAF32}"/>
              </a:ext>
            </a:extLst>
          </p:cNvPr>
          <p:cNvSpPr txBox="1"/>
          <p:nvPr/>
        </p:nvSpPr>
        <p:spPr>
          <a:xfrm>
            <a:off x="342900" y="671691"/>
            <a:ext cx="11303000" cy="6186309"/>
          </a:xfrm>
          <a:prstGeom prst="rect">
            <a:avLst/>
          </a:prstGeom>
          <a:noFill/>
        </p:spPr>
        <p:txBody>
          <a:bodyPr wrap="square" rtlCol="0">
            <a:spAutoFit/>
          </a:bodyPr>
          <a:lstStyle/>
          <a:p>
            <a:pPr marL="285750" indent="-285750">
              <a:buFont typeface="Wingdings" panose="05000000000000000000" pitchFamily="2" charset="2"/>
              <a:buChar char="Ø"/>
            </a:pPr>
            <a:r>
              <a:rPr lang="en-US" b="1" dirty="0"/>
              <a:t>Data Acquisition</a:t>
            </a:r>
          </a:p>
          <a:p>
            <a:pPr marL="342900" indent="-342900">
              <a:buFont typeface="+mj-lt"/>
              <a:buAutoNum type="arabicPeriod"/>
            </a:pPr>
            <a:r>
              <a:rPr lang="en-US" dirty="0"/>
              <a:t>Extract data from any source, the way you need it.</a:t>
            </a:r>
          </a:p>
          <a:p>
            <a:pPr marL="342900" indent="-342900">
              <a:buFont typeface="+mj-lt"/>
              <a:buAutoNum type="arabicPeriod"/>
            </a:pPr>
            <a:r>
              <a:rPr lang="en-US" dirty="0"/>
              <a:t>Unstructured data extraction &amp; parsing from external sources.</a:t>
            </a:r>
          </a:p>
          <a:p>
            <a:pPr marL="342900" indent="-342900">
              <a:buFont typeface="+mj-lt"/>
              <a:buAutoNum type="arabicPeriod"/>
            </a:pPr>
            <a:r>
              <a:rPr lang="en-US" dirty="0"/>
              <a:t>Pattern detection during data extraction.</a:t>
            </a:r>
          </a:p>
          <a:p>
            <a:pPr marL="342900" indent="-342900">
              <a:buFont typeface="+mj-lt"/>
              <a:buAutoNum type="arabicPeriod"/>
            </a:pPr>
            <a:r>
              <a:rPr lang="en-US" dirty="0"/>
              <a:t>Real time, on-demand and scheduled data extraction capabilities.</a:t>
            </a:r>
          </a:p>
          <a:p>
            <a:pPr marL="342900" indent="-342900">
              <a:buFont typeface="+mj-lt"/>
              <a:buAutoNum type="arabicPeriod"/>
            </a:pPr>
            <a:r>
              <a:rPr lang="en-US" dirty="0"/>
              <a:t>Disruption free simplified integration with internal data assets of organization.</a:t>
            </a:r>
          </a:p>
          <a:p>
            <a:pPr marL="342900" indent="-342900">
              <a:buFont typeface="+mj-lt"/>
              <a:buAutoNum type="arabicPeriod"/>
            </a:pPr>
            <a:r>
              <a:rPr lang="en-US" dirty="0"/>
              <a:t>Simplified integration with internal data sources.</a:t>
            </a:r>
          </a:p>
          <a:p>
            <a:pPr marL="285750" indent="-285750">
              <a:buFont typeface="Wingdings" panose="05000000000000000000" pitchFamily="2" charset="2"/>
              <a:buChar char="Ø"/>
            </a:pPr>
            <a:r>
              <a:rPr lang="en-US" b="1" dirty="0"/>
              <a:t>Data Aggregation</a:t>
            </a:r>
          </a:p>
          <a:p>
            <a:pPr marL="342900" indent="-342900">
              <a:buFont typeface="+mj-lt"/>
              <a:buAutoNum type="arabicPeriod"/>
            </a:pPr>
            <a:r>
              <a:rPr lang="en-US" dirty="0"/>
              <a:t>Organize data into structured web datasets.</a:t>
            </a:r>
          </a:p>
          <a:p>
            <a:pPr marL="342900" indent="-342900">
              <a:buFont typeface="+mj-lt"/>
              <a:buAutoNum type="arabicPeriod"/>
            </a:pPr>
            <a:r>
              <a:rPr lang="en-US" dirty="0"/>
              <a:t>Group data under one customizable category.</a:t>
            </a:r>
          </a:p>
          <a:p>
            <a:pPr marL="342900" indent="-342900">
              <a:buFont typeface="+mj-lt"/>
              <a:buAutoNum type="arabicPeriod"/>
            </a:pPr>
            <a:r>
              <a:rPr lang="en-US" dirty="0"/>
              <a:t>Establish a centralized ecosystem for managing distributed complex datasets.</a:t>
            </a:r>
          </a:p>
          <a:p>
            <a:pPr marL="342900" indent="-342900">
              <a:buFont typeface="+mj-lt"/>
              <a:buAutoNum type="arabicPeriod"/>
            </a:pPr>
            <a:r>
              <a:rPr lang="en-US" dirty="0"/>
              <a:t>Store aggregated data under a single structure in a Hadoop cluster.</a:t>
            </a:r>
          </a:p>
          <a:p>
            <a:pPr marL="342900" indent="-342900">
              <a:buFont typeface="+mj-lt"/>
              <a:buAutoNum type="arabicPeriod"/>
            </a:pPr>
            <a:r>
              <a:rPr lang="en-US" dirty="0"/>
              <a:t>Define data structure on-the-fly, depending on the defined category and sub category.</a:t>
            </a:r>
          </a:p>
          <a:p>
            <a:pPr marL="342900" indent="-342900">
              <a:buFont typeface="+mj-lt"/>
              <a:buAutoNum type="arabicPeriod"/>
            </a:pPr>
            <a:r>
              <a:rPr lang="en-US" dirty="0"/>
              <a:t>No manual or predefined data structure creation is required.</a:t>
            </a:r>
          </a:p>
          <a:p>
            <a:pPr marL="285750" indent="-285750">
              <a:buFont typeface="Wingdings" panose="05000000000000000000" pitchFamily="2" charset="2"/>
              <a:buChar char="Ø"/>
            </a:pPr>
            <a:r>
              <a:rPr lang="en-US" b="1" dirty="0"/>
              <a:t>Data Transformation</a:t>
            </a:r>
          </a:p>
          <a:p>
            <a:pPr marL="342900" indent="-342900">
              <a:buFont typeface="+mj-lt"/>
              <a:buAutoNum type="arabicPeriod"/>
            </a:pPr>
            <a:r>
              <a:rPr lang="en-US" dirty="0"/>
              <a:t>Transform any available data in real time.</a:t>
            </a:r>
          </a:p>
          <a:p>
            <a:pPr marL="342900" indent="-342900">
              <a:buFont typeface="+mj-lt"/>
              <a:buAutoNum type="arabicPeriod"/>
            </a:pPr>
            <a:r>
              <a:rPr lang="en-US" dirty="0"/>
              <a:t>Customized data sets for personal, restricted and public utilization.</a:t>
            </a:r>
          </a:p>
          <a:p>
            <a:pPr marL="342900" indent="-342900">
              <a:buFont typeface="+mj-lt"/>
              <a:buAutoNum type="arabicPeriod"/>
            </a:pPr>
            <a:r>
              <a:rPr lang="en-US" dirty="0"/>
              <a:t>Interoperability with all data sources.</a:t>
            </a:r>
          </a:p>
          <a:p>
            <a:pPr marL="342900" indent="-342900">
              <a:buFont typeface="+mj-lt"/>
              <a:buAutoNum type="arabicPeriod"/>
            </a:pPr>
            <a:r>
              <a:rPr lang="en-US" dirty="0"/>
              <a:t>Move from ETL to personalized ELT.</a:t>
            </a:r>
          </a:p>
          <a:p>
            <a:pPr marL="342900" indent="-342900">
              <a:buFont typeface="+mj-lt"/>
              <a:buAutoNum type="arabicPeriod"/>
            </a:pPr>
            <a:r>
              <a:rPr lang="en-US" dirty="0"/>
              <a:t>Multiple transformations on single source of truth.</a:t>
            </a:r>
          </a:p>
          <a:p>
            <a:pPr marL="342900" indent="-342900">
              <a:buFont typeface="+mj-lt"/>
              <a:buAutoNum type="arabicPeriod"/>
            </a:pPr>
            <a:r>
              <a:rPr lang="en-US" dirty="0"/>
              <a:t>Utilization of same raw organizational data assets/information from multi-business units perspective.</a:t>
            </a:r>
          </a:p>
          <a:p>
            <a:endParaRPr lang="en-US" dirty="0"/>
          </a:p>
        </p:txBody>
      </p:sp>
    </p:spTree>
    <p:extLst>
      <p:ext uri="{BB962C8B-B14F-4D97-AF65-F5344CB8AC3E}">
        <p14:creationId xmlns:p14="http://schemas.microsoft.com/office/powerpoint/2010/main" val="282246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B3D3-CD33-4F17-B13A-B01D58A8ABEE}"/>
              </a:ext>
            </a:extLst>
          </p:cNvPr>
          <p:cNvSpPr>
            <a:spLocks noGrp="1"/>
          </p:cNvSpPr>
          <p:nvPr>
            <p:ph type="title"/>
          </p:nvPr>
        </p:nvSpPr>
        <p:spPr>
          <a:xfrm>
            <a:off x="609600" y="2286000"/>
            <a:ext cx="10972800" cy="563563"/>
          </a:xfrm>
        </p:spPr>
        <p:txBody>
          <a:bodyPr/>
          <a:lstStyle/>
          <a:p>
            <a:pPr algn="ctr"/>
            <a:r>
              <a:rPr lang="en-US" sz="3200" dirty="0"/>
              <a:t>Thank You….</a:t>
            </a:r>
          </a:p>
        </p:txBody>
      </p:sp>
    </p:spTree>
    <p:extLst>
      <p:ext uri="{BB962C8B-B14F-4D97-AF65-F5344CB8AC3E}">
        <p14:creationId xmlns:p14="http://schemas.microsoft.com/office/powerpoint/2010/main" val="87785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5FE8A-FDEB-477C-BE1D-9B14B44F13F0}"/>
              </a:ext>
            </a:extLst>
          </p:cNvPr>
          <p:cNvSpPr>
            <a:spLocks noGrp="1"/>
          </p:cNvSpPr>
          <p:nvPr>
            <p:ph type="title"/>
          </p:nvPr>
        </p:nvSpPr>
        <p:spPr/>
        <p:txBody>
          <a:bodyPr/>
          <a:lstStyle/>
          <a:p>
            <a:r>
              <a:rPr lang="en-US" dirty="0"/>
              <a:t>Organization Issues</a:t>
            </a:r>
          </a:p>
        </p:txBody>
      </p:sp>
      <p:sp>
        <p:nvSpPr>
          <p:cNvPr id="5" name="Text Placeholder 4">
            <a:extLst>
              <a:ext uri="{FF2B5EF4-FFF2-40B4-BE49-F238E27FC236}">
                <a16:creationId xmlns:a16="http://schemas.microsoft.com/office/drawing/2014/main" id="{0648679E-94A8-404D-A967-FED5463DE00B}"/>
              </a:ext>
            </a:extLst>
          </p:cNvPr>
          <p:cNvSpPr>
            <a:spLocks noGrp="1"/>
          </p:cNvSpPr>
          <p:nvPr>
            <p:ph type="body" idx="1"/>
          </p:nvPr>
        </p:nvSpPr>
        <p:spPr/>
        <p:txBody>
          <a:bodyPr/>
          <a:lstStyle/>
          <a:p>
            <a:r>
              <a:rPr lang="en-US" dirty="0">
                <a:cs typeface="Calibri" panose="020F0502020204030204" pitchFamily="34" charset="0"/>
              </a:rPr>
              <a:t>Project Name: Supply chain management</a:t>
            </a:r>
          </a:p>
        </p:txBody>
      </p:sp>
      <p:sp>
        <p:nvSpPr>
          <p:cNvPr id="6" name="Content Placeholder 5">
            <a:extLst>
              <a:ext uri="{FF2B5EF4-FFF2-40B4-BE49-F238E27FC236}">
                <a16:creationId xmlns:a16="http://schemas.microsoft.com/office/drawing/2014/main" id="{319E9F46-2182-4FB9-A180-79B34BCA0DC9}"/>
              </a:ext>
            </a:extLst>
          </p:cNvPr>
          <p:cNvSpPr>
            <a:spLocks noGrp="1"/>
          </p:cNvSpPr>
          <p:nvPr>
            <p:ph sz="half" idx="2"/>
          </p:nvPr>
        </p:nvSpPr>
        <p:spPr/>
        <p:txBody>
          <a:bodyPr/>
          <a:lstStyle/>
          <a:p>
            <a:r>
              <a:rPr lang="en-US" dirty="0"/>
              <a:t>Walmart is facing issue to make 100% of its product delivered on time.</a:t>
            </a:r>
          </a:p>
          <a:p>
            <a:r>
              <a:rPr lang="en-US" dirty="0"/>
              <a:t>Walmart is now concentrating on developing a more highly structured and advanced supply chain management strategy to exploit and enhance this competitive advantage and assume market leadership position.</a:t>
            </a:r>
          </a:p>
          <a:p>
            <a:r>
              <a:rPr lang="en-US" dirty="0"/>
              <a:t>This includes to manage the routes to shipping dock and track the number of times the product gets touched along the way to the customer with the help of Big Data.</a:t>
            </a:r>
          </a:p>
          <a:p>
            <a:r>
              <a:rPr lang="en-US" dirty="0"/>
              <a:t>They also need to analyze the transportation lanes and routes for the group of company’s trucks.</a:t>
            </a:r>
          </a:p>
          <a:p>
            <a:r>
              <a:rPr lang="en-US" dirty="0"/>
              <a:t>By using Big Data Walmart can analyze the number of steps from dock to the store.</a:t>
            </a:r>
          </a:p>
          <a:p>
            <a:r>
              <a:rPr lang="en-US" dirty="0"/>
              <a:t>This can reduce the transportation cost and also schedule driver times.</a:t>
            </a:r>
          </a:p>
          <a:p>
            <a:endParaRPr lang="en-US" dirty="0"/>
          </a:p>
        </p:txBody>
      </p:sp>
      <p:sp>
        <p:nvSpPr>
          <p:cNvPr id="7" name="Text Placeholder 6">
            <a:extLst>
              <a:ext uri="{FF2B5EF4-FFF2-40B4-BE49-F238E27FC236}">
                <a16:creationId xmlns:a16="http://schemas.microsoft.com/office/drawing/2014/main" id="{B1DA1004-46AA-41C7-A99E-8C57273AC4C5}"/>
              </a:ext>
            </a:extLst>
          </p:cNvPr>
          <p:cNvSpPr>
            <a:spLocks noGrp="1"/>
          </p:cNvSpPr>
          <p:nvPr>
            <p:ph type="body" sz="quarter" idx="3"/>
          </p:nvPr>
        </p:nvSpPr>
        <p:spPr/>
        <p:txBody>
          <a:bodyPr/>
          <a:lstStyle/>
          <a:p>
            <a:r>
              <a:rPr lang="en-US" dirty="0">
                <a:cs typeface="Calibri" panose="020F0502020204030204" pitchFamily="34" charset="0"/>
              </a:rPr>
              <a:t>Project Name: Efficient pharmacy management</a:t>
            </a:r>
          </a:p>
        </p:txBody>
      </p:sp>
      <p:sp>
        <p:nvSpPr>
          <p:cNvPr id="8" name="Content Placeholder 7">
            <a:extLst>
              <a:ext uri="{FF2B5EF4-FFF2-40B4-BE49-F238E27FC236}">
                <a16:creationId xmlns:a16="http://schemas.microsoft.com/office/drawing/2014/main" id="{7ECCEF94-DB1D-4742-A89C-3A101D5994DA}"/>
              </a:ext>
            </a:extLst>
          </p:cNvPr>
          <p:cNvSpPr>
            <a:spLocks noGrp="1"/>
          </p:cNvSpPr>
          <p:nvPr>
            <p:ph sz="quarter" idx="4"/>
          </p:nvPr>
        </p:nvSpPr>
        <p:spPr/>
        <p:txBody>
          <a:bodyPr/>
          <a:lstStyle/>
          <a:p>
            <a:r>
              <a:rPr lang="en-US" dirty="0"/>
              <a:t>Walmart is looking to segment for growth, while Target sold its pharmacy business to CVS last year.</a:t>
            </a:r>
          </a:p>
          <a:p>
            <a:r>
              <a:rPr lang="en-US" dirty="0"/>
              <a:t>They are facing difficulties in managing the prescriptions as the number of users are increasing overtime.</a:t>
            </a:r>
          </a:p>
          <a:p>
            <a:r>
              <a:rPr lang="en-US" dirty="0"/>
              <a:t>By using simulation analysis which is a part of Big Data, Walmart can handle how many prescriptions are filled in a day and this can also help to analyze the busiest times during a day or a month.</a:t>
            </a:r>
          </a:p>
          <a:p>
            <a:r>
              <a:rPr lang="en-US" dirty="0"/>
              <a:t>Big Data will also help the pharmacy with staff scheduling and also will reduce the amount of time required to fill a prescription.</a:t>
            </a:r>
          </a:p>
          <a:p>
            <a:r>
              <a:rPr lang="en-US" dirty="0"/>
              <a:t>They also want to </a:t>
            </a:r>
            <a:r>
              <a:rPr lang="en-US"/>
              <a:t>control the long </a:t>
            </a:r>
            <a:r>
              <a:rPr lang="en-US" dirty="0"/>
              <a:t>queues of the customer waiting to get the medicines according to the prescriptions.</a:t>
            </a:r>
          </a:p>
          <a:p>
            <a:r>
              <a:rPr lang="en-US" dirty="0"/>
              <a:t>With the help big data, customers can using mobile application to order the medicines. This will save their time as they will get notified once the order is ready.</a:t>
            </a:r>
          </a:p>
          <a:p>
            <a:pPr marL="0" indent="0">
              <a:buNone/>
            </a:pPr>
            <a:endParaRPr lang="en-US" dirty="0"/>
          </a:p>
        </p:txBody>
      </p:sp>
    </p:spTree>
    <p:extLst>
      <p:ext uri="{BB962C8B-B14F-4D97-AF65-F5344CB8AC3E}">
        <p14:creationId xmlns:p14="http://schemas.microsoft.com/office/powerpoint/2010/main" val="163448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CD55-00FB-410C-A6E5-FB1135FDE27B}"/>
              </a:ext>
            </a:extLst>
          </p:cNvPr>
          <p:cNvSpPr>
            <a:spLocks noGrp="1"/>
          </p:cNvSpPr>
          <p:nvPr>
            <p:ph type="title"/>
          </p:nvPr>
        </p:nvSpPr>
        <p:spPr/>
        <p:txBody>
          <a:bodyPr/>
          <a:lstStyle/>
          <a:p>
            <a:r>
              <a:rPr lang="en-US" dirty="0"/>
              <a:t>Why I chose Supply Chain Management over Efficient pharmacy Management</a:t>
            </a:r>
          </a:p>
        </p:txBody>
      </p:sp>
      <p:sp>
        <p:nvSpPr>
          <p:cNvPr id="3" name="Content Placeholder 2">
            <a:extLst>
              <a:ext uri="{FF2B5EF4-FFF2-40B4-BE49-F238E27FC236}">
                <a16:creationId xmlns:a16="http://schemas.microsoft.com/office/drawing/2014/main" id="{E2373121-0B22-4A80-B174-F2B2AF266964}"/>
              </a:ext>
            </a:extLst>
          </p:cNvPr>
          <p:cNvSpPr>
            <a:spLocks noGrp="1"/>
          </p:cNvSpPr>
          <p:nvPr>
            <p:ph idx="1"/>
          </p:nvPr>
        </p:nvSpPr>
        <p:spPr/>
        <p:txBody>
          <a:bodyPr/>
          <a:lstStyle/>
          <a:p>
            <a:r>
              <a:rPr lang="en-US" dirty="0"/>
              <a:t>It has a larger scope than the other.</a:t>
            </a:r>
          </a:p>
          <a:p>
            <a:r>
              <a:rPr lang="en-US" dirty="0"/>
              <a:t>Improvement in the supply chain will automatically flourish their pharmacy business.</a:t>
            </a:r>
          </a:p>
          <a:p>
            <a:r>
              <a:rPr lang="en-US" dirty="0"/>
              <a:t>This project will help Walmart to gain a good strength among its </a:t>
            </a:r>
            <a:r>
              <a:rPr lang="en-US"/>
              <a:t>competitors.</a:t>
            </a:r>
            <a:endParaRPr lang="en-US" dirty="0"/>
          </a:p>
          <a:p>
            <a:r>
              <a:rPr lang="en-US" dirty="0"/>
              <a:t>Will provide better customer satisfaction.</a:t>
            </a:r>
          </a:p>
          <a:p>
            <a:r>
              <a:rPr lang="en-US" dirty="0"/>
              <a:t>Significant revenue growth.</a:t>
            </a:r>
          </a:p>
          <a:p>
            <a:r>
              <a:rPr lang="en-US" dirty="0"/>
              <a:t>Improving the supply chain management will help Walmart to overcome its threats and weaknesses.</a:t>
            </a:r>
          </a:p>
          <a:p>
            <a:r>
              <a:rPr lang="en-US" dirty="0"/>
              <a:t>Proper management will help Walmart reduce its transportation cost which will increase the overall company profit.</a:t>
            </a:r>
          </a:p>
          <a:p>
            <a:r>
              <a:rPr lang="en-US" dirty="0"/>
              <a:t>Improve the company’s business</a:t>
            </a:r>
          </a:p>
          <a:p>
            <a:endParaRPr lang="en-US" dirty="0"/>
          </a:p>
        </p:txBody>
      </p:sp>
    </p:spTree>
    <p:extLst>
      <p:ext uri="{BB962C8B-B14F-4D97-AF65-F5344CB8AC3E}">
        <p14:creationId xmlns:p14="http://schemas.microsoft.com/office/powerpoint/2010/main" val="178800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D477-7524-4E3F-B664-FD175E7E954D}"/>
              </a:ext>
            </a:extLst>
          </p:cNvPr>
          <p:cNvSpPr>
            <a:spLocks noGrp="1"/>
          </p:cNvSpPr>
          <p:nvPr>
            <p:ph type="title"/>
          </p:nvPr>
        </p:nvSpPr>
        <p:spPr/>
        <p:txBody>
          <a:bodyPr/>
          <a:lstStyle/>
          <a:p>
            <a:r>
              <a:rPr lang="en-US" dirty="0"/>
              <a:t>VISION DIAGRAM: SUPPLY CHAIN MANAGEMENT</a:t>
            </a:r>
            <a:br>
              <a:rPr lang="en-US" dirty="0"/>
            </a:br>
            <a:endParaRPr lang="en-US" dirty="0"/>
          </a:p>
        </p:txBody>
      </p:sp>
      <p:pic>
        <p:nvPicPr>
          <p:cNvPr id="5" name="Picture 4">
            <a:extLst>
              <a:ext uri="{FF2B5EF4-FFF2-40B4-BE49-F238E27FC236}">
                <a16:creationId xmlns:a16="http://schemas.microsoft.com/office/drawing/2014/main" id="{A787D7BF-CC58-4EC1-BE05-2E35747D8688}"/>
              </a:ext>
            </a:extLst>
          </p:cNvPr>
          <p:cNvPicPr>
            <a:picLocks noChangeAspect="1"/>
          </p:cNvPicPr>
          <p:nvPr/>
        </p:nvPicPr>
        <p:blipFill>
          <a:blip r:embed="rId2"/>
          <a:stretch>
            <a:fillRect/>
          </a:stretch>
        </p:blipFill>
        <p:spPr>
          <a:xfrm>
            <a:off x="381000" y="1417638"/>
            <a:ext cx="5638799" cy="4068762"/>
          </a:xfrm>
          <a:prstGeom prst="rect">
            <a:avLst/>
          </a:prstGeom>
          <a:ln w="28575">
            <a:solidFill>
              <a:schemeClr val="tx1"/>
            </a:solidFill>
          </a:ln>
        </p:spPr>
      </p:pic>
      <p:pic>
        <p:nvPicPr>
          <p:cNvPr id="6" name="Picture 5">
            <a:extLst>
              <a:ext uri="{FF2B5EF4-FFF2-40B4-BE49-F238E27FC236}">
                <a16:creationId xmlns:a16="http://schemas.microsoft.com/office/drawing/2014/main" id="{DE4B8FE4-419A-45C7-82E9-A9579E5758DD}"/>
              </a:ext>
            </a:extLst>
          </p:cNvPr>
          <p:cNvPicPr>
            <a:picLocks noChangeAspect="1"/>
          </p:cNvPicPr>
          <p:nvPr/>
        </p:nvPicPr>
        <p:blipFill>
          <a:blip r:embed="rId3"/>
          <a:stretch>
            <a:fillRect/>
          </a:stretch>
        </p:blipFill>
        <p:spPr>
          <a:xfrm>
            <a:off x="6180844" y="1412876"/>
            <a:ext cx="5401556" cy="4068762"/>
          </a:xfrm>
          <a:prstGeom prst="rect">
            <a:avLst/>
          </a:prstGeom>
          <a:ln w="28575">
            <a:solidFill>
              <a:schemeClr val="tx1"/>
            </a:solidFill>
          </a:ln>
        </p:spPr>
      </p:pic>
    </p:spTree>
    <p:extLst>
      <p:ext uri="{BB962C8B-B14F-4D97-AF65-F5344CB8AC3E}">
        <p14:creationId xmlns:p14="http://schemas.microsoft.com/office/powerpoint/2010/main" val="34147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21C1-EB3C-4391-ACFE-3506CA01E1F7}"/>
              </a:ext>
            </a:extLst>
          </p:cNvPr>
          <p:cNvSpPr>
            <a:spLocks noGrp="1"/>
          </p:cNvSpPr>
          <p:nvPr>
            <p:ph type="title"/>
          </p:nvPr>
        </p:nvSpPr>
        <p:spPr>
          <a:xfrm>
            <a:off x="318940" y="60177"/>
            <a:ext cx="10972800" cy="563563"/>
          </a:xfrm>
        </p:spPr>
        <p:txBody>
          <a:bodyPr/>
          <a:lstStyle/>
          <a:p>
            <a:r>
              <a:rPr lang="en-US" dirty="0"/>
              <a:t>Functional Requirements</a:t>
            </a:r>
          </a:p>
        </p:txBody>
      </p:sp>
      <p:sp>
        <p:nvSpPr>
          <p:cNvPr id="3" name="TextBox 2">
            <a:extLst>
              <a:ext uri="{FF2B5EF4-FFF2-40B4-BE49-F238E27FC236}">
                <a16:creationId xmlns:a16="http://schemas.microsoft.com/office/drawing/2014/main" id="{D0126968-703A-458B-B533-1A8D470D9614}"/>
              </a:ext>
            </a:extLst>
          </p:cNvPr>
          <p:cNvSpPr txBox="1"/>
          <p:nvPr/>
        </p:nvSpPr>
        <p:spPr>
          <a:xfrm>
            <a:off x="228600" y="533400"/>
            <a:ext cx="11277600" cy="7417415"/>
          </a:xfrm>
          <a:prstGeom prst="rect">
            <a:avLst/>
          </a:prstGeom>
          <a:noFill/>
        </p:spPr>
        <p:txBody>
          <a:bodyPr wrap="square" rtlCol="0">
            <a:spAutoFit/>
          </a:bodyPr>
          <a:lstStyle/>
          <a:p>
            <a:pPr marL="285750" indent="-285750">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Customer Relationship Management- </a:t>
            </a:r>
            <a:r>
              <a:rPr lang="en-US" sz="1700" dirty="0">
                <a:latin typeface="Calibri" panose="020F0502020204030204" pitchFamily="34" charset="0"/>
                <a:cs typeface="Calibri" panose="020F0502020204030204" pitchFamily="34" charset="0"/>
              </a:rPr>
              <a:t>All the customer data must be stored properly to manage the customer orders. This will lead to proper customer management. It should use data analysis for customers history with a company to improve business relationships with customers, specifically focus on customer retention and ultimately driving sales growth.</a:t>
            </a:r>
          </a:p>
          <a:p>
            <a:pPr marL="285750"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Customer Service Management- </a:t>
            </a:r>
            <a:r>
              <a:rPr lang="en-US" sz="1700" dirty="0">
                <a:latin typeface="Calibri" panose="020F0502020204030204" pitchFamily="34" charset="0"/>
                <a:cs typeface="Calibri" panose="020F0502020204030204" pitchFamily="34" charset="0"/>
              </a:rPr>
              <a:t>Customer service is the provision of service to customers before, during and after a purchase. For good customer service management all the previous and current customer data should be properly maintained. This includes the purchase order history, customer reviews and many other factors.</a:t>
            </a:r>
          </a:p>
          <a:p>
            <a:pPr marL="285750"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Demand Management- </a:t>
            </a:r>
            <a:r>
              <a:rPr lang="en-US" sz="1700" dirty="0">
                <a:latin typeface="Calibri" panose="020F0502020204030204" pitchFamily="34" charset="0"/>
                <a:cs typeface="Calibri" panose="020F0502020204030204" pitchFamily="34" charset="0"/>
              </a:rPr>
              <a:t>The product availability should be managed according to the demand by the customers. The stock should be tracked accordingly this will lead in successful demand management.</a:t>
            </a:r>
          </a:p>
          <a:p>
            <a:pPr marL="285750" indent="-285750">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Order Fulfillment- </a:t>
            </a:r>
            <a:r>
              <a:rPr lang="en-US" sz="1700" dirty="0">
                <a:latin typeface="Calibri" panose="020F0502020204030204" pitchFamily="34" charset="0"/>
                <a:cs typeface="Calibri" panose="020F0502020204030204" pitchFamily="34" charset="0"/>
              </a:rPr>
              <a:t>The orders of the customers should be monitored on a continuous basis. The products which are ordered more frequently must be available on a short notice and should always be in stock which would lead to on time product delivery.</a:t>
            </a:r>
          </a:p>
          <a:p>
            <a:pPr marL="285750"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Manufacturing Flow Management- </a:t>
            </a:r>
            <a:r>
              <a:rPr lang="en-US" sz="1700" dirty="0">
                <a:latin typeface="Calibri" panose="020F0502020204030204" pitchFamily="34" charset="0"/>
                <a:cs typeface="Calibri" panose="020F0502020204030204" pitchFamily="34" charset="0"/>
              </a:rPr>
              <a:t>It is the supply chain management process that includes all activities necessary to move products through the plants and to obtain, implement, and manage manufacturing flexibility in the supply chain. This can be achieved by maintaining the product manufacturing data which will help in managing the flow of the product efficiently.</a:t>
            </a:r>
          </a:p>
          <a:p>
            <a:pPr marL="285750" indent="-285750">
              <a:buFont typeface="Wingdings" panose="05000000000000000000" pitchFamily="2" charset="2"/>
              <a:buChar char="Ø"/>
            </a:pPr>
            <a:endParaRPr lang="en-US" sz="1700" b="1"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sz="1700" b="1" dirty="0">
                <a:latin typeface="Calibri" panose="020F0502020204030204" pitchFamily="34" charset="0"/>
                <a:cs typeface="Calibri" panose="020F0502020204030204" pitchFamily="34" charset="0"/>
              </a:rPr>
              <a:t>Supplier Relationship Management- </a:t>
            </a:r>
            <a:r>
              <a:rPr lang="en-US" sz="1700" dirty="0">
                <a:latin typeface="Calibri" panose="020F0502020204030204" pitchFamily="34" charset="0"/>
                <a:cs typeface="Calibri" panose="020F0502020204030204" pitchFamily="34" charset="0"/>
              </a:rPr>
              <a:t>It is the discipline of strategically planning for, and managing, all interactions with third party organizations that supply goods and/or services to an organization in order to maximize the value of those interactions. This can be achieved by managing the supplier data for each product and updating it according to the product demand</a:t>
            </a:r>
          </a:p>
          <a:p>
            <a:pPr marL="285750"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sz="17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927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4E67-BE81-4899-AD26-4435E5CF6DF8}"/>
              </a:ext>
            </a:extLst>
          </p:cNvPr>
          <p:cNvSpPr>
            <a:spLocks noGrp="1"/>
          </p:cNvSpPr>
          <p:nvPr>
            <p:ph type="title"/>
          </p:nvPr>
        </p:nvSpPr>
        <p:spPr/>
        <p:txBody>
          <a:bodyPr/>
          <a:lstStyle/>
          <a:p>
            <a:r>
              <a:rPr lang="en-US" dirty="0"/>
              <a:t>Non Functional Requirements</a:t>
            </a:r>
          </a:p>
        </p:txBody>
      </p:sp>
      <p:sp>
        <p:nvSpPr>
          <p:cNvPr id="3" name="TextBox 2">
            <a:extLst>
              <a:ext uri="{FF2B5EF4-FFF2-40B4-BE49-F238E27FC236}">
                <a16:creationId xmlns:a16="http://schemas.microsoft.com/office/drawing/2014/main" id="{50D046A3-7C02-4CC2-8205-0FFD3DC489BA}"/>
              </a:ext>
            </a:extLst>
          </p:cNvPr>
          <p:cNvSpPr txBox="1"/>
          <p:nvPr/>
        </p:nvSpPr>
        <p:spPr>
          <a:xfrm>
            <a:off x="381000" y="609600"/>
            <a:ext cx="10972800" cy="6817251"/>
          </a:xfrm>
          <a:prstGeom prst="rect">
            <a:avLst/>
          </a:prstGeom>
          <a:noFill/>
        </p:spPr>
        <p:txBody>
          <a:bodyPr wrap="square" rtlCol="0">
            <a:spAutoFit/>
          </a:bodyPr>
          <a:lstStyle/>
          <a:p>
            <a:pPr marL="342900" indent="-342900">
              <a:buFont typeface="Wingdings" panose="05000000000000000000" pitchFamily="2" charset="2"/>
              <a:buChar char="Ø"/>
            </a:pPr>
            <a:r>
              <a:rPr lang="en-US" sz="1900" b="1" dirty="0">
                <a:latin typeface="Calibri" panose="020F0502020204030204" pitchFamily="34" charset="0"/>
                <a:cs typeface="Calibri" panose="020F0502020204030204" pitchFamily="34" charset="0"/>
              </a:rPr>
              <a:t>Security and Privacy- </a:t>
            </a:r>
            <a:r>
              <a:rPr lang="en-US" sz="1900" dirty="0">
                <a:latin typeface="Calibri" panose="020F0502020204030204" pitchFamily="34" charset="0"/>
                <a:cs typeface="Calibri" panose="020F0502020204030204" pitchFamily="34" charset="0"/>
              </a:rPr>
              <a:t>It refers to the efforts required to protect the privacy and security of the customers. Customer and product data should be protected from threats such as piracy, theft and violation. </a:t>
            </a:r>
          </a:p>
          <a:p>
            <a:pPr marL="342900" indent="-342900">
              <a:buFont typeface="Wingdings" panose="05000000000000000000" pitchFamily="2" charset="2"/>
              <a:buChar char="Ø"/>
            </a:pPr>
            <a:endParaRPr lang="en-US" sz="1900" dirty="0">
              <a:latin typeface="Calibri" panose="020F0502020204030204" pitchFamily="34" charset="0"/>
              <a:cs typeface="Calibri" panose="020F0502020204030204" pitchFamily="34" charset="0"/>
            </a:endParaRPr>
          </a:p>
          <a:p>
            <a:pPr marL="342900" lvl="0" indent="-342900" eaLnBrk="0" hangingPunct="0">
              <a:buFont typeface="Wingdings" panose="05000000000000000000" pitchFamily="2" charset="2"/>
              <a:buChar char="Ø"/>
            </a:pPr>
            <a:r>
              <a:rPr lang="en-US" altLang="en-US" sz="1900" b="1" dirty="0">
                <a:latin typeface="Calibri" panose="020F0502020204030204" pitchFamily="34" charset="0"/>
                <a:cs typeface="Calibri" panose="020F0502020204030204" pitchFamily="34" charset="0"/>
              </a:rPr>
              <a:t>P</a:t>
            </a:r>
            <a:r>
              <a:rPr lang="en-US" altLang="en-US" sz="1900" b="1" dirty="0" bmk="">
                <a:latin typeface="Calibri" panose="020F0502020204030204" pitchFamily="34" charset="0"/>
                <a:cs typeface="Calibri" panose="020F0502020204030204" pitchFamily="34" charset="0"/>
              </a:rPr>
              <a:t>erformance- </a:t>
            </a:r>
            <a:r>
              <a:rPr lang="en-US" altLang="en-US" sz="1900" dirty="0" bmk="">
                <a:latin typeface="Calibri" panose="020F0502020204030204" pitchFamily="34" charset="0"/>
                <a:cs typeface="Calibri" panose="020F0502020204030204" pitchFamily="34" charset="0"/>
              </a:rPr>
              <a:t>The company performance depends on how satisfied its customers are. This can be maintained by proper customer data governance and on time product delivery.</a:t>
            </a:r>
          </a:p>
          <a:p>
            <a:pPr marL="342900" lvl="0" indent="-342900" eaLnBrk="0" hangingPunct="0">
              <a:buFont typeface="Wingdings" panose="05000000000000000000" pitchFamily="2" charset="2"/>
              <a:buChar char="Ø"/>
            </a:pPr>
            <a:endParaRPr lang="en-US" altLang="en-US" sz="1900" dirty="0" bmk="">
              <a:latin typeface="Calibri" panose="020F0502020204030204" pitchFamily="34" charset="0"/>
              <a:cs typeface="Calibri" panose="020F0502020204030204" pitchFamily="34" charset="0"/>
            </a:endParaRPr>
          </a:p>
          <a:p>
            <a:pPr marL="342900" lvl="0" indent="-342900" eaLnBrk="0" hangingPunct="0">
              <a:buFont typeface="Wingdings" panose="05000000000000000000" pitchFamily="2" charset="2"/>
              <a:buChar char="Ø"/>
            </a:pPr>
            <a:r>
              <a:rPr lang="en-US" altLang="en-US" sz="1900" b="1" dirty="0" bmk="">
                <a:latin typeface="Calibri" panose="020F0502020204030204" pitchFamily="34" charset="0"/>
                <a:cs typeface="Calibri" panose="020F0502020204030204" pitchFamily="34" charset="0"/>
              </a:rPr>
              <a:t>System-</a:t>
            </a:r>
            <a:r>
              <a:rPr lang="en-US" altLang="en-US" sz="1900" dirty="0" bmk="">
                <a:latin typeface="Calibri" panose="020F0502020204030204" pitchFamily="34" charset="0"/>
                <a:cs typeface="Calibri" panose="020F0502020204030204" pitchFamily="34" charset="0"/>
              </a:rPr>
              <a:t> The entire system is responsible for efficient supply chain management. This includes organizations, people, activities, information, and resources involved in moving a product or service from supplier to customer.</a:t>
            </a:r>
          </a:p>
          <a:p>
            <a:pPr marL="342900" lvl="0" indent="-342900" eaLnBrk="0" hangingPunct="0">
              <a:buFont typeface="Wingdings" panose="05000000000000000000" pitchFamily="2" charset="2"/>
              <a:buChar char="Ø"/>
            </a:pPr>
            <a:endParaRPr lang="en-US" altLang="en-US" sz="1900" dirty="0" bmk="">
              <a:latin typeface="Calibri" panose="020F0502020204030204" pitchFamily="34" charset="0"/>
              <a:cs typeface="Calibri" panose="020F0502020204030204" pitchFamily="34" charset="0"/>
            </a:endParaRPr>
          </a:p>
          <a:p>
            <a:pPr marL="342900" lvl="0" indent="-342900" eaLnBrk="0" hangingPunct="0">
              <a:buFont typeface="Wingdings" panose="05000000000000000000" pitchFamily="2" charset="2"/>
              <a:buChar char="Ø"/>
            </a:pPr>
            <a:r>
              <a:rPr lang="en-US" altLang="en-US" sz="1900" b="1" dirty="0" bmk="">
                <a:latin typeface="Calibri" panose="020F0502020204030204" pitchFamily="34" charset="0"/>
                <a:cs typeface="Calibri" panose="020F0502020204030204" pitchFamily="34" charset="0"/>
              </a:rPr>
              <a:t>Operational Environment- </a:t>
            </a:r>
            <a:r>
              <a:rPr lang="en-US" altLang="en-US" sz="1900" dirty="0" bmk="">
                <a:latin typeface="Calibri" panose="020F0502020204030204" pitchFamily="34" charset="0"/>
                <a:cs typeface="Calibri" panose="020F0502020204030204" pitchFamily="34" charset="0"/>
              </a:rPr>
              <a:t>The environment includes logistics, data governance, procurement, information technology and data analysis. All these should be managed efficient for a good operational environment.</a:t>
            </a:r>
          </a:p>
          <a:p>
            <a:pPr marL="342900" lvl="0" indent="-342900" eaLnBrk="0" hangingPunct="0">
              <a:buFont typeface="Wingdings" panose="05000000000000000000" pitchFamily="2" charset="2"/>
              <a:buChar char="Ø"/>
            </a:pPr>
            <a:endParaRPr lang="en-US" altLang="en-US" sz="1900" dirty="0" bmk="">
              <a:latin typeface="Calibri" panose="020F0502020204030204" pitchFamily="34" charset="0"/>
              <a:cs typeface="Calibri" panose="020F0502020204030204" pitchFamily="34" charset="0"/>
            </a:endParaRPr>
          </a:p>
          <a:p>
            <a:pPr marL="342900" lvl="0" indent="-342900" eaLnBrk="0" hangingPunct="0">
              <a:buFont typeface="Wingdings" panose="05000000000000000000" pitchFamily="2" charset="2"/>
              <a:buChar char="Ø"/>
            </a:pPr>
            <a:r>
              <a:rPr lang="en-US" altLang="en-US" sz="1900" b="1" dirty="0" bmk="">
                <a:latin typeface="Calibri" panose="020F0502020204030204" pitchFamily="34" charset="0"/>
                <a:cs typeface="Calibri" panose="020F0502020204030204" pitchFamily="34" charset="0"/>
              </a:rPr>
              <a:t>Process-</a:t>
            </a:r>
            <a:r>
              <a:rPr lang="en-US" altLang="en-US" sz="1900" dirty="0" bmk="">
                <a:latin typeface="Calibri" panose="020F0502020204030204" pitchFamily="34" charset="0"/>
                <a:cs typeface="Calibri" panose="020F0502020204030204" pitchFamily="34" charset="0"/>
              </a:rPr>
              <a:t> The supply chain management process includes design, planning, execution, control, and monitoring of supply chain activities.</a:t>
            </a:r>
          </a:p>
          <a:p>
            <a:pPr marL="342900" lvl="0" indent="-342900" eaLnBrk="0" hangingPunct="0">
              <a:buFont typeface="Wingdings" panose="05000000000000000000" pitchFamily="2" charset="2"/>
              <a:buChar char="Ø"/>
            </a:pPr>
            <a:endParaRPr lang="en-US" altLang="en-US" sz="1900" b="1" dirty="0" bmk="">
              <a:latin typeface="Calibri" panose="020F0502020204030204" pitchFamily="34" charset="0"/>
              <a:cs typeface="Calibri" panose="020F0502020204030204" pitchFamily="34" charset="0"/>
            </a:endParaRPr>
          </a:p>
          <a:p>
            <a:pPr marL="342900" lvl="0" indent="-342900" eaLnBrk="0" hangingPunct="0">
              <a:buFont typeface="Wingdings" panose="05000000000000000000" pitchFamily="2" charset="2"/>
              <a:buChar char="Ø"/>
            </a:pPr>
            <a:r>
              <a:rPr lang="en-US" altLang="en-US" sz="1900" b="1" dirty="0" bmk="">
                <a:latin typeface="Calibri" panose="020F0502020204030204" pitchFamily="34" charset="0"/>
                <a:cs typeface="Calibri" panose="020F0502020204030204" pitchFamily="34" charset="0"/>
              </a:rPr>
              <a:t>System Performance Constraints- </a:t>
            </a:r>
            <a:r>
              <a:rPr lang="en-US" altLang="en-US" sz="1900" dirty="0" bmk="">
                <a:latin typeface="Calibri" panose="020F0502020204030204" pitchFamily="34" charset="0"/>
                <a:cs typeface="Calibri" panose="020F0502020204030204" pitchFamily="34" charset="0"/>
              </a:rPr>
              <a:t>This includes monitoring the entire system for customer satisfaction. The product delivery, quality of product, product availability are s</a:t>
            </a:r>
            <a:r>
              <a:rPr lang="en-US" altLang="en-US" sz="1900" dirty="0">
                <a:latin typeface="Calibri" panose="020F0502020204030204" pitchFamily="34" charset="0"/>
                <a:cs typeface="Calibri" panose="020F0502020204030204" pitchFamily="34" charset="0"/>
              </a:rPr>
              <a:t>ome of the characteristics on which the systems performance is highly dependent.</a:t>
            </a:r>
          </a:p>
          <a:p>
            <a:pPr marL="342900" indent="-342900">
              <a:buFont typeface="Wingdings" panose="05000000000000000000" pitchFamily="2" charset="2"/>
              <a:buChar char="Ø"/>
            </a:pPr>
            <a:endParaRPr lang="en-US" sz="19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19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endParaRPr lang="en-US" sz="1900" dirty="0">
              <a:latin typeface="Calibri" panose="020F0502020204030204" pitchFamily="34" charset="0"/>
              <a:cs typeface="Calibri" panose="020F0502020204030204" pitchFamily="34" charset="0"/>
            </a:endParaRPr>
          </a:p>
        </p:txBody>
      </p:sp>
      <p:sp>
        <p:nvSpPr>
          <p:cNvPr id="6" name="Rectangle 3">
            <a:extLst>
              <a:ext uri="{FF2B5EF4-FFF2-40B4-BE49-F238E27FC236}">
                <a16:creationId xmlns:a16="http://schemas.microsoft.com/office/drawing/2014/main" id="{3CCA7694-2AD2-4C03-A879-DB55E623D507}"/>
              </a:ext>
            </a:extLst>
          </p:cNvPr>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5444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821A-22F9-4C82-818B-FF924CA5D603}"/>
              </a:ext>
            </a:extLst>
          </p:cNvPr>
          <p:cNvSpPr>
            <a:spLocks noGrp="1"/>
          </p:cNvSpPr>
          <p:nvPr>
            <p:ph type="title"/>
          </p:nvPr>
        </p:nvSpPr>
        <p:spPr/>
        <p:txBody>
          <a:bodyPr/>
          <a:lstStyle/>
          <a:p>
            <a:r>
              <a:rPr lang="en-US"/>
              <a:t>Project Architecture</a:t>
            </a:r>
            <a:endParaRPr lang="en-US" dirty="0"/>
          </a:p>
        </p:txBody>
      </p:sp>
      <p:sp>
        <p:nvSpPr>
          <p:cNvPr id="3" name="TextBox 2">
            <a:extLst>
              <a:ext uri="{FF2B5EF4-FFF2-40B4-BE49-F238E27FC236}">
                <a16:creationId xmlns:a16="http://schemas.microsoft.com/office/drawing/2014/main" id="{52F8A529-1B2C-4E98-8151-8EF2265B9808}"/>
              </a:ext>
            </a:extLst>
          </p:cNvPr>
          <p:cNvSpPr txBox="1"/>
          <p:nvPr/>
        </p:nvSpPr>
        <p:spPr>
          <a:xfrm>
            <a:off x="508000" y="1295400"/>
            <a:ext cx="10972800" cy="2677656"/>
          </a:xfrm>
          <a:prstGeom prst="rect">
            <a:avLst/>
          </a:prstGeom>
          <a:noFill/>
        </p:spPr>
        <p:txBody>
          <a:bodyPr wrap="square" rtlCol="0">
            <a:spAutoFit/>
          </a:bodyPr>
          <a:lstStyle/>
          <a:p>
            <a:pPr>
              <a:spcAft>
                <a:spcPts val="800"/>
              </a:spcAft>
            </a:pPr>
            <a:r>
              <a:rPr lang="en-US" sz="2000" b="1" dirty="0">
                <a:latin typeface="Calibri" panose="020F0502020204030204" pitchFamily="34" charset="0"/>
                <a:cs typeface="Calibri" panose="020F0502020204030204" pitchFamily="34" charset="0"/>
              </a:rPr>
              <a:t>The project architecture is broken down into 4 major layers which are as follows:</a:t>
            </a:r>
          </a:p>
          <a:p>
            <a:pPr marL="285750" indent="-285750">
              <a:spcAft>
                <a:spcPts val="800"/>
              </a:spcAft>
              <a:buFont typeface="Wingdings" panose="05000000000000000000" pitchFamily="2" charset="2"/>
              <a:buChar char="Ø"/>
            </a:pPr>
            <a:r>
              <a:rPr lang="en-US" dirty="0"/>
              <a:t>Framework &amp; Orchestration</a:t>
            </a:r>
          </a:p>
          <a:p>
            <a:pPr marL="285750" indent="-285750">
              <a:spcAft>
                <a:spcPts val="800"/>
              </a:spcAft>
              <a:buFont typeface="Wingdings" panose="05000000000000000000" pitchFamily="2" charset="2"/>
              <a:buChar char="Ø"/>
            </a:pPr>
            <a:r>
              <a:rPr lang="en-US" dirty="0"/>
              <a:t>Database</a:t>
            </a:r>
          </a:p>
          <a:p>
            <a:pPr marL="285750" indent="-285750">
              <a:spcAft>
                <a:spcPts val="800"/>
              </a:spcAft>
              <a:buFont typeface="Wingdings" panose="05000000000000000000" pitchFamily="2" charset="2"/>
              <a:buChar char="Ø"/>
            </a:pPr>
            <a:r>
              <a:rPr lang="en-US" dirty="0"/>
              <a:t>Languages &amp; Tools</a:t>
            </a:r>
          </a:p>
          <a:p>
            <a:pPr marL="285750" indent="-285750">
              <a:spcAft>
                <a:spcPts val="800"/>
              </a:spcAft>
              <a:buFont typeface="Wingdings" panose="05000000000000000000" pitchFamily="2" charset="2"/>
              <a:buChar char="Ø"/>
            </a:pPr>
            <a:r>
              <a:rPr lang="en-US" dirty="0"/>
              <a:t>Visualization and Management Tools</a:t>
            </a:r>
          </a:p>
          <a:p>
            <a:pPr marL="285750" indent="-285750">
              <a:spcAft>
                <a:spcPts val="800"/>
              </a:spcAft>
              <a:buFont typeface="Wingdings" panose="05000000000000000000" pitchFamily="2" charset="2"/>
              <a:buChar char="Ø"/>
            </a:pPr>
            <a:endParaRPr lang="en-US" dirty="0"/>
          </a:p>
          <a:p>
            <a:pPr>
              <a:spcAft>
                <a:spcPts val="800"/>
              </a:spcAft>
            </a:pPr>
            <a:r>
              <a:rPr lang="en-US" dirty="0"/>
              <a:t>The above architecture is used to achieve efficient Supply Chain Management at Walmart.</a:t>
            </a:r>
          </a:p>
        </p:txBody>
      </p:sp>
    </p:spTree>
    <p:extLst>
      <p:ext uri="{BB962C8B-B14F-4D97-AF65-F5344CB8AC3E}">
        <p14:creationId xmlns:p14="http://schemas.microsoft.com/office/powerpoint/2010/main" val="268699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E3C141-880C-44A3-9B08-34722BE07D92}"/>
              </a:ext>
            </a:extLst>
          </p:cNvPr>
          <p:cNvSpPr/>
          <p:nvPr/>
        </p:nvSpPr>
        <p:spPr>
          <a:xfrm>
            <a:off x="852255" y="1405835"/>
            <a:ext cx="2895600" cy="525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E0BCC56-CD56-454C-894B-C4BBF8DC4468}"/>
              </a:ext>
            </a:extLst>
          </p:cNvPr>
          <p:cNvSpPr/>
          <p:nvPr/>
        </p:nvSpPr>
        <p:spPr>
          <a:xfrm>
            <a:off x="4546445" y="1405835"/>
            <a:ext cx="2895600" cy="525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61F1FC5-00DC-46BF-AE17-1226CEE68B83}"/>
              </a:ext>
            </a:extLst>
          </p:cNvPr>
          <p:cNvSpPr/>
          <p:nvPr/>
        </p:nvSpPr>
        <p:spPr>
          <a:xfrm>
            <a:off x="8316814" y="1304959"/>
            <a:ext cx="2895600" cy="525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BC826EE-F390-432D-835C-35270F99F6B6}"/>
              </a:ext>
            </a:extLst>
          </p:cNvPr>
          <p:cNvSpPr/>
          <p:nvPr/>
        </p:nvSpPr>
        <p:spPr>
          <a:xfrm>
            <a:off x="1193074" y="1581100"/>
            <a:ext cx="2362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t>Data Source</a:t>
            </a:r>
          </a:p>
        </p:txBody>
      </p:sp>
      <p:sp>
        <p:nvSpPr>
          <p:cNvPr id="7" name="Rectangle 6">
            <a:extLst>
              <a:ext uri="{FF2B5EF4-FFF2-40B4-BE49-F238E27FC236}">
                <a16:creationId xmlns:a16="http://schemas.microsoft.com/office/drawing/2014/main" id="{F61C2013-1AFF-47C5-A9F6-7F06B74A03B4}"/>
              </a:ext>
            </a:extLst>
          </p:cNvPr>
          <p:cNvSpPr/>
          <p:nvPr/>
        </p:nvSpPr>
        <p:spPr>
          <a:xfrm>
            <a:off x="4790265" y="1600200"/>
            <a:ext cx="23622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t>Data Ingestion</a:t>
            </a:r>
          </a:p>
        </p:txBody>
      </p:sp>
      <p:sp>
        <p:nvSpPr>
          <p:cNvPr id="8" name="Rectangle 7">
            <a:extLst>
              <a:ext uri="{FF2B5EF4-FFF2-40B4-BE49-F238E27FC236}">
                <a16:creationId xmlns:a16="http://schemas.microsoft.com/office/drawing/2014/main" id="{D14650B9-B9EA-4E4F-87EA-63423041BE49}"/>
              </a:ext>
            </a:extLst>
          </p:cNvPr>
          <p:cNvSpPr/>
          <p:nvPr/>
        </p:nvSpPr>
        <p:spPr>
          <a:xfrm>
            <a:off x="8459083" y="1600200"/>
            <a:ext cx="2512832"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US" dirty="0"/>
              <a:t>Data Destination</a:t>
            </a:r>
          </a:p>
        </p:txBody>
      </p:sp>
      <p:pic>
        <p:nvPicPr>
          <p:cNvPr id="10" name="Graphic 9" descr="Box">
            <a:extLst>
              <a:ext uri="{FF2B5EF4-FFF2-40B4-BE49-F238E27FC236}">
                <a16:creationId xmlns:a16="http://schemas.microsoft.com/office/drawing/2014/main" id="{DEF7B904-17D5-4448-B0AA-0D006FA848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7069" y="1612830"/>
            <a:ext cx="609600" cy="609600"/>
          </a:xfrm>
          <a:prstGeom prst="rect">
            <a:avLst/>
          </a:prstGeom>
        </p:spPr>
      </p:pic>
      <p:pic>
        <p:nvPicPr>
          <p:cNvPr id="12" name="Graphic 11" descr="World">
            <a:extLst>
              <a:ext uri="{FF2B5EF4-FFF2-40B4-BE49-F238E27FC236}">
                <a16:creationId xmlns:a16="http://schemas.microsoft.com/office/drawing/2014/main" id="{79973D25-D3AF-48A1-B060-6773678204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3650" y="1630943"/>
            <a:ext cx="457200" cy="609600"/>
          </a:xfrm>
          <a:prstGeom prst="rect">
            <a:avLst/>
          </a:prstGeom>
        </p:spPr>
      </p:pic>
      <p:pic>
        <p:nvPicPr>
          <p:cNvPr id="14" name="Graphic 13" descr="Database">
            <a:extLst>
              <a:ext uri="{FF2B5EF4-FFF2-40B4-BE49-F238E27FC236}">
                <a16:creationId xmlns:a16="http://schemas.microsoft.com/office/drawing/2014/main" id="{F6409B6A-D9FA-49DA-A595-6D912961B2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23741" y="1561974"/>
            <a:ext cx="762000" cy="609600"/>
          </a:xfrm>
          <a:prstGeom prst="rect">
            <a:avLst/>
          </a:prstGeom>
        </p:spPr>
      </p:pic>
      <p:sp>
        <p:nvSpPr>
          <p:cNvPr id="15" name="TextBox 14">
            <a:extLst>
              <a:ext uri="{FF2B5EF4-FFF2-40B4-BE49-F238E27FC236}">
                <a16:creationId xmlns:a16="http://schemas.microsoft.com/office/drawing/2014/main" id="{2A5B8D63-61DA-4803-8232-646521B77D33}"/>
              </a:ext>
            </a:extLst>
          </p:cNvPr>
          <p:cNvSpPr txBox="1"/>
          <p:nvPr/>
        </p:nvSpPr>
        <p:spPr>
          <a:xfrm>
            <a:off x="768532" y="620700"/>
            <a:ext cx="6629400" cy="400110"/>
          </a:xfrm>
          <a:prstGeom prst="rect">
            <a:avLst/>
          </a:prstGeom>
          <a:noFill/>
        </p:spPr>
        <p:txBody>
          <a:bodyPr wrap="square" rtlCol="0">
            <a:spAutoFit/>
          </a:bodyPr>
          <a:lstStyle/>
          <a:p>
            <a:pPr algn="ctr"/>
            <a:r>
              <a:rPr lang="en-US" sz="2000" b="1" dirty="0">
                <a:solidFill>
                  <a:srgbClr val="FF0000"/>
                </a:solidFill>
                <a:highlight>
                  <a:srgbClr val="FFFFFF"/>
                </a:highlight>
                <a:latin typeface="Arial Black" panose="020B0A04020102020204" pitchFamily="34" charset="0"/>
                <a:cs typeface="Arial" panose="020B0604020202020204" pitchFamily="34" charset="0"/>
              </a:rPr>
              <a:t>Vision Diagram with Tools used in Each Layer </a:t>
            </a:r>
          </a:p>
        </p:txBody>
      </p:sp>
      <p:pic>
        <p:nvPicPr>
          <p:cNvPr id="17" name="Graphic 16" descr="Arrow: Slight curve">
            <a:extLst>
              <a:ext uri="{FF2B5EF4-FFF2-40B4-BE49-F238E27FC236}">
                <a16:creationId xmlns:a16="http://schemas.microsoft.com/office/drawing/2014/main" id="{CCD079E8-0335-461A-86B2-6E34D05D0D5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84290" y="3606579"/>
            <a:ext cx="1016523" cy="914400"/>
          </a:xfrm>
          <a:prstGeom prst="rect">
            <a:avLst/>
          </a:prstGeom>
        </p:spPr>
      </p:pic>
      <p:pic>
        <p:nvPicPr>
          <p:cNvPr id="18" name="Graphic 17" descr="Arrow: Slight curve">
            <a:extLst>
              <a:ext uri="{FF2B5EF4-FFF2-40B4-BE49-F238E27FC236}">
                <a16:creationId xmlns:a16="http://schemas.microsoft.com/office/drawing/2014/main" id="{3B5A0AB7-1696-4657-8E1F-64A6704C60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17136" y="3601482"/>
            <a:ext cx="1016523" cy="914400"/>
          </a:xfrm>
          <a:prstGeom prst="rect">
            <a:avLst/>
          </a:prstGeom>
        </p:spPr>
      </p:pic>
      <p:pic>
        <p:nvPicPr>
          <p:cNvPr id="1026" name="Picture 2" descr="Image result for odbc connector icon">
            <a:extLst>
              <a:ext uri="{FF2B5EF4-FFF2-40B4-BE49-F238E27FC236}">
                <a16:creationId xmlns:a16="http://schemas.microsoft.com/office/drawing/2014/main" id="{E99AB4FE-A021-4662-869C-126BC6388AD2}"/>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597701" y="4236087"/>
            <a:ext cx="569537" cy="11430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18BA460-2A7B-4683-ADB1-8CF6DD84F4B1}"/>
              </a:ext>
            </a:extLst>
          </p:cNvPr>
          <p:cNvSpPr txBox="1"/>
          <p:nvPr/>
        </p:nvSpPr>
        <p:spPr>
          <a:xfrm>
            <a:off x="684622" y="134528"/>
            <a:ext cx="3699234" cy="369332"/>
          </a:xfrm>
          <a:prstGeom prst="rect">
            <a:avLst/>
          </a:prstGeom>
          <a:noFill/>
        </p:spPr>
        <p:txBody>
          <a:bodyPr wrap="square" rtlCol="0">
            <a:spAutoFit/>
          </a:bodyPr>
          <a:lstStyle/>
          <a:p>
            <a:pPr algn="ctr"/>
            <a:r>
              <a:rPr lang="en-US" b="1" dirty="0">
                <a:solidFill>
                  <a:srgbClr val="FF0000"/>
                </a:solidFill>
                <a:highlight>
                  <a:srgbClr val="FFFFFF"/>
                </a:highlight>
                <a:latin typeface="Arial Black" panose="020B0A04020102020204" pitchFamily="34" charset="0"/>
                <a:cs typeface="Arial" panose="020B0604020202020204" pitchFamily="34" charset="0"/>
              </a:rPr>
              <a:t>PROJECT</a:t>
            </a:r>
            <a:r>
              <a:rPr lang="en-US" dirty="0"/>
              <a:t> </a:t>
            </a:r>
            <a:r>
              <a:rPr lang="en-US" b="1" dirty="0">
                <a:solidFill>
                  <a:srgbClr val="FF0000"/>
                </a:solidFill>
                <a:highlight>
                  <a:srgbClr val="FFFFFF"/>
                </a:highlight>
                <a:latin typeface="Arial Black" panose="020B0A04020102020204" pitchFamily="34" charset="0"/>
                <a:cs typeface="Arial" panose="020B0604020202020204" pitchFamily="34" charset="0"/>
              </a:rPr>
              <a:t>ARCHITECTURE</a:t>
            </a:r>
          </a:p>
        </p:txBody>
      </p:sp>
      <p:pic>
        <p:nvPicPr>
          <p:cNvPr id="25" name="Picture 24" descr="Related image">
            <a:extLst>
              <a:ext uri="{FF2B5EF4-FFF2-40B4-BE49-F238E27FC236}">
                <a16:creationId xmlns:a16="http://schemas.microsoft.com/office/drawing/2014/main" id="{679BC3C4-A128-4B60-BB56-F61FA1408288}"/>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28750" y="2344157"/>
            <a:ext cx="476250" cy="412750"/>
          </a:xfrm>
          <a:prstGeom prst="rect">
            <a:avLst/>
          </a:prstGeom>
          <a:noFill/>
          <a:ln>
            <a:noFill/>
          </a:ln>
        </p:spPr>
      </p:pic>
      <p:sp>
        <p:nvSpPr>
          <p:cNvPr id="22" name="TextBox 21">
            <a:extLst>
              <a:ext uri="{FF2B5EF4-FFF2-40B4-BE49-F238E27FC236}">
                <a16:creationId xmlns:a16="http://schemas.microsoft.com/office/drawing/2014/main" id="{226A30D5-ED49-4FC5-BAEE-EBE1ADF55FD6}"/>
              </a:ext>
            </a:extLst>
          </p:cNvPr>
          <p:cNvSpPr txBox="1"/>
          <p:nvPr/>
        </p:nvSpPr>
        <p:spPr>
          <a:xfrm>
            <a:off x="1289973" y="2850802"/>
            <a:ext cx="1292356" cy="1954381"/>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Customer</a:t>
            </a:r>
          </a:p>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Product</a:t>
            </a:r>
          </a:p>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Truck</a:t>
            </a:r>
          </a:p>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Route</a:t>
            </a:r>
          </a:p>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Delivery</a:t>
            </a:r>
          </a:p>
          <a:p>
            <a:pPr marL="285750" indent="-285750">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40" name="Picture 39" descr="Related image">
            <a:extLst>
              <a:ext uri="{FF2B5EF4-FFF2-40B4-BE49-F238E27FC236}">
                <a16:creationId xmlns:a16="http://schemas.microsoft.com/office/drawing/2014/main" id="{D9B7CAEA-3A99-4AB1-ABDC-9EF2157F9B56}"/>
              </a:ext>
            </a:extLst>
          </p:cNvPr>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29275" y="2441152"/>
            <a:ext cx="596900" cy="526609"/>
          </a:xfrm>
          <a:prstGeom prst="rect">
            <a:avLst/>
          </a:prstGeom>
          <a:noFill/>
          <a:ln>
            <a:noFill/>
          </a:ln>
        </p:spPr>
      </p:pic>
      <p:pic>
        <p:nvPicPr>
          <p:cNvPr id="41" name="Picture 40" descr="Image result for mongodb icon without background">
            <a:extLst>
              <a:ext uri="{FF2B5EF4-FFF2-40B4-BE49-F238E27FC236}">
                <a16:creationId xmlns:a16="http://schemas.microsoft.com/office/drawing/2014/main" id="{EA7D0B6A-7D59-44EC-B013-512F11FAACDC}"/>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702692" y="5379087"/>
            <a:ext cx="717550" cy="933450"/>
          </a:xfrm>
          <a:prstGeom prst="rect">
            <a:avLst/>
          </a:prstGeom>
          <a:noFill/>
          <a:ln>
            <a:noFill/>
          </a:ln>
        </p:spPr>
      </p:pic>
      <p:pic>
        <p:nvPicPr>
          <p:cNvPr id="42" name="Picture 41" descr="C:\Users\sayli\AppData\Local\Microsoft\Windows\INetCache\Content.MSO\834BDE58.tmp">
            <a:extLst>
              <a:ext uri="{FF2B5EF4-FFF2-40B4-BE49-F238E27FC236}">
                <a16:creationId xmlns:a16="http://schemas.microsoft.com/office/drawing/2014/main" id="{69383700-8AD8-44BB-9BC7-944E579A700D}"/>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15679" y="3611577"/>
            <a:ext cx="557131" cy="590033"/>
          </a:xfrm>
          <a:prstGeom prst="rect">
            <a:avLst/>
          </a:prstGeom>
          <a:noFill/>
          <a:ln>
            <a:noFill/>
          </a:ln>
        </p:spPr>
      </p:pic>
      <p:sp>
        <p:nvSpPr>
          <p:cNvPr id="44" name="TextBox 43">
            <a:extLst>
              <a:ext uri="{FF2B5EF4-FFF2-40B4-BE49-F238E27FC236}">
                <a16:creationId xmlns:a16="http://schemas.microsoft.com/office/drawing/2014/main" id="{A23C96A0-D805-4C57-885E-96F1D3FA9697}"/>
              </a:ext>
            </a:extLst>
          </p:cNvPr>
          <p:cNvSpPr txBox="1"/>
          <p:nvPr/>
        </p:nvSpPr>
        <p:spPr>
          <a:xfrm>
            <a:off x="5103731" y="2925954"/>
            <a:ext cx="1735268"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Manual Data Cleaning</a:t>
            </a:r>
          </a:p>
        </p:txBody>
      </p:sp>
      <p:sp>
        <p:nvSpPr>
          <p:cNvPr id="45" name="TextBox 44">
            <a:extLst>
              <a:ext uri="{FF2B5EF4-FFF2-40B4-BE49-F238E27FC236}">
                <a16:creationId xmlns:a16="http://schemas.microsoft.com/office/drawing/2014/main" id="{F1CC62C9-2C95-4213-9BFC-79D60E1F073E}"/>
              </a:ext>
            </a:extLst>
          </p:cNvPr>
          <p:cNvSpPr txBox="1"/>
          <p:nvPr/>
        </p:nvSpPr>
        <p:spPr>
          <a:xfrm>
            <a:off x="5437202" y="4227232"/>
            <a:ext cx="1140446" cy="1200329"/>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Program-based Data Cleaning</a:t>
            </a:r>
          </a:p>
        </p:txBody>
      </p:sp>
      <p:sp>
        <p:nvSpPr>
          <p:cNvPr id="46" name="TextBox 45">
            <a:extLst>
              <a:ext uri="{FF2B5EF4-FFF2-40B4-BE49-F238E27FC236}">
                <a16:creationId xmlns:a16="http://schemas.microsoft.com/office/drawing/2014/main" id="{29074D98-E83F-4B1C-A487-52059A0ED107}"/>
              </a:ext>
            </a:extLst>
          </p:cNvPr>
          <p:cNvSpPr txBox="1"/>
          <p:nvPr/>
        </p:nvSpPr>
        <p:spPr>
          <a:xfrm>
            <a:off x="5504002" y="6255796"/>
            <a:ext cx="118399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Database</a:t>
            </a:r>
          </a:p>
        </p:txBody>
      </p:sp>
      <p:pic>
        <p:nvPicPr>
          <p:cNvPr id="47" name="Picture 46" descr="C:\Users\sayli\AppData\Local\Microsoft\Windows\INetCache\Content.MSO\7C56CE26.tmp">
            <a:extLst>
              <a:ext uri="{FF2B5EF4-FFF2-40B4-BE49-F238E27FC236}">
                <a16:creationId xmlns:a16="http://schemas.microsoft.com/office/drawing/2014/main" id="{C18E8A06-655E-44E1-A80D-0F1543BAB83E}"/>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9144000" y="2389614"/>
            <a:ext cx="1143000" cy="734586"/>
          </a:xfrm>
          <a:prstGeom prst="rect">
            <a:avLst/>
          </a:prstGeom>
          <a:noFill/>
          <a:ln>
            <a:noFill/>
          </a:ln>
        </p:spPr>
      </p:pic>
      <p:sp>
        <p:nvSpPr>
          <p:cNvPr id="23" name="TextBox 22">
            <a:extLst>
              <a:ext uri="{FF2B5EF4-FFF2-40B4-BE49-F238E27FC236}">
                <a16:creationId xmlns:a16="http://schemas.microsoft.com/office/drawing/2014/main" id="{376C93D7-059A-4B29-9202-F00DEFE6E5E9}"/>
              </a:ext>
            </a:extLst>
          </p:cNvPr>
          <p:cNvSpPr txBox="1"/>
          <p:nvPr/>
        </p:nvSpPr>
        <p:spPr>
          <a:xfrm>
            <a:off x="8827973" y="3232150"/>
            <a:ext cx="1775053"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Data Analysis</a:t>
            </a:r>
          </a:p>
        </p:txBody>
      </p:sp>
      <p:pic>
        <p:nvPicPr>
          <p:cNvPr id="51" name="Graphic 50" descr="Bar chart">
            <a:extLst>
              <a:ext uri="{FF2B5EF4-FFF2-40B4-BE49-F238E27FC236}">
                <a16:creationId xmlns:a16="http://schemas.microsoft.com/office/drawing/2014/main" id="{22612238-9000-49B7-A8D0-5EF9C5B1B35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15966" y="3824068"/>
            <a:ext cx="914400" cy="914400"/>
          </a:xfrm>
          <a:prstGeom prst="rect">
            <a:avLst/>
          </a:prstGeom>
        </p:spPr>
      </p:pic>
      <p:pic>
        <p:nvPicPr>
          <p:cNvPr id="53" name="Graphic 52" descr="Upward trend">
            <a:extLst>
              <a:ext uri="{FF2B5EF4-FFF2-40B4-BE49-F238E27FC236}">
                <a16:creationId xmlns:a16="http://schemas.microsoft.com/office/drawing/2014/main" id="{A00083B5-5F69-4540-9A76-3BA9035D02A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975063" y="3796225"/>
            <a:ext cx="914400" cy="914400"/>
          </a:xfrm>
          <a:prstGeom prst="rect">
            <a:avLst/>
          </a:prstGeom>
        </p:spPr>
      </p:pic>
      <p:pic>
        <p:nvPicPr>
          <p:cNvPr id="57" name="Picture 56" descr="Image result for pie chart icon">
            <a:extLst>
              <a:ext uri="{FF2B5EF4-FFF2-40B4-BE49-F238E27FC236}">
                <a16:creationId xmlns:a16="http://schemas.microsoft.com/office/drawing/2014/main" id="{570968C3-0B60-48B1-A445-C2E36D87C795}"/>
              </a:ext>
            </a:extLst>
          </p:cNvPr>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321038" y="4644236"/>
            <a:ext cx="863353" cy="914399"/>
          </a:xfrm>
          <a:prstGeom prst="rect">
            <a:avLst/>
          </a:prstGeom>
          <a:noFill/>
          <a:ln>
            <a:noFill/>
          </a:ln>
        </p:spPr>
      </p:pic>
      <p:sp>
        <p:nvSpPr>
          <p:cNvPr id="55" name="TextBox 54">
            <a:extLst>
              <a:ext uri="{FF2B5EF4-FFF2-40B4-BE49-F238E27FC236}">
                <a16:creationId xmlns:a16="http://schemas.microsoft.com/office/drawing/2014/main" id="{4A2CD11A-0057-46DD-9935-21113ABE8D2A}"/>
              </a:ext>
            </a:extLst>
          </p:cNvPr>
          <p:cNvSpPr txBox="1"/>
          <p:nvPr/>
        </p:nvSpPr>
        <p:spPr>
          <a:xfrm>
            <a:off x="8985789" y="5475542"/>
            <a:ext cx="1978548"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Market Report Analysis and Visualization</a:t>
            </a:r>
          </a:p>
        </p:txBody>
      </p:sp>
      <p:pic>
        <p:nvPicPr>
          <p:cNvPr id="43" name="Picture 42" descr="Image result for hadoop icon">
            <a:extLst>
              <a:ext uri="{FF2B5EF4-FFF2-40B4-BE49-F238E27FC236}">
                <a16:creationId xmlns:a16="http://schemas.microsoft.com/office/drawing/2014/main" id="{526131A1-1228-4BED-9171-82C8A1445547}"/>
              </a:ext>
            </a:extLst>
          </p:cNvPr>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353208" y="4610741"/>
            <a:ext cx="627333" cy="510684"/>
          </a:xfrm>
          <a:prstGeom prst="rect">
            <a:avLst/>
          </a:prstGeom>
          <a:noFill/>
          <a:ln>
            <a:noFill/>
          </a:ln>
        </p:spPr>
      </p:pic>
      <p:sp>
        <p:nvSpPr>
          <p:cNvPr id="2" name="TextBox 1">
            <a:extLst>
              <a:ext uri="{FF2B5EF4-FFF2-40B4-BE49-F238E27FC236}">
                <a16:creationId xmlns:a16="http://schemas.microsoft.com/office/drawing/2014/main" id="{9DCEFE35-30B7-41BA-A71B-8E8D96BE9E81}"/>
              </a:ext>
            </a:extLst>
          </p:cNvPr>
          <p:cNvSpPr txBox="1"/>
          <p:nvPr/>
        </p:nvSpPr>
        <p:spPr>
          <a:xfrm>
            <a:off x="1289973" y="5235319"/>
            <a:ext cx="1611426"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Hadoop Framework</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Orchestration</a:t>
            </a:r>
          </a:p>
        </p:txBody>
      </p:sp>
    </p:spTree>
    <p:extLst>
      <p:ext uri="{BB962C8B-B14F-4D97-AF65-F5344CB8AC3E}">
        <p14:creationId xmlns:p14="http://schemas.microsoft.com/office/powerpoint/2010/main" val="2979201215"/>
      </p:ext>
    </p:extLst>
  </p:cSld>
  <p:clrMapOvr>
    <a:masterClrMapping/>
  </p:clrMapOvr>
</p:sld>
</file>

<file path=ppt/theme/theme1.xml><?xml version="1.0" encoding="utf-8"?>
<a:theme xmlns:a="http://schemas.openxmlformats.org/drawingml/2006/main" name="1_Default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57039D-F559-488B-AD5D-1EC91F5F7076}">
  <we:reference id="wa104178141" version="3.10.0.19" store="en-US" storeType="OMEX"/>
  <we:alternateReferences>
    <we:reference id="WA104178141" version="3.10.0.19"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Client Deliverables" ma:contentTypeID="0x01010077F2BACD3CA53444BAC1EF7ACF4A81D9060100FC41DBE19EF1794591A3A3C23D240C6B" ma:contentTypeVersion="41" ma:contentTypeDescription="" ma:contentTypeScope="" ma:versionID="763b9680df3370ca8763eb01488b1d0a">
  <xsd:schema xmlns:xsd="http://www.w3.org/2001/XMLSchema" xmlns:xs="http://www.w3.org/2001/XMLSchema" xmlns:p="http://schemas.microsoft.com/office/2006/metadata/properties" xmlns:ns2="e009d29e-9388-47a6-bcda-f776a4d1ee29" xmlns:ns3="c606a8f1-3455-45e5-9fe8-ed5cc3424d41" xmlns:ns4="29f95e28-b772-4f8f-bf52-e152770296b5" targetNamespace="http://schemas.microsoft.com/office/2006/metadata/properties" ma:root="true" ma:fieldsID="deddb532b82e6c0abbd0e52b5703d210" ns2:_="" ns3:_="" ns4:_="">
    <xsd:import namespace="e009d29e-9388-47a6-bcda-f776a4d1ee29"/>
    <xsd:import namespace="c606a8f1-3455-45e5-9fe8-ed5cc3424d41"/>
    <xsd:import namespace="29f95e28-b772-4f8f-bf52-e152770296b5"/>
    <xsd:element name="properties">
      <xsd:complexType>
        <xsd:sequence>
          <xsd:element name="documentManagement">
            <xsd:complexType>
              <xsd:all>
                <xsd:element ref="ns2:TaxCatchAll" minOccurs="0"/>
                <xsd:element ref="ns2:TaxCatchAllLabel" minOccurs="0"/>
                <xsd:element ref="ns2:g7ab542c9bcb463fa05256d048a89aac" minOccurs="0"/>
                <xsd:element ref="ns3:TaxKeywordTaxHTField" minOccurs="0"/>
                <xsd:element ref="ns4:Phase" minOccurs="0"/>
                <xsd:element ref="ns4:Workstream" minOccurs="0"/>
                <xsd:element ref="ns4:nb8da97dc277439592c01b4505d5324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9d29e-9388-47a6-bcda-f776a4d1ee29"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95ccc83-95ec-4c7d-920a-f57c99be01f1}" ma:internalName="TaxCatchAll" ma:showField="CatchAllData"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395ccc83-95ec-4c7d-920a-f57c99be01f1}" ma:internalName="TaxCatchAllLabel" ma:readOnly="true" ma:showField="CatchAllDataLabel"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g7ab542c9bcb463fa05256d048a89aac" ma:index="10" nillable="true" ma:taxonomy="true" ma:internalName="g7ab542c9bcb463fa05256d048a89aac" ma:taxonomyFieldName="Client" ma:displayName="Client" ma:default="213;#Franklin Templeton|e7347623-4b64-44e2-b036-3fc7f5da65f8" ma:fieldId="{07ab542c-9bcb-463f-a052-56d048a89aac}" ma:sspId="b11f5292-717d-4761-98e7-7aaf6906ce0d" ma:termSetId="1e2404c2-4fda-4381-8264-9b35ef49969b"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06a8f1-3455-45e5-9fe8-ed5cc3424d41"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Project tag" ma:fieldId="{23f27201-bee3-471e-b2e7-b64fd8b7ca38}" ma:taxonomyMulti="true" ma:sspId="b11f5292-717d-4761-98e7-7aaf6906ce0d"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9f95e28-b772-4f8f-bf52-e152770296b5" elementFormDefault="qualified">
    <xsd:import namespace="http://schemas.microsoft.com/office/2006/documentManagement/types"/>
    <xsd:import namespace="http://schemas.microsoft.com/office/infopath/2007/PartnerControls"/>
    <xsd:element name="Phase" ma:index="14" nillable="true" ma:displayName="Phase" ma:default="Pre-work" ma:format="Dropdown" ma:internalName="Phase">
      <xsd:simpleType>
        <xsd:restriction base="dms:Choice">
          <xsd:enumeration value="Pre-work"/>
          <xsd:enumeration value="Current State"/>
          <xsd:enumeration value="Target State"/>
          <xsd:enumeration value="Implementation"/>
        </xsd:restriction>
      </xsd:simpleType>
    </xsd:element>
    <xsd:element name="Workstream" ma:index="15" nillable="true" ma:displayName="Workstream" ma:default="Operations" ma:format="Dropdown" ma:internalName="Workstream">
      <xsd:simpleType>
        <xsd:restriction base="dms:Choice">
          <xsd:enumeration value="Operations"/>
          <xsd:enumeration value="Technology"/>
        </xsd:restriction>
      </xsd:simpleType>
    </xsd:element>
    <xsd:element name="nb8da97dc277439592c01b4505d53246" ma:index="16" ma:taxonomy="true" ma:internalName="nb8da97dc277439592c01b4505d53246" ma:taxonomyFieldName="Project_x0020_Document_x0020_Type" ma:displayName="Project Document Type" ma:indexed="true" ma:default="" ma:fieldId="{7b8da97d-c277-4395-92c0-1b4505d53246}" ma:sspId="b11f5292-717d-4761-98e7-7aaf6906ce0d" ma:termSetId="38d56e41-0a2a-4fb5-b887-3e36364f8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009d29e-9388-47a6-bcda-f776a4d1ee29">
      <Value>213</Value>
      <Value>16</Value>
      <Value>86</Value>
    </TaxCatchAll>
    <TaxKeywordTaxHTField xmlns="c606a8f1-3455-45e5-9fe8-ed5cc3424d41">
      <Terms xmlns="http://schemas.microsoft.com/office/infopath/2007/PartnerControls"/>
    </TaxKeywordTaxHTField>
    <Phase xmlns="29f95e28-b772-4f8f-bf52-e152770296b5">Target State</Phase>
    <Workstream xmlns="29f95e28-b772-4f8f-bf52-e152770296b5">Technology</Workstream>
    <nb8da97dc277439592c01b4505d53246 xmlns="29f95e28-b772-4f8f-bf52-e152770296b5">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f66b09af-d206-41a2-acf6-2787b24af016</TermId>
        </TermInfo>
      </Terms>
    </nb8da97dc277439592c01b4505d53246>
    <g7ab542c9bcb463fa05256d048a89aac xmlns="e009d29e-9388-47a6-bcda-f776a4d1ee29">
      <Terms xmlns="http://schemas.microsoft.com/office/infopath/2007/PartnerControls">
        <TermInfo xmlns="http://schemas.microsoft.com/office/infopath/2007/PartnerControls">
          <TermName xmlns="http://schemas.microsoft.com/office/infopath/2007/PartnerControls">Franklin Templeton</TermName>
          <TermId xmlns="http://schemas.microsoft.com/office/infopath/2007/PartnerControls">e7347623-4b64-44e2-b036-3fc7f5da65f8</TermId>
        </TermInfo>
      </Terms>
    </g7ab542c9bcb463fa05256d048a89aac>
  </documentManagement>
</p:properties>
</file>

<file path=customXml/itemProps1.xml><?xml version="1.0" encoding="utf-8"?>
<ds:datastoreItem xmlns:ds="http://schemas.openxmlformats.org/officeDocument/2006/customXml" ds:itemID="{BEA0AB02-FB27-4A4C-B23B-5B0647C051FD}">
  <ds:schemaRefs>
    <ds:schemaRef ds:uri="http://schemas.microsoft.com/sharepoint/v3/contenttype/forms"/>
  </ds:schemaRefs>
</ds:datastoreItem>
</file>

<file path=customXml/itemProps2.xml><?xml version="1.0" encoding="utf-8"?>
<ds:datastoreItem xmlns:ds="http://schemas.openxmlformats.org/officeDocument/2006/customXml" ds:itemID="{BF4C203C-3695-47FF-AFDA-CFE91D4DF2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09d29e-9388-47a6-bcda-f776a4d1ee29"/>
    <ds:schemaRef ds:uri="c606a8f1-3455-45e5-9fe8-ed5cc3424d41"/>
    <ds:schemaRef ds:uri="29f95e28-b772-4f8f-bf52-e15277029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F47C2F-2A7E-46D4-9CD3-EF6F86A30D2C}">
  <ds:schemaRefs>
    <ds:schemaRef ds:uri="http://purl.org/dc/terms/"/>
    <ds:schemaRef ds:uri="29f95e28-b772-4f8f-bf52-e152770296b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c606a8f1-3455-45e5-9fe8-ed5cc3424d41"/>
    <ds:schemaRef ds:uri="e009d29e-9388-47a6-bcda-f776a4d1ee29"/>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823</TotalTime>
  <Words>1782</Words>
  <Application>Microsoft Office PowerPoint</Application>
  <PresentationFormat>Widescreen</PresentationFormat>
  <Paragraphs>223</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Arial Black</vt:lpstr>
      <vt:lpstr>Britannic Bold</vt:lpstr>
      <vt:lpstr>Calibri</vt:lpstr>
      <vt:lpstr>Cambria</vt:lpstr>
      <vt:lpstr>Times New Roman</vt:lpstr>
      <vt:lpstr>Verdana</vt:lpstr>
      <vt:lpstr>Wingdings</vt:lpstr>
      <vt:lpstr>1_Default Design</vt:lpstr>
      <vt:lpstr>Big Data Architecture and Governance    Individual Project – Walmart  </vt:lpstr>
      <vt:lpstr>Company Name: Walmart</vt:lpstr>
      <vt:lpstr>Organization Issues</vt:lpstr>
      <vt:lpstr>Why I chose Supply Chain Management over Efficient pharmacy Management</vt:lpstr>
      <vt:lpstr>VISION DIAGRAM: SUPPLY CHAIN MANAGEMENT </vt:lpstr>
      <vt:lpstr>Functional Requirements</vt:lpstr>
      <vt:lpstr>Non Functional Requirements</vt:lpstr>
      <vt:lpstr>Project Architecture</vt:lpstr>
      <vt:lpstr>PowerPoint Presentation</vt:lpstr>
      <vt:lpstr>Architecture</vt:lpstr>
      <vt:lpstr>Architecture</vt:lpstr>
      <vt:lpstr>Architecture</vt:lpstr>
      <vt:lpstr>PowerPoint Presentation</vt:lpstr>
      <vt:lpstr>Project Plan: Step 1</vt:lpstr>
      <vt:lpstr>Project Plan: Step 2</vt:lpstr>
      <vt:lpstr>Project Plan: Step 3</vt:lpstr>
      <vt:lpstr>Project Plan: Step 4</vt:lpstr>
      <vt:lpstr>Project Plan: Step 5</vt:lpstr>
      <vt:lpstr>Project Plan: Step 6</vt:lpstr>
      <vt:lpstr>Issues and Risks </vt:lpstr>
      <vt:lpstr>Data Collection</vt:lpstr>
      <vt:lpstr>Security</vt:lpstr>
      <vt:lpstr>Scalability</vt:lpstr>
      <vt:lpstr>Management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Architecture and Governance – FALL 2018</dc:title>
  <dc:creator>KHeydari</dc:creator>
  <cp:lastModifiedBy>sayli bhutkar</cp:lastModifiedBy>
  <cp:revision>65</cp:revision>
  <cp:lastPrinted>2019-01-15T21:29:28Z</cp:lastPrinted>
  <dcterms:created xsi:type="dcterms:W3CDTF">2018-09-06T13:40:38Z</dcterms:created>
  <dcterms:modified xsi:type="dcterms:W3CDTF">2019-04-24T23:37:56Z</dcterms:modified>
</cp:coreProperties>
</file>