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21"/>
  </p:notesMasterIdLst>
  <p:sldIdLst>
    <p:sldId id="256" r:id="rId2"/>
    <p:sldId id="257" r:id="rId3"/>
    <p:sldId id="276" r:id="rId4"/>
    <p:sldId id="258" r:id="rId5"/>
    <p:sldId id="270" r:id="rId6"/>
    <p:sldId id="259" r:id="rId7"/>
    <p:sldId id="273" r:id="rId8"/>
    <p:sldId id="274" r:id="rId9"/>
    <p:sldId id="275" r:id="rId10"/>
    <p:sldId id="272" r:id="rId11"/>
    <p:sldId id="260" r:id="rId12"/>
    <p:sldId id="268" r:id="rId13"/>
    <p:sldId id="266" r:id="rId14"/>
    <p:sldId id="261" r:id="rId15"/>
    <p:sldId id="269" r:id="rId16"/>
    <p:sldId id="271" r:id="rId17"/>
    <p:sldId id="277" r:id="rId18"/>
    <p:sldId id="278" r:id="rId19"/>
    <p:sldId id="264" r:id="rId20"/>
  </p:sldIdLst>
  <p:sldSz cx="12192000" cy="6858000"/>
  <p:notesSz cx="6858000" cy="1133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6D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1BE122-2199-42D0-8359-F45E6DB0A497}" v="3315" dt="2019-10-17T04:39:18.994"/>
    <p1510:client id="{34DA18BA-8B06-459D-8A26-9E06B57872EF}" v="92" dt="2019-10-16T11:50:39.110"/>
    <p1510:client id="{378C1C4F-7925-EB09-4CB5-C00A8C4E93CB}" v="1437" dt="2019-10-17T18:27:41.068"/>
    <p1510:client id="{51B327D6-3F8D-B759-0C66-78DB0D32486F}" v="10" dt="2019-10-16T23:23:57.895"/>
    <p1510:client id="{81821B15-328A-D61E-7927-4C1F22229811}" v="98" dt="2019-10-16T11:11:36.724"/>
    <p1510:client id="{8B3A4686-DE46-C975-04A7-9E79F4A5CA94}" v="246" dt="2019-10-17T06:22:08.505"/>
    <p1510:client id="{8EC89D84-1ED4-9A00-14B0-319939B5FF49}" v="100" dt="2019-10-17T09:36:57.151"/>
    <p1510:client id="{9A08BC71-EB7F-8B69-F721-07DC3A3D5FD7}" v="37" dt="2019-10-16T23:22:19.875"/>
    <p1510:client id="{F458020F-1E59-4997-5D9B-8380F95BAFBC}" v="12" dt="2019-10-17T00:03:31.4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86" autoAdjust="0"/>
  </p:normalViewPr>
  <p:slideViewPr>
    <p:cSldViewPr snapToGrid="0">
      <p:cViewPr varScale="1">
        <p:scale>
          <a:sx n="85" d="100"/>
          <a:sy n="85" d="100"/>
        </p:scale>
        <p:origin x="155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0CD824-62CD-44D1-8E6E-30E6D833ED33}" type="doc">
      <dgm:prSet loTypeId="urn:microsoft.com/office/officeart/2005/8/layout/venn1" loCatId="relationship" qsTypeId="urn:microsoft.com/office/officeart/2005/8/quickstyle/simple1" qsCatId="simple" csTypeId="urn:microsoft.com/office/officeart/2005/8/colors/accent1_2" csCatId="accent1" phldr="1"/>
      <dgm:spPr/>
    </dgm:pt>
    <dgm:pt modelId="{690F554E-825E-47E6-8CD0-2E94DAB64B01}">
      <dgm:prSet phldrT="[Text]"/>
      <dgm:spPr>
        <a:solidFill>
          <a:schemeClr val="bg1"/>
        </a:solidFill>
      </dgm:spPr>
      <dgm:t>
        <a:bodyPr/>
        <a:lstStyle/>
        <a:p>
          <a:r>
            <a:rPr lang="en-US" b="1" dirty="0">
              <a:solidFill>
                <a:schemeClr val="tx1"/>
              </a:solidFill>
            </a:rPr>
            <a:t>Issues on sharing smart home devices</a:t>
          </a:r>
          <a:endParaRPr lang="en-US" dirty="0">
            <a:solidFill>
              <a:schemeClr val="tx1"/>
            </a:solidFill>
          </a:endParaRPr>
        </a:p>
      </dgm:t>
    </dgm:pt>
    <dgm:pt modelId="{810E9CB9-724E-449C-9756-048BB25720CD}" type="parTrans" cxnId="{246870A1-F33C-4477-868B-86F1156D5934}">
      <dgm:prSet/>
      <dgm:spPr/>
      <dgm:t>
        <a:bodyPr/>
        <a:lstStyle/>
        <a:p>
          <a:endParaRPr lang="en-US"/>
        </a:p>
      </dgm:t>
    </dgm:pt>
    <dgm:pt modelId="{8E47CBD3-5451-4859-8433-2F28160ADECF}" type="sibTrans" cxnId="{246870A1-F33C-4477-868B-86F1156D5934}">
      <dgm:prSet/>
      <dgm:spPr/>
      <dgm:t>
        <a:bodyPr/>
        <a:lstStyle/>
        <a:p>
          <a:endParaRPr lang="en-US"/>
        </a:p>
      </dgm:t>
    </dgm:pt>
    <dgm:pt modelId="{6E16566D-B927-4F30-9C51-A5CEC64388C6}">
      <dgm:prSet phldrT="[Text]"/>
      <dgm:spPr>
        <a:solidFill>
          <a:schemeClr val="tx1">
            <a:alpha val="50000"/>
          </a:schemeClr>
        </a:solidFill>
      </dgm:spPr>
      <dgm:t>
        <a:bodyPr/>
        <a:lstStyle/>
        <a:p>
          <a:r>
            <a:rPr lang="en-US" dirty="0">
              <a:solidFill>
                <a:schemeClr val="bg1"/>
              </a:solidFill>
            </a:rPr>
            <a:t>Granting safe access to strangers to </a:t>
          </a:r>
          <a:r>
            <a:rPr lang="en-US" dirty="0" err="1">
              <a:solidFill>
                <a:schemeClr val="bg1"/>
              </a:solidFill>
            </a:rPr>
            <a:t>AirBnB</a:t>
          </a:r>
          <a:r>
            <a:rPr lang="en-US" dirty="0">
              <a:solidFill>
                <a:schemeClr val="bg1"/>
              </a:solidFill>
            </a:rPr>
            <a:t> property via </a:t>
          </a:r>
          <a:r>
            <a:rPr lang="en-US" dirty="0" err="1">
              <a:solidFill>
                <a:schemeClr val="bg1"/>
              </a:solidFill>
            </a:rPr>
            <a:t>IoT</a:t>
          </a:r>
          <a:r>
            <a:rPr lang="en-US" dirty="0">
              <a:solidFill>
                <a:schemeClr val="bg1"/>
              </a:solidFill>
            </a:rPr>
            <a:t> Devices</a:t>
          </a:r>
        </a:p>
      </dgm:t>
    </dgm:pt>
    <dgm:pt modelId="{41DD5512-4897-4BC1-B08A-3FE863DAFE7E}" type="parTrans" cxnId="{84CABE02-3F61-4C86-962B-219B072B19A6}">
      <dgm:prSet/>
      <dgm:spPr/>
      <dgm:t>
        <a:bodyPr/>
        <a:lstStyle/>
        <a:p>
          <a:endParaRPr lang="en-US"/>
        </a:p>
      </dgm:t>
    </dgm:pt>
    <dgm:pt modelId="{BD1817E6-8D1F-4B58-8FC1-087320A2C408}" type="sibTrans" cxnId="{84CABE02-3F61-4C86-962B-219B072B19A6}">
      <dgm:prSet/>
      <dgm:spPr/>
      <dgm:t>
        <a:bodyPr/>
        <a:lstStyle/>
        <a:p>
          <a:endParaRPr lang="en-US"/>
        </a:p>
      </dgm:t>
    </dgm:pt>
    <dgm:pt modelId="{E941370B-4FD3-4876-80D3-21DD7014CF11}" type="pres">
      <dgm:prSet presAssocID="{190CD824-62CD-44D1-8E6E-30E6D833ED33}" presName="compositeShape" presStyleCnt="0">
        <dgm:presLayoutVars>
          <dgm:chMax val="7"/>
          <dgm:dir/>
          <dgm:resizeHandles val="exact"/>
        </dgm:presLayoutVars>
      </dgm:prSet>
      <dgm:spPr/>
    </dgm:pt>
    <dgm:pt modelId="{A3F33BF5-3189-4973-9ACB-7110B250B33B}" type="pres">
      <dgm:prSet presAssocID="{690F554E-825E-47E6-8CD0-2E94DAB64B01}" presName="circ1" presStyleLbl="vennNode1" presStyleIdx="0" presStyleCnt="2"/>
      <dgm:spPr/>
    </dgm:pt>
    <dgm:pt modelId="{EA2164F8-41EE-41DA-9FC7-AE2516E612FF}" type="pres">
      <dgm:prSet presAssocID="{690F554E-825E-47E6-8CD0-2E94DAB64B01}" presName="circ1Tx" presStyleLbl="revTx" presStyleIdx="0" presStyleCnt="0">
        <dgm:presLayoutVars>
          <dgm:chMax val="0"/>
          <dgm:chPref val="0"/>
          <dgm:bulletEnabled val="1"/>
        </dgm:presLayoutVars>
      </dgm:prSet>
      <dgm:spPr/>
    </dgm:pt>
    <dgm:pt modelId="{7EA47D71-DDDE-4979-B9AE-C8C78E7DBCB9}" type="pres">
      <dgm:prSet presAssocID="{6E16566D-B927-4F30-9C51-A5CEC64388C6}" presName="circ2" presStyleLbl="vennNode1" presStyleIdx="1" presStyleCnt="2"/>
      <dgm:spPr/>
    </dgm:pt>
    <dgm:pt modelId="{B752877F-83D6-44B4-A9A7-F55F7906C234}" type="pres">
      <dgm:prSet presAssocID="{6E16566D-B927-4F30-9C51-A5CEC64388C6}" presName="circ2Tx" presStyleLbl="revTx" presStyleIdx="0" presStyleCnt="0">
        <dgm:presLayoutVars>
          <dgm:chMax val="0"/>
          <dgm:chPref val="0"/>
          <dgm:bulletEnabled val="1"/>
        </dgm:presLayoutVars>
      </dgm:prSet>
      <dgm:spPr/>
    </dgm:pt>
  </dgm:ptLst>
  <dgm:cxnLst>
    <dgm:cxn modelId="{84CABE02-3F61-4C86-962B-219B072B19A6}" srcId="{190CD824-62CD-44D1-8E6E-30E6D833ED33}" destId="{6E16566D-B927-4F30-9C51-A5CEC64388C6}" srcOrd="1" destOrd="0" parTransId="{41DD5512-4897-4BC1-B08A-3FE863DAFE7E}" sibTransId="{BD1817E6-8D1F-4B58-8FC1-087320A2C408}"/>
    <dgm:cxn modelId="{D150A422-23A0-4B4D-9149-1C0676B815BE}" type="presOf" srcId="{690F554E-825E-47E6-8CD0-2E94DAB64B01}" destId="{EA2164F8-41EE-41DA-9FC7-AE2516E612FF}" srcOrd="1" destOrd="0" presId="urn:microsoft.com/office/officeart/2005/8/layout/venn1"/>
    <dgm:cxn modelId="{0C81688B-6627-4D37-A083-45990943D997}" type="presOf" srcId="{6E16566D-B927-4F30-9C51-A5CEC64388C6}" destId="{7EA47D71-DDDE-4979-B9AE-C8C78E7DBCB9}" srcOrd="0" destOrd="0" presId="urn:microsoft.com/office/officeart/2005/8/layout/venn1"/>
    <dgm:cxn modelId="{EF00099B-93CE-4778-BD8D-0AE929CB10C8}" type="presOf" srcId="{690F554E-825E-47E6-8CD0-2E94DAB64B01}" destId="{A3F33BF5-3189-4973-9ACB-7110B250B33B}" srcOrd="0" destOrd="0" presId="urn:microsoft.com/office/officeart/2005/8/layout/venn1"/>
    <dgm:cxn modelId="{246870A1-F33C-4477-868B-86F1156D5934}" srcId="{190CD824-62CD-44D1-8E6E-30E6D833ED33}" destId="{690F554E-825E-47E6-8CD0-2E94DAB64B01}" srcOrd="0" destOrd="0" parTransId="{810E9CB9-724E-449C-9756-048BB25720CD}" sibTransId="{8E47CBD3-5451-4859-8433-2F28160ADECF}"/>
    <dgm:cxn modelId="{2F22F2C8-6164-43AD-8F41-6E80B902A423}" type="presOf" srcId="{190CD824-62CD-44D1-8E6E-30E6D833ED33}" destId="{E941370B-4FD3-4876-80D3-21DD7014CF11}" srcOrd="0" destOrd="0" presId="urn:microsoft.com/office/officeart/2005/8/layout/venn1"/>
    <dgm:cxn modelId="{222264D0-60ED-43C7-AA2F-1465A9005687}" type="presOf" srcId="{6E16566D-B927-4F30-9C51-A5CEC64388C6}" destId="{B752877F-83D6-44B4-A9A7-F55F7906C234}" srcOrd="1" destOrd="0" presId="urn:microsoft.com/office/officeart/2005/8/layout/venn1"/>
    <dgm:cxn modelId="{EA9C0760-6172-46F2-A1A8-410AC526B0D3}" type="presParOf" srcId="{E941370B-4FD3-4876-80D3-21DD7014CF11}" destId="{A3F33BF5-3189-4973-9ACB-7110B250B33B}" srcOrd="0" destOrd="0" presId="urn:microsoft.com/office/officeart/2005/8/layout/venn1"/>
    <dgm:cxn modelId="{54B4A823-92D1-4F4D-9008-BDFF2AD75912}" type="presParOf" srcId="{E941370B-4FD3-4876-80D3-21DD7014CF11}" destId="{EA2164F8-41EE-41DA-9FC7-AE2516E612FF}" srcOrd="1" destOrd="0" presId="urn:microsoft.com/office/officeart/2005/8/layout/venn1"/>
    <dgm:cxn modelId="{3BC426D9-046F-4C17-8B85-4831D6BFE1C2}" type="presParOf" srcId="{E941370B-4FD3-4876-80D3-21DD7014CF11}" destId="{7EA47D71-DDDE-4979-B9AE-C8C78E7DBCB9}" srcOrd="2" destOrd="0" presId="urn:microsoft.com/office/officeart/2005/8/layout/venn1"/>
    <dgm:cxn modelId="{09CE77A6-4A2F-4833-AD57-96AD95BD78CE}" type="presParOf" srcId="{E941370B-4FD3-4876-80D3-21DD7014CF11}" destId="{B752877F-83D6-44B4-A9A7-F55F7906C234}" srcOrd="3"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BF3D59-7C9A-4518-AD46-AF0F72D838A5}"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802ADBBC-679C-4CCB-B4A9-BF65A13889C6}">
      <dgm:prSet custT="1"/>
      <dgm:spPr/>
      <dgm:t>
        <a:bodyPr/>
        <a:lstStyle/>
        <a:p>
          <a:pPr>
            <a:lnSpc>
              <a:spcPct val="100000"/>
            </a:lnSpc>
          </a:pPr>
          <a:r>
            <a:rPr lang="en-US" sz="3600" b="1"/>
            <a:t>Transcribe interview</a:t>
          </a:r>
        </a:p>
      </dgm:t>
    </dgm:pt>
    <dgm:pt modelId="{7C5C57FD-FFDD-49A4-A4ED-59E71E90BF61}" type="parTrans" cxnId="{04814F5E-0BBE-4D11-AD83-38CC1D28BE57}">
      <dgm:prSet/>
      <dgm:spPr/>
      <dgm:t>
        <a:bodyPr/>
        <a:lstStyle/>
        <a:p>
          <a:endParaRPr lang="en-US"/>
        </a:p>
      </dgm:t>
    </dgm:pt>
    <dgm:pt modelId="{47723E74-674E-4D0F-84E2-F06DF4A8FC1B}" type="sibTrans" cxnId="{04814F5E-0BBE-4D11-AD83-38CC1D28BE57}">
      <dgm:prSet/>
      <dgm:spPr/>
      <dgm:t>
        <a:bodyPr/>
        <a:lstStyle/>
        <a:p>
          <a:endParaRPr lang="en-US"/>
        </a:p>
      </dgm:t>
    </dgm:pt>
    <dgm:pt modelId="{62633755-25AA-451C-BB77-0FBF82C4C4FB}">
      <dgm:prSet custT="1"/>
      <dgm:spPr/>
      <dgm:t>
        <a:bodyPr/>
        <a:lstStyle/>
        <a:p>
          <a:pPr>
            <a:lnSpc>
              <a:spcPct val="100000"/>
            </a:lnSpc>
          </a:pPr>
          <a:r>
            <a:rPr lang="en-US" sz="3600" b="1"/>
            <a:t>Coding to common theme</a:t>
          </a:r>
        </a:p>
      </dgm:t>
    </dgm:pt>
    <dgm:pt modelId="{49ECEB7F-A4E0-4AFB-B3FA-2CFCA83B7B80}" type="parTrans" cxnId="{38D756C6-B971-4534-BDE6-9960650F0956}">
      <dgm:prSet/>
      <dgm:spPr/>
      <dgm:t>
        <a:bodyPr/>
        <a:lstStyle/>
        <a:p>
          <a:endParaRPr lang="en-US"/>
        </a:p>
      </dgm:t>
    </dgm:pt>
    <dgm:pt modelId="{2D714645-88C8-4EE4-9673-44C63260E491}" type="sibTrans" cxnId="{38D756C6-B971-4534-BDE6-9960650F0956}">
      <dgm:prSet/>
      <dgm:spPr/>
      <dgm:t>
        <a:bodyPr/>
        <a:lstStyle/>
        <a:p>
          <a:endParaRPr lang="en-US"/>
        </a:p>
      </dgm:t>
    </dgm:pt>
    <dgm:pt modelId="{7AEAEF54-495C-49FB-91DB-6D0D74AC7207}">
      <dgm:prSet custT="1"/>
      <dgm:spPr/>
      <dgm:t>
        <a:bodyPr/>
        <a:lstStyle/>
        <a:p>
          <a:pPr>
            <a:lnSpc>
              <a:spcPct val="100000"/>
            </a:lnSpc>
          </a:pPr>
          <a:r>
            <a:rPr lang="en-US" sz="4000" b="1"/>
            <a:t>Code aggregation</a:t>
          </a:r>
        </a:p>
      </dgm:t>
    </dgm:pt>
    <dgm:pt modelId="{D1B543DD-658B-4F83-ABAF-6944C3B841AF}" type="parTrans" cxnId="{74129A93-9746-40BD-A39E-78C64384870C}">
      <dgm:prSet/>
      <dgm:spPr/>
      <dgm:t>
        <a:bodyPr/>
        <a:lstStyle/>
        <a:p>
          <a:endParaRPr lang="en-US"/>
        </a:p>
      </dgm:t>
    </dgm:pt>
    <dgm:pt modelId="{D048A118-9EEB-449B-9F00-FF290BF983C3}" type="sibTrans" cxnId="{74129A93-9746-40BD-A39E-78C64384870C}">
      <dgm:prSet/>
      <dgm:spPr/>
      <dgm:t>
        <a:bodyPr/>
        <a:lstStyle/>
        <a:p>
          <a:endParaRPr lang="en-US"/>
        </a:p>
      </dgm:t>
    </dgm:pt>
    <dgm:pt modelId="{4F166FE4-4955-4162-80B8-2208ABDAF40C}" type="pres">
      <dgm:prSet presAssocID="{8BBF3D59-7C9A-4518-AD46-AF0F72D838A5}" presName="root" presStyleCnt="0">
        <dgm:presLayoutVars>
          <dgm:dir/>
          <dgm:resizeHandles val="exact"/>
        </dgm:presLayoutVars>
      </dgm:prSet>
      <dgm:spPr/>
    </dgm:pt>
    <dgm:pt modelId="{0828769C-493A-4FE0-B70A-C00C15288D5D}" type="pres">
      <dgm:prSet presAssocID="{802ADBBC-679C-4CCB-B4A9-BF65A13889C6}" presName="compNode" presStyleCnt="0"/>
      <dgm:spPr/>
    </dgm:pt>
    <dgm:pt modelId="{778B357A-4FF5-4E9F-A3FC-126B2A788FF0}" type="pres">
      <dgm:prSet presAssocID="{802ADBBC-679C-4CCB-B4A9-BF65A13889C6}" presName="bgRect" presStyleLbl="bgShp" presStyleIdx="0" presStyleCnt="3"/>
      <dgm:spPr/>
    </dgm:pt>
    <dgm:pt modelId="{9579203A-8625-41AA-A8CD-2CC558567E7E}" type="pres">
      <dgm:prSet presAssocID="{802ADBBC-679C-4CCB-B4A9-BF65A1388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odcast"/>
        </a:ext>
      </dgm:extLst>
    </dgm:pt>
    <dgm:pt modelId="{49B54878-4757-43E5-BEC4-86CB0B81BA5C}" type="pres">
      <dgm:prSet presAssocID="{802ADBBC-679C-4CCB-B4A9-BF65A13889C6}" presName="spaceRect" presStyleCnt="0"/>
      <dgm:spPr/>
    </dgm:pt>
    <dgm:pt modelId="{B196486F-AC75-4D81-BCF1-DC66936AB100}" type="pres">
      <dgm:prSet presAssocID="{802ADBBC-679C-4CCB-B4A9-BF65A13889C6}" presName="parTx" presStyleLbl="revTx" presStyleIdx="0" presStyleCnt="3">
        <dgm:presLayoutVars>
          <dgm:chMax val="0"/>
          <dgm:chPref val="0"/>
        </dgm:presLayoutVars>
      </dgm:prSet>
      <dgm:spPr/>
    </dgm:pt>
    <dgm:pt modelId="{0339513D-FAA0-4904-B510-F47378A480D9}" type="pres">
      <dgm:prSet presAssocID="{47723E74-674E-4D0F-84E2-F06DF4A8FC1B}" presName="sibTrans" presStyleCnt="0"/>
      <dgm:spPr/>
    </dgm:pt>
    <dgm:pt modelId="{13B20B85-C6D8-44B0-8F69-F1E84AEE0F62}" type="pres">
      <dgm:prSet presAssocID="{62633755-25AA-451C-BB77-0FBF82C4C4FB}" presName="compNode" presStyleCnt="0"/>
      <dgm:spPr/>
    </dgm:pt>
    <dgm:pt modelId="{22E0C3CC-47D8-4174-9673-0614BD49D37A}" type="pres">
      <dgm:prSet presAssocID="{62633755-25AA-451C-BB77-0FBF82C4C4FB}" presName="bgRect" presStyleLbl="bgShp" presStyleIdx="1" presStyleCnt="3"/>
      <dgm:spPr/>
    </dgm:pt>
    <dgm:pt modelId="{69B59AB9-5764-4A2A-867D-8C3E418C155B}" type="pres">
      <dgm:prSet presAssocID="{62633755-25AA-451C-BB77-0FBF82C4C4F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0661721C-B4E3-45B3-801D-120D9E371BC6}" type="pres">
      <dgm:prSet presAssocID="{62633755-25AA-451C-BB77-0FBF82C4C4FB}" presName="spaceRect" presStyleCnt="0"/>
      <dgm:spPr/>
    </dgm:pt>
    <dgm:pt modelId="{A9DFDCC2-E63B-43E4-93AA-BBB4B7ECCA04}" type="pres">
      <dgm:prSet presAssocID="{62633755-25AA-451C-BB77-0FBF82C4C4FB}" presName="parTx" presStyleLbl="revTx" presStyleIdx="1" presStyleCnt="3">
        <dgm:presLayoutVars>
          <dgm:chMax val="0"/>
          <dgm:chPref val="0"/>
        </dgm:presLayoutVars>
      </dgm:prSet>
      <dgm:spPr/>
    </dgm:pt>
    <dgm:pt modelId="{FD7D7ADC-5792-44DE-A3E0-A64282D70295}" type="pres">
      <dgm:prSet presAssocID="{2D714645-88C8-4EE4-9673-44C63260E491}" presName="sibTrans" presStyleCnt="0"/>
      <dgm:spPr/>
    </dgm:pt>
    <dgm:pt modelId="{2808E8BD-348B-420A-8FAE-105ABB3C5EA3}" type="pres">
      <dgm:prSet presAssocID="{7AEAEF54-495C-49FB-91DB-6D0D74AC7207}" presName="compNode" presStyleCnt="0"/>
      <dgm:spPr/>
    </dgm:pt>
    <dgm:pt modelId="{D3C71BFF-DB22-4B7D-A643-2B1F3A0299A6}" type="pres">
      <dgm:prSet presAssocID="{7AEAEF54-495C-49FB-91DB-6D0D74AC7207}" presName="bgRect" presStyleLbl="bgShp" presStyleIdx="2" presStyleCnt="3"/>
      <dgm:spPr/>
    </dgm:pt>
    <dgm:pt modelId="{5998FBDB-270B-4C9A-B049-2F3233466C2F}" type="pres">
      <dgm:prSet presAssocID="{7AEAEF54-495C-49FB-91DB-6D0D74AC72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8280115A-2DB7-4A1D-BE5A-3FEF83902B26}" type="pres">
      <dgm:prSet presAssocID="{7AEAEF54-495C-49FB-91DB-6D0D74AC7207}" presName="spaceRect" presStyleCnt="0"/>
      <dgm:spPr/>
    </dgm:pt>
    <dgm:pt modelId="{F82456E7-FB00-488E-8858-DA5D628AC37B}" type="pres">
      <dgm:prSet presAssocID="{7AEAEF54-495C-49FB-91DB-6D0D74AC7207}" presName="parTx" presStyleLbl="revTx" presStyleIdx="2" presStyleCnt="3">
        <dgm:presLayoutVars>
          <dgm:chMax val="0"/>
          <dgm:chPref val="0"/>
        </dgm:presLayoutVars>
      </dgm:prSet>
      <dgm:spPr/>
    </dgm:pt>
  </dgm:ptLst>
  <dgm:cxnLst>
    <dgm:cxn modelId="{70FEC40A-9C3A-4BB2-B709-8095B936FBC6}" type="presOf" srcId="{8BBF3D59-7C9A-4518-AD46-AF0F72D838A5}" destId="{4F166FE4-4955-4162-80B8-2208ABDAF40C}" srcOrd="0" destOrd="0" presId="urn:microsoft.com/office/officeart/2018/2/layout/IconVerticalSolidList"/>
    <dgm:cxn modelId="{04814F5E-0BBE-4D11-AD83-38CC1D28BE57}" srcId="{8BBF3D59-7C9A-4518-AD46-AF0F72D838A5}" destId="{802ADBBC-679C-4CCB-B4A9-BF65A13889C6}" srcOrd="0" destOrd="0" parTransId="{7C5C57FD-FFDD-49A4-A4ED-59E71E90BF61}" sibTransId="{47723E74-674E-4D0F-84E2-F06DF4A8FC1B}"/>
    <dgm:cxn modelId="{C9FCA65F-07A1-4D4E-A443-4FCE0DDEE9E7}" type="presOf" srcId="{802ADBBC-679C-4CCB-B4A9-BF65A13889C6}" destId="{B196486F-AC75-4D81-BCF1-DC66936AB100}" srcOrd="0" destOrd="0" presId="urn:microsoft.com/office/officeart/2018/2/layout/IconVerticalSolidList"/>
    <dgm:cxn modelId="{27B65F47-FDDF-4FEF-9847-17276B417024}" type="presOf" srcId="{62633755-25AA-451C-BB77-0FBF82C4C4FB}" destId="{A9DFDCC2-E63B-43E4-93AA-BBB4B7ECCA04}" srcOrd="0" destOrd="0" presId="urn:microsoft.com/office/officeart/2018/2/layout/IconVerticalSolidList"/>
    <dgm:cxn modelId="{74129A93-9746-40BD-A39E-78C64384870C}" srcId="{8BBF3D59-7C9A-4518-AD46-AF0F72D838A5}" destId="{7AEAEF54-495C-49FB-91DB-6D0D74AC7207}" srcOrd="2" destOrd="0" parTransId="{D1B543DD-658B-4F83-ABAF-6944C3B841AF}" sibTransId="{D048A118-9EEB-449B-9F00-FF290BF983C3}"/>
    <dgm:cxn modelId="{22F582B7-EB16-4CA4-A545-90DB08A0FE01}" type="presOf" srcId="{7AEAEF54-495C-49FB-91DB-6D0D74AC7207}" destId="{F82456E7-FB00-488E-8858-DA5D628AC37B}" srcOrd="0" destOrd="0" presId="urn:microsoft.com/office/officeart/2018/2/layout/IconVerticalSolidList"/>
    <dgm:cxn modelId="{38D756C6-B971-4534-BDE6-9960650F0956}" srcId="{8BBF3D59-7C9A-4518-AD46-AF0F72D838A5}" destId="{62633755-25AA-451C-BB77-0FBF82C4C4FB}" srcOrd="1" destOrd="0" parTransId="{49ECEB7F-A4E0-4AFB-B3FA-2CFCA83B7B80}" sibTransId="{2D714645-88C8-4EE4-9673-44C63260E491}"/>
    <dgm:cxn modelId="{CD938C88-69D6-40D2-B32B-C22A8AC354F7}" type="presParOf" srcId="{4F166FE4-4955-4162-80B8-2208ABDAF40C}" destId="{0828769C-493A-4FE0-B70A-C00C15288D5D}" srcOrd="0" destOrd="0" presId="urn:microsoft.com/office/officeart/2018/2/layout/IconVerticalSolidList"/>
    <dgm:cxn modelId="{1A690BA5-0A34-456A-B19A-9DDF10D1AFAC}" type="presParOf" srcId="{0828769C-493A-4FE0-B70A-C00C15288D5D}" destId="{778B357A-4FF5-4E9F-A3FC-126B2A788FF0}" srcOrd="0" destOrd="0" presId="urn:microsoft.com/office/officeart/2018/2/layout/IconVerticalSolidList"/>
    <dgm:cxn modelId="{B2833687-57B5-419A-8840-12AAF7B5DA40}" type="presParOf" srcId="{0828769C-493A-4FE0-B70A-C00C15288D5D}" destId="{9579203A-8625-41AA-A8CD-2CC558567E7E}" srcOrd="1" destOrd="0" presId="urn:microsoft.com/office/officeart/2018/2/layout/IconVerticalSolidList"/>
    <dgm:cxn modelId="{6C06F973-8099-4131-984E-B5E98F43C43C}" type="presParOf" srcId="{0828769C-493A-4FE0-B70A-C00C15288D5D}" destId="{49B54878-4757-43E5-BEC4-86CB0B81BA5C}" srcOrd="2" destOrd="0" presId="urn:microsoft.com/office/officeart/2018/2/layout/IconVerticalSolidList"/>
    <dgm:cxn modelId="{A8D621F6-F619-4F66-9474-55A3DAB0E749}" type="presParOf" srcId="{0828769C-493A-4FE0-B70A-C00C15288D5D}" destId="{B196486F-AC75-4D81-BCF1-DC66936AB100}" srcOrd="3" destOrd="0" presId="urn:microsoft.com/office/officeart/2018/2/layout/IconVerticalSolidList"/>
    <dgm:cxn modelId="{482DC283-C130-4986-B415-1EC332E61710}" type="presParOf" srcId="{4F166FE4-4955-4162-80B8-2208ABDAF40C}" destId="{0339513D-FAA0-4904-B510-F47378A480D9}" srcOrd="1" destOrd="0" presId="urn:microsoft.com/office/officeart/2018/2/layout/IconVerticalSolidList"/>
    <dgm:cxn modelId="{AE8F536A-E176-4675-BFFE-6AB8DD1F4676}" type="presParOf" srcId="{4F166FE4-4955-4162-80B8-2208ABDAF40C}" destId="{13B20B85-C6D8-44B0-8F69-F1E84AEE0F62}" srcOrd="2" destOrd="0" presId="urn:microsoft.com/office/officeart/2018/2/layout/IconVerticalSolidList"/>
    <dgm:cxn modelId="{63F92F84-BB08-41C7-994A-B3C7E1E3503B}" type="presParOf" srcId="{13B20B85-C6D8-44B0-8F69-F1E84AEE0F62}" destId="{22E0C3CC-47D8-4174-9673-0614BD49D37A}" srcOrd="0" destOrd="0" presId="urn:microsoft.com/office/officeart/2018/2/layout/IconVerticalSolidList"/>
    <dgm:cxn modelId="{155EF80F-AB81-4C35-9775-281AC1E40272}" type="presParOf" srcId="{13B20B85-C6D8-44B0-8F69-F1E84AEE0F62}" destId="{69B59AB9-5764-4A2A-867D-8C3E418C155B}" srcOrd="1" destOrd="0" presId="urn:microsoft.com/office/officeart/2018/2/layout/IconVerticalSolidList"/>
    <dgm:cxn modelId="{AF4C4B68-F1B8-4F8E-8B93-C09F4D4F3A4A}" type="presParOf" srcId="{13B20B85-C6D8-44B0-8F69-F1E84AEE0F62}" destId="{0661721C-B4E3-45B3-801D-120D9E371BC6}" srcOrd="2" destOrd="0" presId="urn:microsoft.com/office/officeart/2018/2/layout/IconVerticalSolidList"/>
    <dgm:cxn modelId="{262E1AEB-C37C-42DB-9C4D-D9943402DDFE}" type="presParOf" srcId="{13B20B85-C6D8-44B0-8F69-F1E84AEE0F62}" destId="{A9DFDCC2-E63B-43E4-93AA-BBB4B7ECCA04}" srcOrd="3" destOrd="0" presId="urn:microsoft.com/office/officeart/2018/2/layout/IconVerticalSolidList"/>
    <dgm:cxn modelId="{DAE0E82A-47B6-4E44-8CA3-61B0D0069836}" type="presParOf" srcId="{4F166FE4-4955-4162-80B8-2208ABDAF40C}" destId="{FD7D7ADC-5792-44DE-A3E0-A64282D70295}" srcOrd="3" destOrd="0" presId="urn:microsoft.com/office/officeart/2018/2/layout/IconVerticalSolidList"/>
    <dgm:cxn modelId="{FDD71B84-7C1C-4914-8F54-5CB1C1E65686}" type="presParOf" srcId="{4F166FE4-4955-4162-80B8-2208ABDAF40C}" destId="{2808E8BD-348B-420A-8FAE-105ABB3C5EA3}" srcOrd="4" destOrd="0" presId="urn:microsoft.com/office/officeart/2018/2/layout/IconVerticalSolidList"/>
    <dgm:cxn modelId="{7C2F300C-A850-49AA-AD6B-019D71B3051E}" type="presParOf" srcId="{2808E8BD-348B-420A-8FAE-105ABB3C5EA3}" destId="{D3C71BFF-DB22-4B7D-A643-2B1F3A0299A6}" srcOrd="0" destOrd="0" presId="urn:microsoft.com/office/officeart/2018/2/layout/IconVerticalSolidList"/>
    <dgm:cxn modelId="{4D39826C-9D38-4183-8E9A-CFED454D364C}" type="presParOf" srcId="{2808E8BD-348B-420A-8FAE-105ABB3C5EA3}" destId="{5998FBDB-270B-4C9A-B049-2F3233466C2F}" srcOrd="1" destOrd="0" presId="urn:microsoft.com/office/officeart/2018/2/layout/IconVerticalSolidList"/>
    <dgm:cxn modelId="{B220BFE6-5484-4641-996A-737DF64C1955}" type="presParOf" srcId="{2808E8BD-348B-420A-8FAE-105ABB3C5EA3}" destId="{8280115A-2DB7-4A1D-BE5A-3FEF83902B26}" srcOrd="2" destOrd="0" presId="urn:microsoft.com/office/officeart/2018/2/layout/IconVerticalSolidList"/>
    <dgm:cxn modelId="{92CAFB62-5C57-476F-9980-BC65D4AFBD20}" type="presParOf" srcId="{2808E8BD-348B-420A-8FAE-105ABB3C5EA3}" destId="{F82456E7-FB00-488E-8858-DA5D628AC37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3122F4-77E7-45A1-9514-538FFDBCE36A}" type="doc">
      <dgm:prSet loTypeId="urn:microsoft.com/office/officeart/2005/8/layout/hProcess9" loCatId="process" qsTypeId="urn:microsoft.com/office/officeart/2005/8/quickstyle/simple1" qsCatId="simple" csTypeId="urn:microsoft.com/office/officeart/2005/8/colors/accent6_2" csCatId="accent6" phldr="1"/>
      <dgm:spPr/>
    </dgm:pt>
    <dgm:pt modelId="{0DAFD3DB-3BF3-4CCF-B568-C07E07F3EDA0}">
      <dgm:prSet phldrT="[Text]" phldr="0"/>
      <dgm:spPr/>
      <dgm:t>
        <a:bodyPr/>
        <a:lstStyle/>
        <a:p>
          <a:pPr rtl="0"/>
          <a:r>
            <a:rPr lang="en-US" dirty="0">
              <a:latin typeface="Calibri Light" panose="020F0302020204030204"/>
            </a:rPr>
            <a:t>Collecting survey responses</a:t>
          </a:r>
          <a:endParaRPr lang="en-US" dirty="0"/>
        </a:p>
      </dgm:t>
    </dgm:pt>
    <dgm:pt modelId="{6E64DD74-A92C-4FA1-BBFC-17C620248550}" type="parTrans" cxnId="{6AD755C6-3637-4DD6-B68C-82C9E1ED721D}">
      <dgm:prSet/>
      <dgm:spPr/>
      <dgm:t>
        <a:bodyPr/>
        <a:lstStyle/>
        <a:p>
          <a:endParaRPr lang="en-US"/>
        </a:p>
      </dgm:t>
    </dgm:pt>
    <dgm:pt modelId="{2F9868AF-7FBA-4F13-A4E8-14E25CB84887}" type="sibTrans" cxnId="{6AD755C6-3637-4DD6-B68C-82C9E1ED721D}">
      <dgm:prSet/>
      <dgm:spPr/>
      <dgm:t>
        <a:bodyPr/>
        <a:lstStyle/>
        <a:p>
          <a:endParaRPr lang="en-US"/>
        </a:p>
      </dgm:t>
    </dgm:pt>
    <dgm:pt modelId="{6A11B38D-D9F1-42EC-A66D-83CD470A6CBD}">
      <dgm:prSet phldr="0"/>
      <dgm:spPr/>
      <dgm:t>
        <a:bodyPr/>
        <a:lstStyle/>
        <a:p>
          <a:pPr rtl="0"/>
          <a:r>
            <a:rPr lang="en-US" dirty="0">
              <a:latin typeface="Calibri Light" panose="020F0302020204030204"/>
            </a:rPr>
            <a:t>Processing response &amp; selecting interviewees</a:t>
          </a:r>
        </a:p>
      </dgm:t>
    </dgm:pt>
    <dgm:pt modelId="{F17F2424-E0D3-4CAD-9E95-212780CA2118}" type="parTrans" cxnId="{32C4C251-C904-4BA1-A7C2-C44274EC6B03}">
      <dgm:prSet/>
      <dgm:spPr/>
      <dgm:t>
        <a:bodyPr/>
        <a:lstStyle/>
        <a:p>
          <a:endParaRPr lang="en-US"/>
        </a:p>
      </dgm:t>
    </dgm:pt>
    <dgm:pt modelId="{AD10824A-4FE1-40AD-9886-FD84F2442B04}" type="sibTrans" cxnId="{32C4C251-C904-4BA1-A7C2-C44274EC6B03}">
      <dgm:prSet/>
      <dgm:spPr/>
      <dgm:t>
        <a:bodyPr/>
        <a:lstStyle/>
        <a:p>
          <a:endParaRPr lang="en-US"/>
        </a:p>
      </dgm:t>
    </dgm:pt>
    <dgm:pt modelId="{0C41EA33-A41C-4CF1-98A2-88E8412B85FA}">
      <dgm:prSet phldr="0"/>
      <dgm:spPr/>
      <dgm:t>
        <a:bodyPr/>
        <a:lstStyle/>
        <a:p>
          <a:pPr rtl="0"/>
          <a:r>
            <a:rPr lang="en-US" dirty="0">
              <a:latin typeface="Calibri Light" panose="020F0302020204030204"/>
            </a:rPr>
            <a:t>Initial data analysis </a:t>
          </a:r>
        </a:p>
      </dgm:t>
    </dgm:pt>
    <dgm:pt modelId="{13AE2B74-4819-4FF4-994C-8F31E23D5E84}" type="parTrans" cxnId="{3EC8A866-028D-4B97-A5BB-3A90A23C9D05}">
      <dgm:prSet/>
      <dgm:spPr/>
      <dgm:t>
        <a:bodyPr/>
        <a:lstStyle/>
        <a:p>
          <a:endParaRPr lang="en-US"/>
        </a:p>
      </dgm:t>
    </dgm:pt>
    <dgm:pt modelId="{BB9095D5-032F-4C0D-B52A-DA61C95ED9EE}" type="sibTrans" cxnId="{3EC8A866-028D-4B97-A5BB-3A90A23C9D05}">
      <dgm:prSet/>
      <dgm:spPr/>
      <dgm:t>
        <a:bodyPr/>
        <a:lstStyle/>
        <a:p>
          <a:endParaRPr lang="en-US"/>
        </a:p>
      </dgm:t>
    </dgm:pt>
    <dgm:pt modelId="{C0348039-2FFC-4513-90B1-EECA7F320393}">
      <dgm:prSet phldr="0"/>
      <dgm:spPr/>
      <dgm:t>
        <a:bodyPr/>
        <a:lstStyle/>
        <a:p>
          <a:pPr rtl="0"/>
          <a:r>
            <a:rPr lang="en-US" dirty="0">
              <a:latin typeface="Calibri Light" panose="020F0302020204030204"/>
            </a:rPr>
            <a:t>Final draft</a:t>
          </a:r>
        </a:p>
      </dgm:t>
    </dgm:pt>
    <dgm:pt modelId="{CF0849D0-AA25-40BD-9ABE-179D473D3BBE}" type="parTrans" cxnId="{9E447212-8938-48C6-8BD4-C90321292DAE}">
      <dgm:prSet/>
      <dgm:spPr/>
      <dgm:t>
        <a:bodyPr/>
        <a:lstStyle/>
        <a:p>
          <a:endParaRPr lang="en-US"/>
        </a:p>
      </dgm:t>
    </dgm:pt>
    <dgm:pt modelId="{1171AD7F-EEFA-4B7C-B1D3-6274B4A70BE4}" type="sibTrans" cxnId="{9E447212-8938-48C6-8BD4-C90321292DAE}">
      <dgm:prSet/>
      <dgm:spPr/>
      <dgm:t>
        <a:bodyPr/>
        <a:lstStyle/>
        <a:p>
          <a:endParaRPr lang="en-US"/>
        </a:p>
      </dgm:t>
    </dgm:pt>
    <dgm:pt modelId="{C8E5BEFE-C908-4531-9A06-C4BD50AF23CD}">
      <dgm:prSet phldr="0"/>
      <dgm:spPr/>
      <dgm:t>
        <a:bodyPr/>
        <a:lstStyle/>
        <a:p>
          <a:r>
            <a:rPr lang="en-US" dirty="0">
              <a:latin typeface="Calibri Light" panose="020F0302020204030204"/>
            </a:rPr>
            <a:t>Conducting interviews</a:t>
          </a:r>
          <a:endParaRPr lang="en-US" dirty="0"/>
        </a:p>
      </dgm:t>
    </dgm:pt>
    <dgm:pt modelId="{7DA01AF2-D57D-4FCD-AEA4-42370AA688F2}" type="parTrans" cxnId="{4A6983BC-2870-4A18-ACDB-02C6715B1C13}">
      <dgm:prSet/>
      <dgm:spPr/>
      <dgm:t>
        <a:bodyPr/>
        <a:lstStyle/>
        <a:p>
          <a:endParaRPr lang="en-US"/>
        </a:p>
      </dgm:t>
    </dgm:pt>
    <dgm:pt modelId="{86710FCF-1925-4FBD-85D7-EECB240295FA}" type="sibTrans" cxnId="{4A6983BC-2870-4A18-ACDB-02C6715B1C13}">
      <dgm:prSet/>
      <dgm:spPr/>
      <dgm:t>
        <a:bodyPr/>
        <a:lstStyle/>
        <a:p>
          <a:endParaRPr lang="en-US"/>
        </a:p>
      </dgm:t>
    </dgm:pt>
    <dgm:pt modelId="{B1476172-6C34-4CFD-816D-DBF631A9DFC0}">
      <dgm:prSet phldr="0"/>
      <dgm:spPr/>
      <dgm:t>
        <a:bodyPr/>
        <a:lstStyle/>
        <a:p>
          <a:pPr rtl="0"/>
          <a:r>
            <a:rPr lang="en-US" b="1" i="0" u="none" strike="noStrike" cap="none" baseline="0" noProof="0" dirty="0">
              <a:latin typeface="Calibri Light"/>
              <a:cs typeface="Calibri Light"/>
            </a:rPr>
            <a:t>Getting IRB approval</a:t>
          </a:r>
          <a:endParaRPr lang="en-US" b="1" i="0" u="none" strike="noStrike" cap="none" baseline="0" noProof="0" dirty="0">
            <a:solidFill>
              <a:srgbClr val="010000"/>
            </a:solidFill>
            <a:latin typeface="Calibri Light"/>
            <a:cs typeface="Calibri Light"/>
          </a:endParaRPr>
        </a:p>
      </dgm:t>
    </dgm:pt>
    <dgm:pt modelId="{2CCD27ED-A316-4354-8EF8-93C03AA40594}" type="parTrans" cxnId="{A5FAD4C4-36E8-46F7-8BAB-B39A8105A4E0}">
      <dgm:prSet/>
      <dgm:spPr/>
      <dgm:t>
        <a:bodyPr/>
        <a:lstStyle/>
        <a:p>
          <a:endParaRPr lang="en-US"/>
        </a:p>
      </dgm:t>
    </dgm:pt>
    <dgm:pt modelId="{DEEA9D0F-4A44-4D06-8024-E659E16B6B71}" type="sibTrans" cxnId="{A5FAD4C4-36E8-46F7-8BAB-B39A8105A4E0}">
      <dgm:prSet/>
      <dgm:spPr/>
      <dgm:t>
        <a:bodyPr/>
        <a:lstStyle/>
        <a:p>
          <a:endParaRPr lang="en-US"/>
        </a:p>
      </dgm:t>
    </dgm:pt>
    <dgm:pt modelId="{C918FCBA-789A-448F-8818-27B6228E5B91}">
      <dgm:prSet phldr="0"/>
      <dgm:spPr/>
      <dgm:t>
        <a:bodyPr/>
        <a:lstStyle/>
        <a:p>
          <a:pPr rtl="0"/>
          <a:r>
            <a:rPr lang="en-US" dirty="0">
              <a:latin typeface="Calibri Light" panose="020F0302020204030204"/>
            </a:rPr>
            <a:t>Final result</a:t>
          </a:r>
        </a:p>
      </dgm:t>
    </dgm:pt>
    <dgm:pt modelId="{A4317EBD-1B21-469B-BF8A-356D7082B6C8}" type="parTrans" cxnId="{EF71DC6C-9652-4C29-AA8F-A8FAEDB56117}">
      <dgm:prSet/>
      <dgm:spPr/>
      <dgm:t>
        <a:bodyPr/>
        <a:lstStyle/>
        <a:p>
          <a:endParaRPr lang="en-US"/>
        </a:p>
      </dgm:t>
    </dgm:pt>
    <dgm:pt modelId="{4667D090-A60F-4B69-8594-4C343CB1BF79}" type="sibTrans" cxnId="{EF71DC6C-9652-4C29-AA8F-A8FAEDB56117}">
      <dgm:prSet/>
      <dgm:spPr/>
      <dgm:t>
        <a:bodyPr/>
        <a:lstStyle/>
        <a:p>
          <a:endParaRPr lang="en-US"/>
        </a:p>
      </dgm:t>
    </dgm:pt>
    <dgm:pt modelId="{4291CCFE-D415-4A9A-8DAF-2CBF59E8250F}">
      <dgm:prSet phldr="0"/>
      <dgm:spPr/>
      <dgm:t>
        <a:bodyPr/>
        <a:lstStyle/>
        <a:p>
          <a:r>
            <a:rPr lang="en-US" b="0" i="0" u="none" strike="noStrike" cap="none" baseline="0" noProof="0" dirty="0">
              <a:latin typeface="Calibri Light"/>
              <a:cs typeface="Calibri Light"/>
            </a:rPr>
            <a:t>Invitation to survey</a:t>
          </a:r>
          <a:endParaRPr lang="en-US" dirty="0"/>
        </a:p>
      </dgm:t>
    </dgm:pt>
    <dgm:pt modelId="{97C2DC4D-7A86-4F41-9EB7-ED71D186B8D9}" type="parTrans" cxnId="{24AB297E-E3F6-4401-9D0A-6A50323DACA6}">
      <dgm:prSet/>
      <dgm:spPr/>
      <dgm:t>
        <a:bodyPr/>
        <a:lstStyle/>
        <a:p>
          <a:endParaRPr lang="en-US"/>
        </a:p>
      </dgm:t>
    </dgm:pt>
    <dgm:pt modelId="{F416D254-66C8-483F-BD8C-4698B745F959}" type="sibTrans" cxnId="{24AB297E-E3F6-4401-9D0A-6A50323DACA6}">
      <dgm:prSet/>
      <dgm:spPr/>
      <dgm:t>
        <a:bodyPr/>
        <a:lstStyle/>
        <a:p>
          <a:endParaRPr lang="en-US"/>
        </a:p>
      </dgm:t>
    </dgm:pt>
    <dgm:pt modelId="{6D7E9BF2-D622-4918-A40C-167875D10740}" type="pres">
      <dgm:prSet presAssocID="{EF3122F4-77E7-45A1-9514-538FFDBCE36A}" presName="CompostProcess" presStyleCnt="0">
        <dgm:presLayoutVars>
          <dgm:dir/>
          <dgm:resizeHandles val="exact"/>
        </dgm:presLayoutVars>
      </dgm:prSet>
      <dgm:spPr/>
    </dgm:pt>
    <dgm:pt modelId="{435CD63A-0EBA-47E5-909D-B0535DCEB6FC}" type="pres">
      <dgm:prSet presAssocID="{EF3122F4-77E7-45A1-9514-538FFDBCE36A}" presName="arrow" presStyleLbl="bgShp" presStyleIdx="0" presStyleCnt="1"/>
      <dgm:spPr/>
    </dgm:pt>
    <dgm:pt modelId="{9781F959-1163-4341-B3B7-A924F624E3D7}" type="pres">
      <dgm:prSet presAssocID="{EF3122F4-77E7-45A1-9514-538FFDBCE36A}" presName="linearProcess" presStyleCnt="0"/>
      <dgm:spPr/>
    </dgm:pt>
    <dgm:pt modelId="{46560D71-0917-4482-95B4-45D106E860E2}" type="pres">
      <dgm:prSet presAssocID="{B1476172-6C34-4CFD-816D-DBF631A9DFC0}" presName="textNode" presStyleLbl="node1" presStyleIdx="0" presStyleCnt="8">
        <dgm:presLayoutVars>
          <dgm:bulletEnabled val="1"/>
        </dgm:presLayoutVars>
      </dgm:prSet>
      <dgm:spPr/>
    </dgm:pt>
    <dgm:pt modelId="{AE859FA5-1953-4529-815F-40C41BC7B8BF}" type="pres">
      <dgm:prSet presAssocID="{DEEA9D0F-4A44-4D06-8024-E659E16B6B71}" presName="sibTrans" presStyleCnt="0"/>
      <dgm:spPr/>
    </dgm:pt>
    <dgm:pt modelId="{13C87CF9-FECA-4023-AA79-8AC1E04CACB3}" type="pres">
      <dgm:prSet presAssocID="{4291CCFE-D415-4A9A-8DAF-2CBF59E8250F}" presName="textNode" presStyleLbl="node1" presStyleIdx="1" presStyleCnt="8">
        <dgm:presLayoutVars>
          <dgm:bulletEnabled val="1"/>
        </dgm:presLayoutVars>
      </dgm:prSet>
      <dgm:spPr/>
    </dgm:pt>
    <dgm:pt modelId="{EF4A1514-6BBF-4C4B-9039-0F04E34A0BB6}" type="pres">
      <dgm:prSet presAssocID="{F416D254-66C8-483F-BD8C-4698B745F959}" presName="sibTrans" presStyleCnt="0"/>
      <dgm:spPr/>
    </dgm:pt>
    <dgm:pt modelId="{0C013553-7CDE-4377-B76D-3BF140CC0B2E}" type="pres">
      <dgm:prSet presAssocID="{0DAFD3DB-3BF3-4CCF-B568-C07E07F3EDA0}" presName="textNode" presStyleLbl="node1" presStyleIdx="2" presStyleCnt="8">
        <dgm:presLayoutVars>
          <dgm:bulletEnabled val="1"/>
        </dgm:presLayoutVars>
      </dgm:prSet>
      <dgm:spPr/>
    </dgm:pt>
    <dgm:pt modelId="{39D11BD9-0DD9-4151-9B76-6CEED767A74D}" type="pres">
      <dgm:prSet presAssocID="{2F9868AF-7FBA-4F13-A4E8-14E25CB84887}" presName="sibTrans" presStyleCnt="0"/>
      <dgm:spPr/>
    </dgm:pt>
    <dgm:pt modelId="{C980BF71-5A60-491C-BC88-3E5E9A65742B}" type="pres">
      <dgm:prSet presAssocID="{6A11B38D-D9F1-42EC-A66D-83CD470A6CBD}" presName="textNode" presStyleLbl="node1" presStyleIdx="3" presStyleCnt="8">
        <dgm:presLayoutVars>
          <dgm:bulletEnabled val="1"/>
        </dgm:presLayoutVars>
      </dgm:prSet>
      <dgm:spPr/>
    </dgm:pt>
    <dgm:pt modelId="{4235524D-8322-4132-99BB-99D3C4664F2C}" type="pres">
      <dgm:prSet presAssocID="{AD10824A-4FE1-40AD-9886-FD84F2442B04}" presName="sibTrans" presStyleCnt="0"/>
      <dgm:spPr/>
    </dgm:pt>
    <dgm:pt modelId="{57D98E4D-2BA8-422A-B099-8926EB96313B}" type="pres">
      <dgm:prSet presAssocID="{C8E5BEFE-C908-4531-9A06-C4BD50AF23CD}" presName="textNode" presStyleLbl="node1" presStyleIdx="4" presStyleCnt="8">
        <dgm:presLayoutVars>
          <dgm:bulletEnabled val="1"/>
        </dgm:presLayoutVars>
      </dgm:prSet>
      <dgm:spPr/>
    </dgm:pt>
    <dgm:pt modelId="{6E72D668-41AD-428A-AE19-7018D32436A3}" type="pres">
      <dgm:prSet presAssocID="{86710FCF-1925-4FBD-85D7-EECB240295FA}" presName="sibTrans" presStyleCnt="0"/>
      <dgm:spPr/>
    </dgm:pt>
    <dgm:pt modelId="{FBBD0BE4-8287-4C03-8737-6150E7FC106D}" type="pres">
      <dgm:prSet presAssocID="{0C41EA33-A41C-4CF1-98A2-88E8412B85FA}" presName="textNode" presStyleLbl="node1" presStyleIdx="5" presStyleCnt="8">
        <dgm:presLayoutVars>
          <dgm:bulletEnabled val="1"/>
        </dgm:presLayoutVars>
      </dgm:prSet>
      <dgm:spPr/>
    </dgm:pt>
    <dgm:pt modelId="{26AA4DE9-0A2F-4030-9288-0C565BFE239E}" type="pres">
      <dgm:prSet presAssocID="{BB9095D5-032F-4C0D-B52A-DA61C95ED9EE}" presName="sibTrans" presStyleCnt="0"/>
      <dgm:spPr/>
    </dgm:pt>
    <dgm:pt modelId="{02EA5B9E-B586-4CEF-9E49-20C90E018F1A}" type="pres">
      <dgm:prSet presAssocID="{C918FCBA-789A-448F-8818-27B6228E5B91}" presName="textNode" presStyleLbl="node1" presStyleIdx="6" presStyleCnt="8">
        <dgm:presLayoutVars>
          <dgm:bulletEnabled val="1"/>
        </dgm:presLayoutVars>
      </dgm:prSet>
      <dgm:spPr/>
    </dgm:pt>
    <dgm:pt modelId="{3AF0B804-E061-41AB-A85C-1B908423952B}" type="pres">
      <dgm:prSet presAssocID="{4667D090-A60F-4B69-8594-4C343CB1BF79}" presName="sibTrans" presStyleCnt="0"/>
      <dgm:spPr/>
    </dgm:pt>
    <dgm:pt modelId="{19D996A7-8BCE-499D-A64F-11857E076FEB}" type="pres">
      <dgm:prSet presAssocID="{C0348039-2FFC-4513-90B1-EECA7F320393}" presName="textNode" presStyleLbl="node1" presStyleIdx="7" presStyleCnt="8">
        <dgm:presLayoutVars>
          <dgm:bulletEnabled val="1"/>
        </dgm:presLayoutVars>
      </dgm:prSet>
      <dgm:spPr/>
    </dgm:pt>
  </dgm:ptLst>
  <dgm:cxnLst>
    <dgm:cxn modelId="{9E447212-8938-48C6-8BD4-C90321292DAE}" srcId="{EF3122F4-77E7-45A1-9514-538FFDBCE36A}" destId="{C0348039-2FFC-4513-90B1-EECA7F320393}" srcOrd="7" destOrd="0" parTransId="{CF0849D0-AA25-40BD-9ABE-179D473D3BBE}" sibTransId="{1171AD7F-EEFA-4B7C-B1D3-6274B4A70BE4}"/>
    <dgm:cxn modelId="{B62D9521-F8AB-49D5-8BD9-F5FB00188107}" type="presOf" srcId="{0DAFD3DB-3BF3-4CCF-B568-C07E07F3EDA0}" destId="{0C013553-7CDE-4377-B76D-3BF140CC0B2E}" srcOrd="0" destOrd="0" presId="urn:microsoft.com/office/officeart/2005/8/layout/hProcess9"/>
    <dgm:cxn modelId="{9569595C-0332-4670-993C-D97852657706}" type="presOf" srcId="{0C41EA33-A41C-4CF1-98A2-88E8412B85FA}" destId="{FBBD0BE4-8287-4C03-8737-6150E7FC106D}" srcOrd="0" destOrd="0" presId="urn:microsoft.com/office/officeart/2005/8/layout/hProcess9"/>
    <dgm:cxn modelId="{3EC8A866-028D-4B97-A5BB-3A90A23C9D05}" srcId="{EF3122F4-77E7-45A1-9514-538FFDBCE36A}" destId="{0C41EA33-A41C-4CF1-98A2-88E8412B85FA}" srcOrd="5" destOrd="0" parTransId="{13AE2B74-4819-4FF4-994C-8F31E23D5E84}" sibTransId="{BB9095D5-032F-4C0D-B52A-DA61C95ED9EE}"/>
    <dgm:cxn modelId="{EF71DC6C-9652-4C29-AA8F-A8FAEDB56117}" srcId="{EF3122F4-77E7-45A1-9514-538FFDBCE36A}" destId="{C918FCBA-789A-448F-8818-27B6228E5B91}" srcOrd="6" destOrd="0" parTransId="{A4317EBD-1B21-469B-BF8A-356D7082B6C8}" sibTransId="{4667D090-A60F-4B69-8594-4C343CB1BF79}"/>
    <dgm:cxn modelId="{1B17C14D-344B-4D71-922F-4A162464BA16}" type="presOf" srcId="{C0348039-2FFC-4513-90B1-EECA7F320393}" destId="{19D996A7-8BCE-499D-A64F-11857E076FEB}" srcOrd="0" destOrd="0" presId="urn:microsoft.com/office/officeart/2005/8/layout/hProcess9"/>
    <dgm:cxn modelId="{17BE154F-3419-41DB-B167-6333213B3AB2}" type="presOf" srcId="{6A11B38D-D9F1-42EC-A66D-83CD470A6CBD}" destId="{C980BF71-5A60-491C-BC88-3E5E9A65742B}" srcOrd="0" destOrd="0" presId="urn:microsoft.com/office/officeart/2005/8/layout/hProcess9"/>
    <dgm:cxn modelId="{32C4C251-C904-4BA1-A7C2-C44274EC6B03}" srcId="{EF3122F4-77E7-45A1-9514-538FFDBCE36A}" destId="{6A11B38D-D9F1-42EC-A66D-83CD470A6CBD}" srcOrd="3" destOrd="0" parTransId="{F17F2424-E0D3-4CAD-9E95-212780CA2118}" sibTransId="{AD10824A-4FE1-40AD-9886-FD84F2442B04}"/>
    <dgm:cxn modelId="{98A55273-FEAA-4E9C-8C69-D0B201CF99AF}" type="presOf" srcId="{4291CCFE-D415-4A9A-8DAF-2CBF59E8250F}" destId="{13C87CF9-FECA-4023-AA79-8AC1E04CACB3}" srcOrd="0" destOrd="0" presId="urn:microsoft.com/office/officeart/2005/8/layout/hProcess9"/>
    <dgm:cxn modelId="{24AB297E-E3F6-4401-9D0A-6A50323DACA6}" srcId="{EF3122F4-77E7-45A1-9514-538FFDBCE36A}" destId="{4291CCFE-D415-4A9A-8DAF-2CBF59E8250F}" srcOrd="1" destOrd="0" parTransId="{97C2DC4D-7A86-4F41-9EB7-ED71D186B8D9}" sibTransId="{F416D254-66C8-483F-BD8C-4698B745F959}"/>
    <dgm:cxn modelId="{02BB3299-20C6-49C1-B3B7-504CEA239DE8}" type="presOf" srcId="{C918FCBA-789A-448F-8818-27B6228E5B91}" destId="{02EA5B9E-B586-4CEF-9E49-20C90E018F1A}" srcOrd="0" destOrd="0" presId="urn:microsoft.com/office/officeart/2005/8/layout/hProcess9"/>
    <dgm:cxn modelId="{4A6983BC-2870-4A18-ACDB-02C6715B1C13}" srcId="{EF3122F4-77E7-45A1-9514-538FFDBCE36A}" destId="{C8E5BEFE-C908-4531-9A06-C4BD50AF23CD}" srcOrd="4" destOrd="0" parTransId="{7DA01AF2-D57D-4FCD-AEA4-42370AA688F2}" sibTransId="{86710FCF-1925-4FBD-85D7-EECB240295FA}"/>
    <dgm:cxn modelId="{A5FAD4C4-36E8-46F7-8BAB-B39A8105A4E0}" srcId="{EF3122F4-77E7-45A1-9514-538FFDBCE36A}" destId="{B1476172-6C34-4CFD-816D-DBF631A9DFC0}" srcOrd="0" destOrd="0" parTransId="{2CCD27ED-A316-4354-8EF8-93C03AA40594}" sibTransId="{DEEA9D0F-4A44-4D06-8024-E659E16B6B71}"/>
    <dgm:cxn modelId="{6AD755C6-3637-4DD6-B68C-82C9E1ED721D}" srcId="{EF3122F4-77E7-45A1-9514-538FFDBCE36A}" destId="{0DAFD3DB-3BF3-4CCF-B568-C07E07F3EDA0}" srcOrd="2" destOrd="0" parTransId="{6E64DD74-A92C-4FA1-BBFC-17C620248550}" sibTransId="{2F9868AF-7FBA-4F13-A4E8-14E25CB84887}"/>
    <dgm:cxn modelId="{0BB440D2-F248-4D3F-A0E3-5222E72CBC6C}" type="presOf" srcId="{EF3122F4-77E7-45A1-9514-538FFDBCE36A}" destId="{6D7E9BF2-D622-4918-A40C-167875D10740}" srcOrd="0" destOrd="0" presId="urn:microsoft.com/office/officeart/2005/8/layout/hProcess9"/>
    <dgm:cxn modelId="{CBA3B6E0-4824-4E64-9648-338E9C1DB196}" type="presOf" srcId="{C8E5BEFE-C908-4531-9A06-C4BD50AF23CD}" destId="{57D98E4D-2BA8-422A-B099-8926EB96313B}" srcOrd="0" destOrd="0" presId="urn:microsoft.com/office/officeart/2005/8/layout/hProcess9"/>
    <dgm:cxn modelId="{88A034FC-A958-4E65-A190-F75081606AAE}" type="presOf" srcId="{B1476172-6C34-4CFD-816D-DBF631A9DFC0}" destId="{46560D71-0917-4482-95B4-45D106E860E2}" srcOrd="0" destOrd="0" presId="urn:microsoft.com/office/officeart/2005/8/layout/hProcess9"/>
    <dgm:cxn modelId="{99C94541-5917-4B4A-A6A7-DB0C45FD47E0}" type="presParOf" srcId="{6D7E9BF2-D622-4918-A40C-167875D10740}" destId="{435CD63A-0EBA-47E5-909D-B0535DCEB6FC}" srcOrd="0" destOrd="0" presId="urn:microsoft.com/office/officeart/2005/8/layout/hProcess9"/>
    <dgm:cxn modelId="{FBB53825-429C-4180-AF28-4E563228FF63}" type="presParOf" srcId="{6D7E9BF2-D622-4918-A40C-167875D10740}" destId="{9781F959-1163-4341-B3B7-A924F624E3D7}" srcOrd="1" destOrd="0" presId="urn:microsoft.com/office/officeart/2005/8/layout/hProcess9"/>
    <dgm:cxn modelId="{570E1BBE-0D33-4E1A-AFFC-638A19ED2A1E}" type="presParOf" srcId="{9781F959-1163-4341-B3B7-A924F624E3D7}" destId="{46560D71-0917-4482-95B4-45D106E860E2}" srcOrd="0" destOrd="0" presId="urn:microsoft.com/office/officeart/2005/8/layout/hProcess9"/>
    <dgm:cxn modelId="{190B1513-4001-4F81-8B2F-4C5B2C922818}" type="presParOf" srcId="{9781F959-1163-4341-B3B7-A924F624E3D7}" destId="{AE859FA5-1953-4529-815F-40C41BC7B8BF}" srcOrd="1" destOrd="0" presId="urn:microsoft.com/office/officeart/2005/8/layout/hProcess9"/>
    <dgm:cxn modelId="{0EE5E7B6-6CDD-4BBB-A9EA-15A70E8B4817}" type="presParOf" srcId="{9781F959-1163-4341-B3B7-A924F624E3D7}" destId="{13C87CF9-FECA-4023-AA79-8AC1E04CACB3}" srcOrd="2" destOrd="0" presId="urn:microsoft.com/office/officeart/2005/8/layout/hProcess9"/>
    <dgm:cxn modelId="{BFDEE7A2-E5B8-4E44-AE9B-7DE390410575}" type="presParOf" srcId="{9781F959-1163-4341-B3B7-A924F624E3D7}" destId="{EF4A1514-6BBF-4C4B-9039-0F04E34A0BB6}" srcOrd="3" destOrd="0" presId="urn:microsoft.com/office/officeart/2005/8/layout/hProcess9"/>
    <dgm:cxn modelId="{557F2A8C-4F4A-4B82-A219-1AA95B354256}" type="presParOf" srcId="{9781F959-1163-4341-B3B7-A924F624E3D7}" destId="{0C013553-7CDE-4377-B76D-3BF140CC0B2E}" srcOrd="4" destOrd="0" presId="urn:microsoft.com/office/officeart/2005/8/layout/hProcess9"/>
    <dgm:cxn modelId="{B21D9F65-F9E9-4EA6-A44F-FEB0E2808BB1}" type="presParOf" srcId="{9781F959-1163-4341-B3B7-A924F624E3D7}" destId="{39D11BD9-0DD9-4151-9B76-6CEED767A74D}" srcOrd="5" destOrd="0" presId="urn:microsoft.com/office/officeart/2005/8/layout/hProcess9"/>
    <dgm:cxn modelId="{097CD149-7792-4761-8F24-C410CD92FDFB}" type="presParOf" srcId="{9781F959-1163-4341-B3B7-A924F624E3D7}" destId="{C980BF71-5A60-491C-BC88-3E5E9A65742B}" srcOrd="6" destOrd="0" presId="urn:microsoft.com/office/officeart/2005/8/layout/hProcess9"/>
    <dgm:cxn modelId="{EAE9E306-394D-468C-9F43-13F457429780}" type="presParOf" srcId="{9781F959-1163-4341-B3B7-A924F624E3D7}" destId="{4235524D-8322-4132-99BB-99D3C4664F2C}" srcOrd="7" destOrd="0" presId="urn:microsoft.com/office/officeart/2005/8/layout/hProcess9"/>
    <dgm:cxn modelId="{270633BC-C174-471F-AB60-8BDD752E2E81}" type="presParOf" srcId="{9781F959-1163-4341-B3B7-A924F624E3D7}" destId="{57D98E4D-2BA8-422A-B099-8926EB96313B}" srcOrd="8" destOrd="0" presId="urn:microsoft.com/office/officeart/2005/8/layout/hProcess9"/>
    <dgm:cxn modelId="{67AA278C-D947-4ED1-9BC2-8F6248540311}" type="presParOf" srcId="{9781F959-1163-4341-B3B7-A924F624E3D7}" destId="{6E72D668-41AD-428A-AE19-7018D32436A3}" srcOrd="9" destOrd="0" presId="urn:microsoft.com/office/officeart/2005/8/layout/hProcess9"/>
    <dgm:cxn modelId="{D1C395D9-4F9B-4692-B067-58F7626CFCF7}" type="presParOf" srcId="{9781F959-1163-4341-B3B7-A924F624E3D7}" destId="{FBBD0BE4-8287-4C03-8737-6150E7FC106D}" srcOrd="10" destOrd="0" presId="urn:microsoft.com/office/officeart/2005/8/layout/hProcess9"/>
    <dgm:cxn modelId="{61C7F5FE-9F64-4DC8-BE9F-CB8D9C91F62E}" type="presParOf" srcId="{9781F959-1163-4341-B3B7-A924F624E3D7}" destId="{26AA4DE9-0A2F-4030-9288-0C565BFE239E}" srcOrd="11" destOrd="0" presId="urn:microsoft.com/office/officeart/2005/8/layout/hProcess9"/>
    <dgm:cxn modelId="{19621E64-5B9A-41D3-A26E-2551BFF22E68}" type="presParOf" srcId="{9781F959-1163-4341-B3B7-A924F624E3D7}" destId="{02EA5B9E-B586-4CEF-9E49-20C90E018F1A}" srcOrd="12" destOrd="0" presId="urn:microsoft.com/office/officeart/2005/8/layout/hProcess9"/>
    <dgm:cxn modelId="{726882F9-236F-4B30-891F-7648098F88DE}" type="presParOf" srcId="{9781F959-1163-4341-B3B7-A924F624E3D7}" destId="{3AF0B804-E061-41AB-A85C-1B908423952B}" srcOrd="13" destOrd="0" presId="urn:microsoft.com/office/officeart/2005/8/layout/hProcess9"/>
    <dgm:cxn modelId="{015108A2-42F7-47B0-85B9-7F41FD67486C}" type="presParOf" srcId="{9781F959-1163-4341-B3B7-A924F624E3D7}" destId="{19D996A7-8BCE-499D-A64F-11857E076FEB}"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33BF5-3189-4973-9ACB-7110B250B33B}">
      <dsp:nvSpPr>
        <dsp:cNvPr id="0" name=""/>
        <dsp:cNvSpPr/>
      </dsp:nvSpPr>
      <dsp:spPr>
        <a:xfrm>
          <a:off x="147065" y="218094"/>
          <a:ext cx="3627627" cy="3627627"/>
        </a:xfrm>
        <a:prstGeom prst="ellipse">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r>
            <a:rPr lang="en-US" sz="3300" b="1" kern="1200" dirty="0">
              <a:solidFill>
                <a:schemeClr val="tx1"/>
              </a:solidFill>
            </a:rPr>
            <a:t>Issues on sharing smart home devices</a:t>
          </a:r>
          <a:endParaRPr lang="en-US" sz="3300" kern="1200" dirty="0">
            <a:solidFill>
              <a:schemeClr val="tx1"/>
            </a:solidFill>
          </a:endParaRPr>
        </a:p>
      </dsp:txBody>
      <dsp:txXfrm>
        <a:off x="653626" y="645869"/>
        <a:ext cx="2091605" cy="2772077"/>
      </dsp:txXfrm>
    </dsp:sp>
    <dsp:sp modelId="{7EA47D71-DDDE-4979-B9AE-C8C78E7DBCB9}">
      <dsp:nvSpPr>
        <dsp:cNvPr id="0" name=""/>
        <dsp:cNvSpPr/>
      </dsp:nvSpPr>
      <dsp:spPr>
        <a:xfrm>
          <a:off x="2761572" y="218094"/>
          <a:ext cx="3627627" cy="3627627"/>
        </a:xfrm>
        <a:prstGeom prst="ellipse">
          <a:avLst/>
        </a:prstGeom>
        <a:solidFill>
          <a:schemeClr val="tx1">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r>
            <a:rPr lang="en-US" sz="3300" kern="1200" dirty="0">
              <a:solidFill>
                <a:schemeClr val="bg1"/>
              </a:solidFill>
            </a:rPr>
            <a:t>Granting safe access to strangers to </a:t>
          </a:r>
          <a:r>
            <a:rPr lang="en-US" sz="3300" kern="1200" dirty="0" err="1">
              <a:solidFill>
                <a:schemeClr val="bg1"/>
              </a:solidFill>
            </a:rPr>
            <a:t>AirBnB</a:t>
          </a:r>
          <a:r>
            <a:rPr lang="en-US" sz="3300" kern="1200" dirty="0">
              <a:solidFill>
                <a:schemeClr val="bg1"/>
              </a:solidFill>
            </a:rPr>
            <a:t> property via </a:t>
          </a:r>
          <a:r>
            <a:rPr lang="en-US" sz="3300" kern="1200" dirty="0" err="1">
              <a:solidFill>
                <a:schemeClr val="bg1"/>
              </a:solidFill>
            </a:rPr>
            <a:t>IoT</a:t>
          </a:r>
          <a:r>
            <a:rPr lang="en-US" sz="3300" kern="1200" dirty="0">
              <a:solidFill>
                <a:schemeClr val="bg1"/>
              </a:solidFill>
            </a:rPr>
            <a:t> Devices</a:t>
          </a:r>
        </a:p>
      </dsp:txBody>
      <dsp:txXfrm>
        <a:off x="3791034" y="645869"/>
        <a:ext cx="2091605" cy="2772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B357A-4FF5-4E9F-A3FC-126B2A788FF0}">
      <dsp:nvSpPr>
        <dsp:cNvPr id="0" name=""/>
        <dsp:cNvSpPr/>
      </dsp:nvSpPr>
      <dsp:spPr>
        <a:xfrm>
          <a:off x="0" y="718"/>
          <a:ext cx="6513603" cy="1681139"/>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79203A-8625-41AA-A8CD-2CC558567E7E}">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96486F-AC75-4D81-BCF1-DC66936AB100}">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600200">
            <a:lnSpc>
              <a:spcPct val="100000"/>
            </a:lnSpc>
            <a:spcBef>
              <a:spcPct val="0"/>
            </a:spcBef>
            <a:spcAft>
              <a:spcPct val="35000"/>
            </a:spcAft>
            <a:buNone/>
          </a:pPr>
          <a:r>
            <a:rPr lang="en-US" sz="3600" b="1" kern="1200"/>
            <a:t>Transcribe interview</a:t>
          </a:r>
        </a:p>
      </dsp:txBody>
      <dsp:txXfrm>
        <a:off x="1941716" y="718"/>
        <a:ext cx="4571887" cy="1681139"/>
      </dsp:txXfrm>
    </dsp:sp>
    <dsp:sp modelId="{22E0C3CC-47D8-4174-9673-0614BD49D37A}">
      <dsp:nvSpPr>
        <dsp:cNvPr id="0" name=""/>
        <dsp:cNvSpPr/>
      </dsp:nvSpPr>
      <dsp:spPr>
        <a:xfrm>
          <a:off x="0" y="2102143"/>
          <a:ext cx="6513603" cy="1681139"/>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B59AB9-5764-4A2A-867D-8C3E418C155B}">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DFDCC2-E63B-43E4-93AA-BBB4B7ECCA04}">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600200">
            <a:lnSpc>
              <a:spcPct val="100000"/>
            </a:lnSpc>
            <a:spcBef>
              <a:spcPct val="0"/>
            </a:spcBef>
            <a:spcAft>
              <a:spcPct val="35000"/>
            </a:spcAft>
            <a:buNone/>
          </a:pPr>
          <a:r>
            <a:rPr lang="en-US" sz="3600" b="1" kern="1200"/>
            <a:t>Coding to common theme</a:t>
          </a:r>
        </a:p>
      </dsp:txBody>
      <dsp:txXfrm>
        <a:off x="1941716" y="2102143"/>
        <a:ext cx="4571887" cy="1681139"/>
      </dsp:txXfrm>
    </dsp:sp>
    <dsp:sp modelId="{D3C71BFF-DB22-4B7D-A643-2B1F3A0299A6}">
      <dsp:nvSpPr>
        <dsp:cNvPr id="0" name=""/>
        <dsp:cNvSpPr/>
      </dsp:nvSpPr>
      <dsp:spPr>
        <a:xfrm>
          <a:off x="0" y="4203567"/>
          <a:ext cx="6513603" cy="1681139"/>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98FBDB-270B-4C9A-B049-2F3233466C2F}">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2456E7-FB00-488E-8858-DA5D628AC37B}">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778000">
            <a:lnSpc>
              <a:spcPct val="100000"/>
            </a:lnSpc>
            <a:spcBef>
              <a:spcPct val="0"/>
            </a:spcBef>
            <a:spcAft>
              <a:spcPct val="35000"/>
            </a:spcAft>
            <a:buNone/>
          </a:pPr>
          <a:r>
            <a:rPr lang="en-US" sz="4000" b="1" kern="1200"/>
            <a:t>Code aggregation</a:t>
          </a:r>
        </a:p>
      </dsp:txBody>
      <dsp:txXfrm>
        <a:off x="1941716" y="4203567"/>
        <a:ext cx="4571887" cy="168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CD63A-0EBA-47E5-909D-B0535DCEB6FC}">
      <dsp:nvSpPr>
        <dsp:cNvPr id="0" name=""/>
        <dsp:cNvSpPr/>
      </dsp:nvSpPr>
      <dsp:spPr>
        <a:xfrm>
          <a:off x="853808" y="0"/>
          <a:ext cx="9676497" cy="4646304"/>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560D71-0917-4482-95B4-45D106E860E2}">
      <dsp:nvSpPr>
        <dsp:cNvPr id="0" name=""/>
        <dsp:cNvSpPr/>
      </dsp:nvSpPr>
      <dsp:spPr>
        <a:xfrm>
          <a:off x="451" y="1393891"/>
          <a:ext cx="1363258" cy="1858522"/>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i="0" u="none" strike="noStrike" kern="1200" cap="none" baseline="0" noProof="0" dirty="0">
              <a:latin typeface="Calibri Light"/>
              <a:cs typeface="Calibri Light"/>
            </a:rPr>
            <a:t>Getting IRB approval</a:t>
          </a:r>
          <a:endParaRPr lang="en-US" sz="1600" b="1" i="0" u="none" strike="noStrike" kern="1200" cap="none" baseline="0" noProof="0" dirty="0">
            <a:solidFill>
              <a:srgbClr val="010000"/>
            </a:solidFill>
            <a:latin typeface="Calibri Light"/>
            <a:cs typeface="Calibri Light"/>
          </a:endParaRPr>
        </a:p>
      </dsp:txBody>
      <dsp:txXfrm>
        <a:off x="67000" y="1460440"/>
        <a:ext cx="1230160" cy="1725424"/>
      </dsp:txXfrm>
    </dsp:sp>
    <dsp:sp modelId="{13C87CF9-FECA-4023-AA79-8AC1E04CACB3}">
      <dsp:nvSpPr>
        <dsp:cNvPr id="0" name=""/>
        <dsp:cNvSpPr/>
      </dsp:nvSpPr>
      <dsp:spPr>
        <a:xfrm>
          <a:off x="1431873" y="1393891"/>
          <a:ext cx="1363258" cy="1858522"/>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u="none" strike="noStrike" kern="1200" cap="none" baseline="0" noProof="0" dirty="0">
              <a:latin typeface="Calibri Light"/>
              <a:cs typeface="Calibri Light"/>
            </a:rPr>
            <a:t>Invitation to survey</a:t>
          </a:r>
          <a:endParaRPr lang="en-US" sz="1600" kern="1200" dirty="0"/>
        </a:p>
      </dsp:txBody>
      <dsp:txXfrm>
        <a:off x="1498422" y="1460440"/>
        <a:ext cx="1230160" cy="1725424"/>
      </dsp:txXfrm>
    </dsp:sp>
    <dsp:sp modelId="{0C013553-7CDE-4377-B76D-3BF140CC0B2E}">
      <dsp:nvSpPr>
        <dsp:cNvPr id="0" name=""/>
        <dsp:cNvSpPr/>
      </dsp:nvSpPr>
      <dsp:spPr>
        <a:xfrm>
          <a:off x="2863295" y="1393891"/>
          <a:ext cx="1363258" cy="1858522"/>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alibri Light" panose="020F0302020204030204"/>
            </a:rPr>
            <a:t>Collecting survey responses</a:t>
          </a:r>
          <a:endParaRPr lang="en-US" sz="1600" kern="1200" dirty="0"/>
        </a:p>
      </dsp:txBody>
      <dsp:txXfrm>
        <a:off x="2929844" y="1460440"/>
        <a:ext cx="1230160" cy="1725424"/>
      </dsp:txXfrm>
    </dsp:sp>
    <dsp:sp modelId="{C980BF71-5A60-491C-BC88-3E5E9A65742B}">
      <dsp:nvSpPr>
        <dsp:cNvPr id="0" name=""/>
        <dsp:cNvSpPr/>
      </dsp:nvSpPr>
      <dsp:spPr>
        <a:xfrm>
          <a:off x="4294717" y="1393891"/>
          <a:ext cx="1363258" cy="1858522"/>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alibri Light" panose="020F0302020204030204"/>
            </a:rPr>
            <a:t>Processing response &amp; selecting interviewees</a:t>
          </a:r>
        </a:p>
      </dsp:txBody>
      <dsp:txXfrm>
        <a:off x="4361266" y="1460440"/>
        <a:ext cx="1230160" cy="1725424"/>
      </dsp:txXfrm>
    </dsp:sp>
    <dsp:sp modelId="{57D98E4D-2BA8-422A-B099-8926EB96313B}">
      <dsp:nvSpPr>
        <dsp:cNvPr id="0" name=""/>
        <dsp:cNvSpPr/>
      </dsp:nvSpPr>
      <dsp:spPr>
        <a:xfrm>
          <a:off x="5726138" y="1393891"/>
          <a:ext cx="1363258" cy="1858522"/>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Light" panose="020F0302020204030204"/>
            </a:rPr>
            <a:t>Conducting interviews</a:t>
          </a:r>
          <a:endParaRPr lang="en-US" sz="1600" kern="1200" dirty="0"/>
        </a:p>
      </dsp:txBody>
      <dsp:txXfrm>
        <a:off x="5792687" y="1460440"/>
        <a:ext cx="1230160" cy="1725424"/>
      </dsp:txXfrm>
    </dsp:sp>
    <dsp:sp modelId="{FBBD0BE4-8287-4C03-8737-6150E7FC106D}">
      <dsp:nvSpPr>
        <dsp:cNvPr id="0" name=""/>
        <dsp:cNvSpPr/>
      </dsp:nvSpPr>
      <dsp:spPr>
        <a:xfrm>
          <a:off x="7157560" y="1393891"/>
          <a:ext cx="1363258" cy="1858522"/>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alibri Light" panose="020F0302020204030204"/>
            </a:rPr>
            <a:t>Initial data analysis </a:t>
          </a:r>
        </a:p>
      </dsp:txBody>
      <dsp:txXfrm>
        <a:off x="7224109" y="1460440"/>
        <a:ext cx="1230160" cy="1725424"/>
      </dsp:txXfrm>
    </dsp:sp>
    <dsp:sp modelId="{02EA5B9E-B586-4CEF-9E49-20C90E018F1A}">
      <dsp:nvSpPr>
        <dsp:cNvPr id="0" name=""/>
        <dsp:cNvSpPr/>
      </dsp:nvSpPr>
      <dsp:spPr>
        <a:xfrm>
          <a:off x="8588982" y="1393891"/>
          <a:ext cx="1363258" cy="1858522"/>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alibri Light" panose="020F0302020204030204"/>
            </a:rPr>
            <a:t>Final result</a:t>
          </a:r>
        </a:p>
      </dsp:txBody>
      <dsp:txXfrm>
        <a:off x="8655531" y="1460440"/>
        <a:ext cx="1230160" cy="1725424"/>
      </dsp:txXfrm>
    </dsp:sp>
    <dsp:sp modelId="{19D996A7-8BCE-499D-A64F-11857E076FEB}">
      <dsp:nvSpPr>
        <dsp:cNvPr id="0" name=""/>
        <dsp:cNvSpPr/>
      </dsp:nvSpPr>
      <dsp:spPr>
        <a:xfrm>
          <a:off x="10020404" y="1393891"/>
          <a:ext cx="1363258" cy="1858522"/>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alibri Light" panose="020F0302020204030204"/>
            </a:rPr>
            <a:t>Final draft</a:t>
          </a:r>
        </a:p>
      </dsp:txBody>
      <dsp:txXfrm>
        <a:off x="10086953" y="1460440"/>
        <a:ext cx="1230160" cy="172542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3A997-C5A7-411C-BED5-B2A2856CC3A1}" type="datetimeFigureOut">
              <a:rPr lang="en-US"/>
              <a:t>10/20/2019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D682C-5531-4BEB-B0BF-3339BC15191E}" type="slidenum">
              <a:rPr lang="en-US"/>
              <a:t>‹#›</a:t>
            </a:fld>
            <a:endParaRPr lang="en-US"/>
          </a:p>
        </p:txBody>
      </p:sp>
    </p:spTree>
    <p:extLst>
      <p:ext uri="{BB962C8B-B14F-4D97-AF65-F5344CB8AC3E}">
        <p14:creationId xmlns:p14="http://schemas.microsoft.com/office/powerpoint/2010/main" val="3377759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net.com/news/amazons-new-tool-lets-anyone-make-an-alexa-skill-in-minutes/"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www.cnet.com/reviews/schlage-sense-bluetooth-deadbolt-review/" TargetMode="External"/><Relationship Id="rId4" Type="http://schemas.openxmlformats.org/officeDocument/2006/relationships/hyperlink" Target="https://www.cnet.com/reviews/august-smart-lock-homekit-enabled-review/"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8D682C-5531-4BEB-B0BF-3339BC15191E}" type="slidenum">
              <a:rPr lang="en-US" smtClean="0"/>
              <a:t>1</a:t>
            </a:fld>
            <a:endParaRPr lang="en-US"/>
          </a:p>
        </p:txBody>
      </p:sp>
    </p:spTree>
    <p:extLst>
      <p:ext uri="{BB962C8B-B14F-4D97-AF65-F5344CB8AC3E}">
        <p14:creationId xmlns:p14="http://schemas.microsoft.com/office/powerpoint/2010/main" val="3412231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Transcribe interviews using Google translator.</a:t>
            </a:r>
            <a:endParaRPr lang="en-US">
              <a:cs typeface="Calibri"/>
            </a:endParaRPr>
          </a:p>
          <a:p>
            <a:r>
              <a:rPr lang="en-US">
                <a:cs typeface="Calibri"/>
              </a:rPr>
              <a:t>Classify their benefits – (</a:t>
            </a:r>
            <a:r>
              <a:rPr lang="en-US" err="1">
                <a:cs typeface="Calibri"/>
              </a:rPr>
              <a:t>ghapla</a:t>
            </a:r>
            <a:r>
              <a:rPr lang="en-US">
                <a:cs typeface="Calibri"/>
              </a:rPr>
              <a:t>)guests satisfaction, for providing comfort and care, adding property value, save energy, security </a:t>
            </a:r>
            <a:r>
              <a:rPr lang="en-US" err="1">
                <a:cs typeface="Calibri"/>
              </a:rPr>
              <a:t>ensurance</a:t>
            </a:r>
            <a:r>
              <a:rPr lang="en-US">
                <a:cs typeface="Calibri"/>
              </a:rPr>
              <a:t>, easy for maintenance etc. </a:t>
            </a:r>
          </a:p>
          <a:p>
            <a:r>
              <a:rPr lang="en-US">
                <a:cs typeface="Calibri"/>
              </a:rPr>
              <a:t>what type of security concern – like lose of control, any incident that triggered their sharing decision, do they want more access control, what type of demand for access control</a:t>
            </a:r>
            <a:endParaRPr lang="en-US"/>
          </a:p>
          <a:p>
            <a:r>
              <a:rPr lang="en-US">
                <a:cs typeface="Calibri"/>
              </a:rPr>
              <a:t>Then we will aggregate their data based on common theme and get result</a:t>
            </a:r>
          </a:p>
          <a:p>
            <a:r>
              <a:rPr lang="en-US">
                <a:cs typeface="Calibri"/>
              </a:rPr>
              <a:t> </a:t>
            </a:r>
          </a:p>
        </p:txBody>
      </p:sp>
      <p:sp>
        <p:nvSpPr>
          <p:cNvPr id="4" name="Slide Number Placeholder 3"/>
          <p:cNvSpPr>
            <a:spLocks noGrp="1"/>
          </p:cNvSpPr>
          <p:nvPr>
            <p:ph type="sldNum" sz="quarter" idx="5"/>
          </p:nvPr>
        </p:nvSpPr>
        <p:spPr/>
        <p:txBody>
          <a:bodyPr/>
          <a:lstStyle/>
          <a:p>
            <a:fld id="{8D8D682C-5531-4BEB-B0BF-3339BC15191E}" type="slidenum">
              <a:rPr lang="en-US"/>
              <a:t>13</a:t>
            </a:fld>
            <a:endParaRPr lang="en-US"/>
          </a:p>
        </p:txBody>
      </p:sp>
    </p:spTree>
    <p:extLst>
      <p:ext uri="{BB962C8B-B14F-4D97-AF65-F5344CB8AC3E}">
        <p14:creationId xmlns:p14="http://schemas.microsoft.com/office/powerpoint/2010/main" val="1258747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provide a better understanding of the status quo</a:t>
            </a:r>
          </a:p>
          <a:p>
            <a:br>
              <a:rPr lang="en-US" dirty="0"/>
            </a:br>
            <a:r>
              <a:rPr lang="en-US" dirty="0"/>
              <a:t>On how smart home devices are being used in </a:t>
            </a:r>
            <a:r>
              <a:rPr lang="en-US" dirty="0" err="1"/>
              <a:t>AirBnB</a:t>
            </a:r>
            <a:r>
              <a:rPr lang="en-US" baseline="0" dirty="0"/>
              <a:t> by the Host</a:t>
            </a:r>
            <a:br>
              <a:rPr lang="en-US" baseline="0" dirty="0"/>
            </a:br>
            <a:endParaRPr lang="en-US" baseline="0" dirty="0"/>
          </a:p>
          <a:p>
            <a:r>
              <a:rPr lang="en-US" baseline="0" dirty="0"/>
              <a:t>And what </a:t>
            </a:r>
            <a:r>
              <a:rPr lang="en-US" baseline="0" dirty="0" err="1"/>
              <a:t>what</a:t>
            </a:r>
            <a:r>
              <a:rPr lang="en-US" baseline="0" dirty="0"/>
              <a:t> kind of sharing access control they want in future</a:t>
            </a:r>
            <a:endParaRPr lang="en-US" dirty="0"/>
          </a:p>
        </p:txBody>
      </p:sp>
      <p:sp>
        <p:nvSpPr>
          <p:cNvPr id="4" name="Slide Number Placeholder 3"/>
          <p:cNvSpPr>
            <a:spLocks noGrp="1"/>
          </p:cNvSpPr>
          <p:nvPr>
            <p:ph type="sldNum" sz="quarter" idx="10"/>
          </p:nvPr>
        </p:nvSpPr>
        <p:spPr/>
        <p:txBody>
          <a:bodyPr/>
          <a:lstStyle/>
          <a:p>
            <a:fld id="{8D8D682C-5531-4BEB-B0BF-3339BC15191E}" type="slidenum">
              <a:rPr lang="en-US" smtClean="0"/>
              <a:t>15</a:t>
            </a:fld>
            <a:endParaRPr lang="en-US"/>
          </a:p>
        </p:txBody>
      </p:sp>
    </p:spTree>
    <p:extLst>
      <p:ext uri="{BB962C8B-B14F-4D97-AF65-F5344CB8AC3E}">
        <p14:creationId xmlns:p14="http://schemas.microsoft.com/office/powerpoint/2010/main" val="3537136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8D682C-5531-4BEB-B0BF-3339BC15191E}" type="slidenum">
              <a:rPr lang="en-US" smtClean="0"/>
              <a:t>16</a:t>
            </a:fld>
            <a:endParaRPr lang="en-US"/>
          </a:p>
        </p:txBody>
      </p:sp>
    </p:spTree>
    <p:extLst>
      <p:ext uri="{BB962C8B-B14F-4D97-AF65-F5344CB8AC3E}">
        <p14:creationId xmlns:p14="http://schemas.microsoft.com/office/powerpoint/2010/main" val="954517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8D682C-5531-4BEB-B0BF-3339BC15191E}" type="slidenum">
              <a:rPr lang="en-US" smtClean="0"/>
              <a:t>17</a:t>
            </a:fld>
            <a:endParaRPr lang="en-US"/>
          </a:p>
        </p:txBody>
      </p:sp>
    </p:spTree>
    <p:extLst>
      <p:ext uri="{BB962C8B-B14F-4D97-AF65-F5344CB8AC3E}">
        <p14:creationId xmlns:p14="http://schemas.microsoft.com/office/powerpoint/2010/main" val="2353080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8D682C-5531-4BEB-B0BF-3339BC15191E}" type="slidenum">
              <a:rPr lang="en-US" smtClean="0"/>
              <a:t>18</a:t>
            </a:fld>
            <a:endParaRPr lang="en-US"/>
          </a:p>
        </p:txBody>
      </p:sp>
    </p:spTree>
    <p:extLst>
      <p:ext uri="{BB962C8B-B14F-4D97-AF65-F5344CB8AC3E}">
        <p14:creationId xmlns:p14="http://schemas.microsoft.com/office/powerpoint/2010/main" val="804794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Share economy is an economic system in which assets or services are shared between individuals people, either free or for a fee, typically by means of the Internet. </a:t>
            </a:r>
          </a:p>
          <a:p>
            <a:r>
              <a:rPr lang="en-US"/>
              <a:t>Airbnb has been very popular for sharing </a:t>
            </a:r>
            <a:r>
              <a:rPr lang="en-US" err="1"/>
              <a:t>homespace</a:t>
            </a:r>
            <a:r>
              <a:rPr lang="en-US"/>
              <a:t>. As hosts are sharing their space with almost stranger people whom they know only by internet, it arises some security concerns. </a:t>
            </a:r>
            <a:r>
              <a:rPr lang="en-US" err="1"/>
              <a:t>HOsts</a:t>
            </a:r>
            <a:r>
              <a:rPr lang="en-US"/>
              <a:t> are using different smart home or </a:t>
            </a:r>
            <a:r>
              <a:rPr lang="en-US" err="1"/>
              <a:t>IoT</a:t>
            </a:r>
            <a:r>
              <a:rPr lang="en-US"/>
              <a:t> devices in their property to tackle security concerns and provide better care for gusts.  </a:t>
            </a:r>
          </a:p>
          <a:p>
            <a:r>
              <a:rPr lang="en-US"/>
              <a:t>Smart home or </a:t>
            </a:r>
            <a:r>
              <a:rPr lang="en-US" err="1"/>
              <a:t>IoT</a:t>
            </a:r>
            <a:r>
              <a:rPr lang="en-US"/>
              <a:t> devices are computing devices connected with internet. They are being pervasive in our day to day life. In 2018 , 1/3 of US households have </a:t>
            </a:r>
            <a:r>
              <a:rPr lang="en-US" err="1"/>
              <a:t>IoT</a:t>
            </a:r>
            <a:r>
              <a:rPr lang="en-US"/>
              <a:t> devices in there homes. Like smart doorbell, camera, thermostat etc.</a:t>
            </a:r>
          </a:p>
          <a:p>
            <a:endParaRPr lang="en-US"/>
          </a:p>
          <a:p>
            <a:r>
              <a:rPr lang="en-US"/>
              <a:t>So smart doorbell with attached video camera  for monitoring who are coming to house, </a:t>
            </a:r>
            <a:r>
              <a:rPr lang="en-US" err="1"/>
              <a:t>whetehr</a:t>
            </a:r>
            <a:r>
              <a:rPr lang="en-US"/>
              <a:t> any illegal activities are </a:t>
            </a:r>
            <a:r>
              <a:rPr lang="en-US" err="1"/>
              <a:t>occcured</a:t>
            </a:r>
            <a:r>
              <a:rPr lang="en-US"/>
              <a:t> , whether any guests left light/fan turned on etc.</a:t>
            </a:r>
            <a:endParaRPr lang="en-US">
              <a:cs typeface="Calibri"/>
            </a:endParaRPr>
          </a:p>
          <a:p>
            <a:r>
              <a:rPr lang="en-US"/>
              <a:t>-Smart home or </a:t>
            </a:r>
            <a:r>
              <a:rPr lang="en-US" err="1"/>
              <a:t>IoT</a:t>
            </a:r>
            <a:r>
              <a:rPr lang="en-US"/>
              <a:t> devices are being pervasive in our day to day life. In 2018 , 1/3 of US households have </a:t>
            </a:r>
            <a:r>
              <a:rPr lang="en-US" err="1"/>
              <a:t>IoT</a:t>
            </a:r>
            <a:r>
              <a:rPr lang="en-US"/>
              <a:t> devices in there homes. As there is a increase in </a:t>
            </a:r>
            <a:r>
              <a:rPr lang="en-US" err="1"/>
              <a:t>IoT</a:t>
            </a:r>
            <a:r>
              <a:rPr lang="en-US"/>
              <a:t> </a:t>
            </a:r>
            <a:r>
              <a:rPr lang="en-US" baseline="0"/>
              <a:t>devices, it is increasingly being made for the consumption of multiple people. But the sharing control are not </a:t>
            </a:r>
            <a:r>
              <a:rPr lang="en-US" baseline="0" err="1"/>
              <a:t>upto</a:t>
            </a:r>
            <a:r>
              <a:rPr lang="en-US" baseline="0"/>
              <a:t> the mark, which is why users do not feel at ease while sharing. Even when they know each other.</a:t>
            </a:r>
            <a:br>
              <a:rPr lang="en-US">
                <a:cs typeface="+mn-lt"/>
              </a:rPr>
            </a:br>
            <a:br>
              <a:rPr lang="en-US">
                <a:cs typeface="+mn-lt"/>
              </a:rPr>
            </a:br>
            <a:r>
              <a:rPr lang="en-US" baseline="0"/>
              <a:t>- </a:t>
            </a:r>
            <a:r>
              <a:rPr lang="en-US" err="1"/>
              <a:t>AirBnB</a:t>
            </a:r>
            <a:r>
              <a:rPr lang="en-US"/>
              <a:t> has been the most popular marketplace for renting out property. Home owners are using multiple </a:t>
            </a:r>
            <a:r>
              <a:rPr lang="en-US" err="1"/>
              <a:t>IoT</a:t>
            </a:r>
            <a:r>
              <a:rPr lang="en-US"/>
              <a:t> devices to ensuring their security , maintenance of property , energy saving etc. Moreover,  sharing smart home devices with guests will offer guests some privileges and add to the property value, on the contrary it also has some </a:t>
            </a:r>
            <a:r>
              <a:rPr lang="en-US" err="1"/>
              <a:t>risks.As</a:t>
            </a:r>
            <a:r>
              <a:rPr lang="en-US" baseline="0"/>
              <a:t> in an </a:t>
            </a:r>
            <a:r>
              <a:rPr lang="en-US" baseline="0" err="1"/>
              <a:t>AirBnB</a:t>
            </a:r>
            <a:r>
              <a:rPr lang="en-US" baseline="0"/>
              <a:t>, if the owner uses</a:t>
            </a:r>
            <a:endParaRPr lang="en-US"/>
          </a:p>
          <a:p>
            <a:endParaRPr lang="en-US">
              <a:cs typeface="Calibri"/>
            </a:endParaRPr>
          </a:p>
          <a:p>
            <a:r>
              <a:rPr lang="en-US"/>
              <a:t>Smart </a:t>
            </a:r>
            <a:r>
              <a:rPr lang="en-US" err="1"/>
              <a:t>speaker:At</a:t>
            </a:r>
            <a:r>
              <a:rPr lang="en-US"/>
              <a:t> that price, it's a nice convenience your guests can enjoy. They'll be able to ask Alexa or Google Assistant for nearby restaurants or coffee shops, the weather and other things, just like if they were home. And as an Airbnb host, you can </a:t>
            </a:r>
            <a:r>
              <a:rPr lang="en-US">
                <a:hlinkClick r:id="rId3"/>
              </a:rPr>
              <a:t>create an Alexa skill</a:t>
            </a:r>
            <a:r>
              <a:rPr lang="en-US"/>
              <a:t> that gives your guests all sorts of information, like the Wi-Fi password and other things they may need to know about the home. </a:t>
            </a:r>
          </a:p>
          <a:p>
            <a:endParaRPr lang="en-US">
              <a:cs typeface="Calibri"/>
            </a:endParaRPr>
          </a:p>
          <a:p>
            <a:r>
              <a:rPr lang="en-US"/>
              <a:t>With a smart lock, like those from </a:t>
            </a:r>
            <a:r>
              <a:rPr lang="en-US">
                <a:hlinkClick r:id="rId4"/>
              </a:rPr>
              <a:t>August</a:t>
            </a:r>
            <a:r>
              <a:rPr lang="en-US"/>
              <a:t> or </a:t>
            </a:r>
            <a:r>
              <a:rPr lang="en-US" err="1">
                <a:hlinkClick r:id="rId5"/>
              </a:rPr>
              <a:t>Schlage</a:t>
            </a:r>
            <a:r>
              <a:rPr lang="en-US"/>
              <a:t>, you can provide your guests with a temporary access code that begins with check-in and expires after the check-out date and time. Guests can enter any time at midnight after flight, don’t need any paperwork </a:t>
            </a:r>
            <a:r>
              <a:rPr lang="en-US" err="1"/>
              <a:t>etc</a:t>
            </a:r>
            <a:endParaRPr lang="en-US">
              <a:cs typeface="Calibri"/>
            </a:endParaRPr>
          </a:p>
          <a:p>
            <a:endParaRPr lang="en-US">
              <a:cs typeface="Calibri"/>
            </a:endParaRPr>
          </a:p>
          <a:p>
            <a:r>
              <a:rPr lang="en-US"/>
              <a:t>Give your guests something to do after they've spent a long day travelling</a:t>
            </a:r>
            <a:r>
              <a:rPr lang="en-US" baseline="0"/>
              <a:t> </a:t>
            </a:r>
            <a:r>
              <a:rPr lang="en-US"/>
              <a:t>around with a media streamer. are all affordable ways to give your guests some entertainment without running such a high risk of theft. </a:t>
            </a:r>
            <a:endParaRPr lang="en-US">
              <a:cs typeface="Calibri"/>
            </a:endParaRPr>
          </a:p>
        </p:txBody>
      </p:sp>
      <p:sp>
        <p:nvSpPr>
          <p:cNvPr id="4" name="Slide Number Placeholder 3"/>
          <p:cNvSpPr>
            <a:spLocks noGrp="1"/>
          </p:cNvSpPr>
          <p:nvPr>
            <p:ph type="sldNum" sz="quarter" idx="10"/>
          </p:nvPr>
        </p:nvSpPr>
        <p:spPr/>
        <p:txBody>
          <a:bodyPr/>
          <a:lstStyle/>
          <a:p>
            <a:fld id="{8D8D682C-5531-4BEB-B0BF-3339BC15191E}" type="slidenum">
              <a:rPr lang="en-US" smtClean="0"/>
              <a:t>2</a:t>
            </a:fld>
            <a:endParaRPr lang="en-US"/>
          </a:p>
        </p:txBody>
      </p:sp>
    </p:spTree>
    <p:extLst>
      <p:ext uri="{BB962C8B-B14F-4D97-AF65-F5344CB8AC3E}">
        <p14:creationId xmlns:p14="http://schemas.microsoft.com/office/powerpoint/2010/main" val="1916629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research has been done on that are the concerns on sharing </a:t>
            </a:r>
            <a:r>
              <a:rPr lang="en-US" dirty="0" err="1"/>
              <a:t>IoT</a:t>
            </a:r>
            <a:r>
              <a:rPr lang="en-US" dirty="0"/>
              <a:t> devices with people of home – teenager, children, spouse and people outside of home  and security and privacy concerns regarding sharing </a:t>
            </a:r>
            <a:r>
              <a:rPr lang="en-US" dirty="0" err="1"/>
              <a:t>Iot</a:t>
            </a:r>
            <a:r>
              <a:rPr lang="en-US" dirty="0"/>
              <a:t> devices. We focus on the sharing scenario of </a:t>
            </a:r>
            <a:r>
              <a:rPr lang="en-US" dirty="0" err="1"/>
              <a:t>IoT</a:t>
            </a:r>
            <a:r>
              <a:rPr lang="en-US" dirty="0"/>
              <a:t> devices in smart home economy context. We have selected </a:t>
            </a:r>
            <a:r>
              <a:rPr lang="en-US" dirty="0" err="1"/>
              <a:t>airBnB</a:t>
            </a:r>
            <a:r>
              <a:rPr lang="en-US" dirty="0"/>
              <a:t> as it is the most popular. //</a:t>
            </a:r>
          </a:p>
          <a:p>
            <a:endParaRPr lang="en-US" dirty="0"/>
          </a:p>
          <a:p>
            <a:endParaRPr lang="en-US" dirty="0"/>
          </a:p>
          <a:p>
            <a:r>
              <a:rPr lang="en-US" dirty="0" err="1"/>
              <a:t>ando</a:t>
            </a:r>
            <a:r>
              <a:rPr lang="en-US" dirty="0"/>
              <a:t> share </a:t>
            </a:r>
            <a:r>
              <a:rPr lang="en-US" dirty="0" err="1"/>
              <a:t>IoT</a:t>
            </a:r>
            <a:r>
              <a:rPr lang="en-US" dirty="0"/>
              <a:t> As there is a increase in </a:t>
            </a:r>
            <a:r>
              <a:rPr lang="en-US" dirty="0" err="1"/>
              <a:t>IoT</a:t>
            </a:r>
            <a:r>
              <a:rPr lang="en-US" dirty="0"/>
              <a:t> </a:t>
            </a:r>
            <a:r>
              <a:rPr lang="en-US" baseline="0" dirty="0"/>
              <a:t>devices, it is increasingly being made for the consumption of multiple people. But the sharing control are not</a:t>
            </a:r>
            <a:r>
              <a:rPr lang="en-US" dirty="0"/>
              <a:t> </a:t>
            </a:r>
            <a:r>
              <a:rPr lang="en-US" baseline="0" dirty="0"/>
              <a:t> </a:t>
            </a:r>
            <a:r>
              <a:rPr lang="en-US" baseline="0" dirty="0" err="1"/>
              <a:t>upto</a:t>
            </a:r>
            <a:r>
              <a:rPr lang="en-US" baseline="0" dirty="0"/>
              <a:t> the mark, which is why users do not feel at ease while sharing. Even when they know each other.</a:t>
            </a:r>
            <a:br>
              <a:rPr lang="en-US" dirty="0">
                <a:cs typeface="+mn-lt"/>
              </a:rPr>
            </a:br>
            <a:br>
              <a:rPr lang="en-US" dirty="0">
                <a:cs typeface="+mn-lt"/>
              </a:rPr>
            </a:br>
            <a:r>
              <a:rPr lang="en-US" baseline="0" dirty="0"/>
              <a:t>- As in an </a:t>
            </a:r>
            <a:r>
              <a:rPr lang="en-US" baseline="0" dirty="0" err="1"/>
              <a:t>AirBnB</a:t>
            </a:r>
            <a:r>
              <a:rPr lang="en-US" baseline="0" dirty="0"/>
              <a:t>, if the owner uses</a:t>
            </a:r>
            <a:endParaRPr lang="en-US" dirty="0"/>
          </a:p>
        </p:txBody>
      </p:sp>
      <p:sp>
        <p:nvSpPr>
          <p:cNvPr id="4" name="Slide Number Placeholder 3"/>
          <p:cNvSpPr>
            <a:spLocks noGrp="1"/>
          </p:cNvSpPr>
          <p:nvPr>
            <p:ph type="sldNum" sz="quarter" idx="10"/>
          </p:nvPr>
        </p:nvSpPr>
        <p:spPr/>
        <p:txBody>
          <a:bodyPr/>
          <a:lstStyle/>
          <a:p>
            <a:fld id="{8D8D682C-5531-4BEB-B0BF-3339BC15191E}" type="slidenum">
              <a:rPr lang="en-US" smtClean="0"/>
              <a:t>3</a:t>
            </a:fld>
            <a:endParaRPr lang="en-US"/>
          </a:p>
        </p:txBody>
      </p:sp>
    </p:spTree>
    <p:extLst>
      <p:ext uri="{BB962C8B-B14F-4D97-AF65-F5344CB8AC3E}">
        <p14:creationId xmlns:p14="http://schemas.microsoft.com/office/powerpoint/2010/main" val="1923627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a:t>
            </a:r>
            <a:r>
              <a:rPr lang="en-US">
                <a:cs typeface="Calibri"/>
              </a:rPr>
              <a:t>know how </a:t>
            </a:r>
            <a:r>
              <a:rPr lang="en-US" err="1">
                <a:cs typeface="Calibri"/>
              </a:rPr>
              <a:t>airbnb</a:t>
            </a:r>
            <a:r>
              <a:rPr lang="en-US">
                <a:cs typeface="Calibri"/>
              </a:rPr>
              <a:t> hosts are sharing smart homes devices currently </a:t>
            </a:r>
            <a:r>
              <a:rPr lang="en-US" dirty="0">
                <a:cs typeface="Calibri"/>
              </a:rPr>
              <a:t>and demand on sharing smart home devices in future in share  economy context, we impose three questions - </a:t>
            </a:r>
          </a:p>
        </p:txBody>
      </p:sp>
      <p:sp>
        <p:nvSpPr>
          <p:cNvPr id="4" name="Slide Number Placeholder 3"/>
          <p:cNvSpPr>
            <a:spLocks noGrp="1"/>
          </p:cNvSpPr>
          <p:nvPr>
            <p:ph type="sldNum" sz="quarter" idx="5"/>
          </p:nvPr>
        </p:nvSpPr>
        <p:spPr/>
        <p:txBody>
          <a:bodyPr/>
          <a:lstStyle/>
          <a:p>
            <a:fld id="{8D8D682C-5531-4BEB-B0BF-3339BC15191E}" type="slidenum">
              <a:rPr lang="en-US"/>
              <a:t>4</a:t>
            </a:fld>
            <a:endParaRPr lang="en-US"/>
          </a:p>
        </p:txBody>
      </p:sp>
    </p:spTree>
    <p:extLst>
      <p:ext uri="{BB962C8B-B14F-4D97-AF65-F5344CB8AC3E}">
        <p14:creationId xmlns:p14="http://schemas.microsoft.com/office/powerpoint/2010/main" val="562507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8D682C-5531-4BEB-B0BF-3339BC15191E}" type="slidenum">
              <a:rPr lang="en-US" smtClean="0"/>
              <a:t>5</a:t>
            </a:fld>
            <a:endParaRPr lang="en-US"/>
          </a:p>
        </p:txBody>
      </p:sp>
    </p:spTree>
    <p:extLst>
      <p:ext uri="{BB962C8B-B14F-4D97-AF65-F5344CB8AC3E}">
        <p14:creationId xmlns:p14="http://schemas.microsoft.com/office/powerpoint/2010/main" val="3766283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8D682C-5531-4BEB-B0BF-3339BC15191E}" type="slidenum">
              <a:rPr lang="en-US" smtClean="0"/>
              <a:t>7</a:t>
            </a:fld>
            <a:endParaRPr lang="en-US"/>
          </a:p>
        </p:txBody>
      </p:sp>
    </p:spTree>
    <p:extLst>
      <p:ext uri="{BB962C8B-B14F-4D97-AF65-F5344CB8AC3E}">
        <p14:creationId xmlns:p14="http://schemas.microsoft.com/office/powerpoint/2010/main" val="855163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8D682C-5531-4BEB-B0BF-3339BC15191E}" type="slidenum">
              <a:rPr lang="en-US" smtClean="0"/>
              <a:t>9</a:t>
            </a:fld>
            <a:endParaRPr lang="en-US"/>
          </a:p>
        </p:txBody>
      </p:sp>
    </p:spTree>
    <p:extLst>
      <p:ext uri="{BB962C8B-B14F-4D97-AF65-F5344CB8AC3E}">
        <p14:creationId xmlns:p14="http://schemas.microsoft.com/office/powerpoint/2010/main" val="4032421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(contact host, invite, questions of survey, Why survey ) For our research we will execute both quantitative and qualitative research methods.  one pre screening survey and another follow up interview. At first we will contact Air </a:t>
            </a:r>
            <a:r>
              <a:rPr lang="en-US" dirty="0" err="1">
                <a:cs typeface="Calibri"/>
              </a:rPr>
              <a:t>bnb</a:t>
            </a:r>
            <a:r>
              <a:rPr lang="en-US" dirty="0">
                <a:cs typeface="Calibri"/>
              </a:rPr>
              <a:t> hosts through </a:t>
            </a:r>
            <a:r>
              <a:rPr lang="en-US" dirty="0" err="1">
                <a:cs typeface="Calibri"/>
              </a:rPr>
              <a:t>airbnb</a:t>
            </a:r>
            <a:r>
              <a:rPr lang="en-US" dirty="0">
                <a:cs typeface="Calibri"/>
              </a:rPr>
              <a:t> sites, describe our study and purpose and share our survey form. </a:t>
            </a:r>
            <a:r>
              <a:rPr lang="en-US" dirty="0"/>
              <a:t>We will make a small set of questions for survey using google from for </a:t>
            </a:r>
            <a:r>
              <a:rPr lang="en-US" dirty="0" err="1"/>
              <a:t>airBNB</a:t>
            </a:r>
            <a:r>
              <a:rPr lang="en-US" dirty="0"/>
              <a:t> hosts and ask them whether they share any smart home devices e.g. smart lock, indoor camera, light , burglar alarm with the hosts, if yes then how many and which devices and which capabilities. </a:t>
            </a:r>
            <a:r>
              <a:rPr lang="en-US" dirty="0">
                <a:cs typeface="Calibri"/>
              </a:rPr>
              <a:t>We are conducting this survey as We want to exclude the hosts for interview who does not share at least 2 smart home IoT devices with their guests. As we wont get any valuable data from the hosts who does not possess or share IoT devices with hosts. Thus we will know how many devices, which devices are currently being shared in smart home economy, what is the purpose. </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8D8D682C-5531-4BEB-B0BF-3339BC15191E}" type="slidenum">
              <a:rPr lang="en-US"/>
              <a:t>11</a:t>
            </a:fld>
            <a:endParaRPr lang="en-US"/>
          </a:p>
        </p:txBody>
      </p:sp>
    </p:spTree>
    <p:extLst>
      <p:ext uri="{BB962C8B-B14F-4D97-AF65-F5344CB8AC3E}">
        <p14:creationId xmlns:p14="http://schemas.microsoft.com/office/powerpoint/2010/main" val="268139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a:t>
            </a:r>
            <a:r>
              <a:rPr lang="en-US"/>
              <a:t>(phone call, 30 min, questions, purpose) Then in interview we will dive into more detail via phone call, at most 30 minutes(read interview questions) what do they think about if they share their  devices whether those will increase guests visit comfortable and easy, does sharing increase their security concerns, any challenge they have faced while sharing those devices, any demands that should have been in access control for making access control more granular. Like there is no need to control smart lights, but for voice assistant they wont share placing online shopping</a:t>
            </a:r>
            <a:endParaRPr lang="en-US" err="1">
              <a:cs typeface="Calibri"/>
            </a:endParaRPr>
          </a:p>
          <a:p>
            <a:r>
              <a:rPr lang="en-US">
                <a:cs typeface="Calibri"/>
              </a:rPr>
              <a:t>We will conduct 10 follow up interviews with the selected hosts and ask them questions like – (see </a:t>
            </a:r>
            <a:r>
              <a:rPr lang="en-US" err="1">
                <a:cs typeface="Calibri"/>
              </a:rPr>
              <a:t>ineterview</a:t>
            </a:r>
            <a:r>
              <a:rPr lang="en-US">
                <a:cs typeface="Calibri"/>
              </a:rPr>
              <a:t> </a:t>
            </a:r>
            <a:r>
              <a:rPr lang="en-US" err="1">
                <a:cs typeface="Calibri"/>
              </a:rPr>
              <a:t>qs</a:t>
            </a:r>
            <a:r>
              <a:rPr lang="en-US">
                <a:cs typeface="Calibri"/>
              </a:rPr>
              <a:t>) what </a:t>
            </a:r>
            <a:r>
              <a:rPr lang="en-US" err="1">
                <a:cs typeface="Calibri"/>
              </a:rPr>
              <a:t>aceesses</a:t>
            </a:r>
            <a:r>
              <a:rPr lang="en-US">
                <a:cs typeface="Calibri"/>
              </a:rPr>
              <a:t> they share, whether they have any concern on security or privacy. Any demand they have for sharing smart home devices with guests. Thus we will get quantitative data about their current situation of sharing and  demands for future sharing.</a:t>
            </a:r>
            <a:endParaRPr lang="en-US"/>
          </a:p>
        </p:txBody>
      </p:sp>
      <p:sp>
        <p:nvSpPr>
          <p:cNvPr id="4" name="Slide Number Placeholder 3"/>
          <p:cNvSpPr>
            <a:spLocks noGrp="1"/>
          </p:cNvSpPr>
          <p:nvPr>
            <p:ph type="sldNum" sz="quarter" idx="5"/>
          </p:nvPr>
        </p:nvSpPr>
        <p:spPr/>
        <p:txBody>
          <a:bodyPr/>
          <a:lstStyle/>
          <a:p>
            <a:fld id="{8D8D682C-5531-4BEB-B0BF-3339BC15191E}" type="slidenum">
              <a:rPr lang="en-US"/>
              <a:t>12</a:t>
            </a:fld>
            <a:endParaRPr lang="en-US"/>
          </a:p>
        </p:txBody>
      </p:sp>
    </p:spTree>
    <p:extLst>
      <p:ext uri="{BB962C8B-B14F-4D97-AF65-F5344CB8AC3E}">
        <p14:creationId xmlns:p14="http://schemas.microsoft.com/office/powerpoint/2010/main" val="3854961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93424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87976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4307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86494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3974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50272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4591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17140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57360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00415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15926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636746047"/>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42DF1FE9-DDD6-4C16-A9B1-0CE61FEDD71B}"/>
              </a:ext>
            </a:extLst>
          </p:cNvPr>
          <p:cNvPicPr>
            <a:picLocks noChangeAspect="1"/>
          </p:cNvPicPr>
          <p:nvPr/>
        </p:nvPicPr>
        <p:blipFill rotWithShape="1">
          <a:blip r:embed="rId3">
            <a:alphaModFix amt="0"/>
            <a:extLst>
              <a:ext uri="{BEBA8EAE-BF5A-486C-A8C5-ECC9F3942E4B}">
                <a14:imgProps xmlns:a14="http://schemas.microsoft.com/office/drawing/2010/main">
                  <a14:imgLayer r:embed="rId4">
                    <a14:imgEffect>
                      <a14:backgroundRemoval t="10491" b="78257" l="10000" r="90000"/>
                    </a14:imgEffect>
                    <a14:imgEffect>
                      <a14:saturation sat="214000"/>
                    </a14:imgEffect>
                  </a14:imgLayer>
                </a14:imgProps>
              </a:ext>
            </a:extLst>
          </a:blip>
          <a:srcRect t="2020" r="-2" b="13272"/>
          <a:stretch/>
        </p:blipFill>
        <p:spPr>
          <a:xfrm>
            <a:off x="20" y="10"/>
            <a:ext cx="12191980" cy="6857990"/>
          </a:xfrm>
          <a:prstGeom prst="rect">
            <a:avLst/>
          </a:prstGeom>
          <a:solidFill>
            <a:schemeClr val="bg1">
              <a:alpha val="0"/>
            </a:schemeClr>
          </a:solidFill>
        </p:spPr>
      </p:pic>
      <p:sp>
        <p:nvSpPr>
          <p:cNvPr id="2" name="Title 1"/>
          <p:cNvSpPr>
            <a:spLocks noGrp="1"/>
          </p:cNvSpPr>
          <p:nvPr>
            <p:ph type="ctrTitle"/>
          </p:nvPr>
        </p:nvSpPr>
        <p:spPr>
          <a:xfrm>
            <a:off x="307693" y="350226"/>
            <a:ext cx="11585196" cy="3800212"/>
          </a:xfrm>
        </p:spPr>
        <p:txBody>
          <a:bodyPr>
            <a:noAutofit/>
          </a:bodyPr>
          <a:lstStyle/>
          <a:p>
            <a:r>
              <a:rPr lang="en-US" sz="7200" b="1" dirty="0">
                <a:latin typeface="Times New Roman"/>
                <a:cs typeface="Times New Roman"/>
              </a:rPr>
              <a:t>Sharing Smart Home Devices: </a:t>
            </a:r>
            <a:br>
              <a:rPr lang="en-US" sz="7200" b="1" dirty="0">
                <a:latin typeface="Times New Roman" panose="02020603050405020304" pitchFamily="18" charset="0"/>
                <a:cs typeface="Times New Roman" panose="02020603050405020304" pitchFamily="18" charset="0"/>
              </a:rPr>
            </a:br>
            <a:r>
              <a:rPr lang="en-US" sz="7200" b="1" dirty="0">
                <a:latin typeface="Times New Roman"/>
                <a:cs typeface="Times New Roman"/>
              </a:rPr>
              <a:t>From the perspective of </a:t>
            </a:r>
            <a:r>
              <a:rPr lang="en-US" sz="7200" b="1" dirty="0" err="1">
                <a:latin typeface="Times New Roman"/>
                <a:cs typeface="Times New Roman"/>
              </a:rPr>
              <a:t>AirBnB</a:t>
            </a:r>
            <a:r>
              <a:rPr lang="en-US" sz="7200" b="1" dirty="0">
                <a:latin typeface="Times New Roman"/>
                <a:cs typeface="Times New Roman"/>
              </a:rPr>
              <a:t> Host</a:t>
            </a:r>
          </a:p>
        </p:txBody>
      </p:sp>
      <p:sp>
        <p:nvSpPr>
          <p:cNvPr id="3" name="Subtitle 2"/>
          <p:cNvSpPr>
            <a:spLocks noGrp="1"/>
          </p:cNvSpPr>
          <p:nvPr>
            <p:ph type="subTitle" idx="1"/>
          </p:nvPr>
        </p:nvSpPr>
        <p:spPr>
          <a:xfrm>
            <a:off x="1375983" y="5416569"/>
            <a:ext cx="9440034" cy="1049867"/>
          </a:xfrm>
        </p:spPr>
        <p:txBody>
          <a:bodyPr>
            <a:normAutofit/>
          </a:bodyPr>
          <a:lstStyle/>
          <a:p>
            <a:r>
              <a:rPr lang="en-US">
                <a:solidFill>
                  <a:srgbClr val="FFFFFF"/>
                </a:solidFill>
              </a:rPr>
              <a:t>Authors: Rajib Dey, </a:t>
            </a:r>
            <a:r>
              <a:rPr lang="en-US" err="1">
                <a:solidFill>
                  <a:srgbClr val="FFFFFF"/>
                </a:solidFill>
              </a:rPr>
              <a:t>Sayma</a:t>
            </a:r>
            <a:r>
              <a:rPr lang="en-US">
                <a:solidFill>
                  <a:srgbClr val="FFFFFF"/>
                </a:solidFill>
              </a:rPr>
              <a:t> Sultana</a:t>
            </a:r>
          </a:p>
        </p:txBody>
      </p:sp>
      <p:pic>
        <p:nvPicPr>
          <p:cNvPr id="6" name="Picture 5" descr="A picture containing drawing&#10;&#10;Description automatically generated">
            <a:extLst>
              <a:ext uri="{FF2B5EF4-FFF2-40B4-BE49-F238E27FC236}">
                <a16:creationId xmlns:a16="http://schemas.microsoft.com/office/drawing/2014/main" id="{52F470D7-C8B7-4E30-92DA-B87CF0EFA4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957" y="302190"/>
            <a:ext cx="480524" cy="754823"/>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42DF1FE9-DDD6-4C16-A9B1-0CE61FEDD71B}"/>
              </a:ext>
            </a:extLst>
          </p:cNvPr>
          <p:cNvPicPr>
            <a:picLocks noChangeAspect="1"/>
          </p:cNvPicPr>
          <p:nvPr/>
        </p:nvPicPr>
        <p:blipFill rotWithShape="1">
          <a:blip r:embed="rId2">
            <a:alphaModFix amt="0"/>
            <a:extLst>
              <a:ext uri="{BEBA8EAE-BF5A-486C-A8C5-ECC9F3942E4B}">
                <a14:imgProps xmlns:a14="http://schemas.microsoft.com/office/drawing/2010/main">
                  <a14:imgLayer r:embed="rId3">
                    <a14:imgEffect>
                      <a14:backgroundRemoval t="10491" b="78257" l="10000" r="90000"/>
                    </a14:imgEffect>
                    <a14:imgEffect>
                      <a14:saturation sat="214000"/>
                    </a14:imgEffect>
                  </a14:imgLayer>
                </a14:imgProps>
              </a:ext>
            </a:extLst>
          </a:blip>
          <a:srcRect t="2020" r="-2" b="13272"/>
          <a:stretch/>
        </p:blipFill>
        <p:spPr>
          <a:xfrm>
            <a:off x="20" y="10"/>
            <a:ext cx="12191980" cy="6857990"/>
          </a:xfrm>
          <a:prstGeom prst="rect">
            <a:avLst/>
          </a:prstGeom>
          <a:solidFill>
            <a:schemeClr val="bg1">
              <a:alpha val="0"/>
            </a:schemeClr>
          </a:solidFill>
        </p:spPr>
      </p:pic>
      <p:sp>
        <p:nvSpPr>
          <p:cNvPr id="2" name="Title 1"/>
          <p:cNvSpPr>
            <a:spLocks noGrp="1"/>
          </p:cNvSpPr>
          <p:nvPr>
            <p:ph type="ctrTitle"/>
          </p:nvPr>
        </p:nvSpPr>
        <p:spPr>
          <a:xfrm>
            <a:off x="990481" y="302191"/>
            <a:ext cx="10264767" cy="1018610"/>
          </a:xfrm>
        </p:spPr>
        <p:txBody>
          <a:bodyPr>
            <a:noAutofit/>
          </a:bodyPr>
          <a:lstStyle/>
          <a:p>
            <a:r>
              <a:rPr lang="en-US" sz="6000" b="1" dirty="0">
                <a:solidFill>
                  <a:srgbClr val="FFFFFF"/>
                </a:solidFill>
                <a:latin typeface="Times New Roman" panose="02020603050405020304" pitchFamily="18" charset="0"/>
                <a:cs typeface="Times New Roman" panose="02020603050405020304" pitchFamily="18" charset="0"/>
              </a:rPr>
              <a:t>Literature Review</a:t>
            </a:r>
          </a:p>
        </p:txBody>
      </p:sp>
      <p:pic>
        <p:nvPicPr>
          <p:cNvPr id="6" name="Picture 5" descr="A picture containing drawing&#10;&#10;Description automatically generated">
            <a:extLst>
              <a:ext uri="{FF2B5EF4-FFF2-40B4-BE49-F238E27FC236}">
                <a16:creationId xmlns:a16="http://schemas.microsoft.com/office/drawing/2014/main" id="{52F470D7-C8B7-4E30-92DA-B87CF0EFA4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957" y="302190"/>
            <a:ext cx="480524" cy="754823"/>
          </a:xfrm>
          <a:prstGeom prst="rect">
            <a:avLst/>
          </a:prstGeom>
        </p:spPr>
      </p:pic>
      <p:sp>
        <p:nvSpPr>
          <p:cNvPr id="7" name="TextBox 6"/>
          <p:cNvSpPr txBox="1"/>
          <p:nvPr/>
        </p:nvSpPr>
        <p:spPr>
          <a:xfrm>
            <a:off x="471971" y="1622982"/>
            <a:ext cx="10234013" cy="461665"/>
          </a:xfrm>
          <a:prstGeom prst="rect">
            <a:avLst/>
          </a:prstGeom>
          <a:noFill/>
        </p:spPr>
        <p:txBody>
          <a:bodyPr wrap="square" rtlCol="0">
            <a:spAutoFit/>
          </a:bodyPr>
          <a:lstStyle/>
          <a:p>
            <a:r>
              <a:rPr lang="en-US" sz="2400" b="1" dirty="0"/>
              <a:t>2. Smart Home for </a:t>
            </a:r>
            <a:r>
              <a:rPr lang="en-US" sz="2400" b="1" dirty="0" err="1"/>
              <a:t>AirBnB</a:t>
            </a:r>
            <a:endParaRPr lang="en-US" sz="2400" b="1" dirty="0"/>
          </a:p>
        </p:txBody>
      </p:sp>
      <p:sp>
        <p:nvSpPr>
          <p:cNvPr id="4" name="TextBox 3"/>
          <p:cNvSpPr txBox="1"/>
          <p:nvPr/>
        </p:nvSpPr>
        <p:spPr>
          <a:xfrm>
            <a:off x="509957" y="2291645"/>
            <a:ext cx="10158043" cy="2677656"/>
          </a:xfrm>
          <a:prstGeom prst="rect">
            <a:avLst/>
          </a:prstGeom>
          <a:noFill/>
        </p:spPr>
        <p:txBody>
          <a:bodyPr wrap="square" rtlCol="0">
            <a:spAutoFit/>
          </a:bodyPr>
          <a:lstStyle/>
          <a:p>
            <a:endParaRPr lang="en-US" sz="2800" dirty="0"/>
          </a:p>
          <a:p>
            <a:r>
              <a:rPr lang="en-US" sz="2800" dirty="0"/>
              <a:t>Researchers from </a:t>
            </a:r>
            <a:r>
              <a:rPr lang="en-US" sz="2800" dirty="0" err="1"/>
              <a:t>Umass</a:t>
            </a:r>
            <a:r>
              <a:rPr lang="en-US" sz="2800" dirty="0"/>
              <a:t> Amherst [1]  proposed Preserving </a:t>
            </a:r>
            <a:r>
              <a:rPr lang="en-US" sz="2800" dirty="0" err="1"/>
              <a:t>IoT</a:t>
            </a:r>
            <a:r>
              <a:rPr lang="en-US" sz="2800" dirty="0"/>
              <a:t> Privacy in Sharing Economy (or </a:t>
            </a:r>
            <a:r>
              <a:rPr lang="en-US" sz="2800" dirty="0" err="1"/>
              <a:t>AirBnB</a:t>
            </a:r>
            <a:r>
              <a:rPr lang="en-US" sz="2800" dirty="0"/>
              <a:t>) using </a:t>
            </a:r>
            <a:r>
              <a:rPr lang="en-US" sz="2800" dirty="0" err="1"/>
              <a:t>Blockchain</a:t>
            </a:r>
            <a:r>
              <a:rPr lang="en-US" sz="2800" dirty="0"/>
              <a:t> technology.</a:t>
            </a:r>
            <a:br>
              <a:rPr lang="en-US" sz="2800" dirty="0"/>
            </a:br>
            <a:br>
              <a:rPr lang="en-US" sz="2800" dirty="0"/>
            </a:br>
            <a:br>
              <a:rPr lang="en-US" sz="2800" dirty="0"/>
            </a:br>
            <a:r>
              <a:rPr lang="en-US" sz="2800" dirty="0"/>
              <a:t>We take an HCI approach to this by asking the hosts what they want.</a:t>
            </a:r>
          </a:p>
        </p:txBody>
      </p:sp>
    </p:spTree>
    <p:extLst>
      <p:ext uri="{BB962C8B-B14F-4D97-AF65-F5344CB8AC3E}">
        <p14:creationId xmlns:p14="http://schemas.microsoft.com/office/powerpoint/2010/main" val="19358849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74206" y="216226"/>
            <a:ext cx="3646867" cy="1073804"/>
          </a:xfrm>
        </p:spPr>
        <p:txBody>
          <a:bodyPr>
            <a:normAutofit/>
          </a:bodyPr>
          <a:lstStyle/>
          <a:p>
            <a:r>
              <a:rPr lang="en-US" b="1">
                <a:solidFill>
                  <a:schemeClr val="accent5"/>
                </a:solidFill>
                <a:latin typeface="Times New Roman"/>
                <a:cs typeface="Times New Roman"/>
              </a:rPr>
              <a:t>Methods</a:t>
            </a:r>
          </a:p>
        </p:txBody>
      </p:sp>
      <p:pic>
        <p:nvPicPr>
          <p:cNvPr id="6" name="Picture 5" descr="A picture containing drawing&#10;&#10;Description automatically generated">
            <a:extLst>
              <a:ext uri="{FF2B5EF4-FFF2-40B4-BE49-F238E27FC236}">
                <a16:creationId xmlns:a16="http://schemas.microsoft.com/office/drawing/2014/main" id="{52F470D7-C8B7-4E30-92DA-B87CF0EFA4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957" y="302190"/>
            <a:ext cx="480524" cy="754823"/>
          </a:xfrm>
          <a:prstGeom prst="rect">
            <a:avLst/>
          </a:prstGeom>
        </p:spPr>
      </p:pic>
      <p:pic>
        <p:nvPicPr>
          <p:cNvPr id="19" name="Picture 19" descr="A picture containing building, computer&#10;&#10;Description generated with very high confidence">
            <a:extLst>
              <a:ext uri="{FF2B5EF4-FFF2-40B4-BE49-F238E27FC236}">
                <a16:creationId xmlns:a16="http://schemas.microsoft.com/office/drawing/2014/main" id="{631FDFD5-CB26-4B94-8A03-B22A50031292}"/>
              </a:ext>
            </a:extLst>
          </p:cNvPr>
          <p:cNvPicPr>
            <a:picLocks noChangeAspect="1"/>
          </p:cNvPicPr>
          <p:nvPr/>
        </p:nvPicPr>
        <p:blipFill>
          <a:blip r:embed="rId4"/>
          <a:stretch>
            <a:fillRect/>
          </a:stretch>
        </p:blipFill>
        <p:spPr>
          <a:xfrm>
            <a:off x="397500" y="1916174"/>
            <a:ext cx="897030" cy="1232638"/>
          </a:xfrm>
          <a:prstGeom prst="rect">
            <a:avLst/>
          </a:prstGeom>
        </p:spPr>
      </p:pic>
      <p:sp>
        <p:nvSpPr>
          <p:cNvPr id="431" name="TextBox 430">
            <a:extLst>
              <a:ext uri="{FF2B5EF4-FFF2-40B4-BE49-F238E27FC236}">
                <a16:creationId xmlns:a16="http://schemas.microsoft.com/office/drawing/2014/main" id="{D870E821-9D5E-4569-94C4-1815A238D63F}"/>
              </a:ext>
            </a:extLst>
          </p:cNvPr>
          <p:cNvSpPr txBox="1"/>
          <p:nvPr/>
        </p:nvSpPr>
        <p:spPr>
          <a:xfrm>
            <a:off x="132948" y="4850879"/>
            <a:ext cx="27204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accent5"/>
                </a:solidFill>
                <a:cs typeface="Calibri"/>
              </a:rPr>
              <a:t>50+ </a:t>
            </a:r>
            <a:r>
              <a:rPr lang="en-US" sz="2800" b="1" err="1">
                <a:solidFill>
                  <a:schemeClr val="accent5"/>
                </a:solidFill>
                <a:cs typeface="Calibri"/>
              </a:rPr>
              <a:t>airBnB</a:t>
            </a:r>
            <a:r>
              <a:rPr lang="en-US" sz="2800" b="1">
                <a:solidFill>
                  <a:schemeClr val="accent5"/>
                </a:solidFill>
                <a:cs typeface="Calibri"/>
              </a:rPr>
              <a:t> hosts</a:t>
            </a:r>
          </a:p>
        </p:txBody>
      </p:sp>
      <p:sp>
        <p:nvSpPr>
          <p:cNvPr id="438" name="TextBox 437">
            <a:extLst>
              <a:ext uri="{FF2B5EF4-FFF2-40B4-BE49-F238E27FC236}">
                <a16:creationId xmlns:a16="http://schemas.microsoft.com/office/drawing/2014/main" id="{0F145F30-9E7F-4C08-9BD2-0E6881461312}"/>
              </a:ext>
            </a:extLst>
          </p:cNvPr>
          <p:cNvSpPr txBox="1"/>
          <p:nvPr/>
        </p:nvSpPr>
        <p:spPr>
          <a:xfrm>
            <a:off x="9048728" y="3989104"/>
            <a:ext cx="305828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accent5"/>
                </a:solidFill>
                <a:latin typeface="Times New Roman"/>
                <a:cs typeface="Calibri"/>
              </a:rPr>
              <a:t>10 hosts with 2+ smart home devices</a:t>
            </a:r>
          </a:p>
        </p:txBody>
      </p:sp>
      <p:sp>
        <p:nvSpPr>
          <p:cNvPr id="32" name="Content Placeholder 2">
            <a:extLst>
              <a:ext uri="{FF2B5EF4-FFF2-40B4-BE49-F238E27FC236}">
                <a16:creationId xmlns:a16="http://schemas.microsoft.com/office/drawing/2014/main" id="{79B121CB-E28D-4FD1-B4B1-3087610ED7C2}"/>
              </a:ext>
            </a:extLst>
          </p:cNvPr>
          <p:cNvSpPr txBox="1">
            <a:spLocks/>
          </p:cNvSpPr>
          <p:nvPr/>
        </p:nvSpPr>
        <p:spPr>
          <a:xfrm>
            <a:off x="3691467" y="4405846"/>
            <a:ext cx="4786238" cy="192469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nSpc>
                <a:spcPct val="100000"/>
              </a:lnSpc>
              <a:spcBef>
                <a:spcPts val="0"/>
              </a:spcBef>
              <a:buFont typeface="Arial,Sans-Serif"/>
              <a:buChar char="•"/>
            </a:pPr>
            <a:r>
              <a:rPr lang="en-US" b="1" dirty="0">
                <a:solidFill>
                  <a:schemeClr val="accent5"/>
                </a:solidFill>
                <a:ea typeface="+mn-lt"/>
                <a:cs typeface="+mn-lt"/>
              </a:rPr>
              <a:t>How many devices?</a:t>
            </a:r>
            <a:endParaRPr lang="en-US" dirty="0">
              <a:solidFill>
                <a:schemeClr val="accent5"/>
              </a:solidFill>
              <a:ea typeface="+mn-lt"/>
              <a:cs typeface="+mn-lt"/>
            </a:endParaRPr>
          </a:p>
          <a:p>
            <a:pPr marL="285750" indent="-285750">
              <a:lnSpc>
                <a:spcPct val="100000"/>
              </a:lnSpc>
              <a:spcBef>
                <a:spcPts val="0"/>
              </a:spcBef>
              <a:buFont typeface="Arial,Sans-Serif"/>
              <a:buChar char="•"/>
            </a:pPr>
            <a:r>
              <a:rPr lang="en-US" b="1" dirty="0">
                <a:solidFill>
                  <a:schemeClr val="accent5"/>
                </a:solidFill>
                <a:ea typeface="+mn-lt"/>
                <a:cs typeface="+mn-lt"/>
              </a:rPr>
              <a:t>Which devices ?</a:t>
            </a:r>
            <a:endParaRPr lang="en-US" dirty="0">
              <a:solidFill>
                <a:schemeClr val="accent5"/>
              </a:solidFill>
              <a:ea typeface="+mn-lt"/>
              <a:cs typeface="+mn-lt"/>
            </a:endParaRPr>
          </a:p>
          <a:p>
            <a:pPr marL="285750" indent="-285750">
              <a:lnSpc>
                <a:spcPct val="100000"/>
              </a:lnSpc>
              <a:spcBef>
                <a:spcPts val="0"/>
              </a:spcBef>
              <a:buFont typeface="Arial,Sans-Serif"/>
              <a:buChar char="•"/>
            </a:pPr>
            <a:r>
              <a:rPr lang="en-US" b="1" dirty="0">
                <a:solidFill>
                  <a:schemeClr val="accent5"/>
                </a:solidFill>
                <a:ea typeface="+mn-lt"/>
                <a:cs typeface="+mn-lt"/>
              </a:rPr>
              <a:t>Which capabilities?</a:t>
            </a:r>
            <a:endParaRPr lang="en-US" dirty="0">
              <a:solidFill>
                <a:schemeClr val="accent5"/>
              </a:solidFill>
              <a:cs typeface="Calibri"/>
            </a:endParaRPr>
          </a:p>
        </p:txBody>
      </p:sp>
      <p:sp>
        <p:nvSpPr>
          <p:cNvPr id="47" name="Arrow: Chevron 46">
            <a:extLst>
              <a:ext uri="{FF2B5EF4-FFF2-40B4-BE49-F238E27FC236}">
                <a16:creationId xmlns:a16="http://schemas.microsoft.com/office/drawing/2014/main" id="{E3F061EC-67EF-4F80-9C1C-7B5825F8621E}"/>
              </a:ext>
            </a:extLst>
          </p:cNvPr>
          <p:cNvSpPr/>
          <p:nvPr/>
        </p:nvSpPr>
        <p:spPr>
          <a:xfrm>
            <a:off x="3305792" y="2731800"/>
            <a:ext cx="5609387" cy="1231975"/>
          </a:xfrm>
          <a:prstGeom prst="chevro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800" b="1" dirty="0">
                <a:solidFill>
                  <a:schemeClr val="accent5"/>
                </a:solidFill>
                <a:cs typeface="Calibri"/>
              </a:rPr>
              <a:t>Pre Screening Survey</a:t>
            </a:r>
            <a:endParaRPr lang="en-US" dirty="0">
              <a:solidFill>
                <a:schemeClr val="accent5"/>
              </a:solidFill>
              <a:cs typeface="Calibri"/>
            </a:endParaRPr>
          </a:p>
          <a:p>
            <a:pPr algn="ctr"/>
            <a:r>
              <a:rPr lang="en-US" sz="2800" b="1" dirty="0">
                <a:solidFill>
                  <a:schemeClr val="accent5"/>
                </a:solidFill>
                <a:cs typeface="Calibri"/>
              </a:rPr>
              <a:t>( 10 min)</a:t>
            </a:r>
            <a:endParaRPr lang="en-US" dirty="0">
              <a:solidFill>
                <a:schemeClr val="accent5"/>
              </a:solidFill>
              <a:cs typeface="Calibri"/>
            </a:endParaRPr>
          </a:p>
        </p:txBody>
      </p:sp>
      <p:pic>
        <p:nvPicPr>
          <p:cNvPr id="14" name="Picture 19" descr="A picture containing building, computer&#10;&#10;Description generated with very high confidence">
            <a:extLst>
              <a:ext uri="{FF2B5EF4-FFF2-40B4-BE49-F238E27FC236}">
                <a16:creationId xmlns:a16="http://schemas.microsoft.com/office/drawing/2014/main" id="{631FDFD5-CB26-4B94-8A03-B22A50031292}"/>
              </a:ext>
            </a:extLst>
          </p:cNvPr>
          <p:cNvPicPr>
            <a:picLocks noChangeAspect="1"/>
          </p:cNvPicPr>
          <p:nvPr/>
        </p:nvPicPr>
        <p:blipFill>
          <a:blip r:embed="rId4"/>
          <a:stretch>
            <a:fillRect/>
          </a:stretch>
        </p:blipFill>
        <p:spPr>
          <a:xfrm>
            <a:off x="1385347" y="3383526"/>
            <a:ext cx="897030" cy="1232638"/>
          </a:xfrm>
          <a:prstGeom prst="rect">
            <a:avLst/>
          </a:prstGeom>
        </p:spPr>
      </p:pic>
      <p:pic>
        <p:nvPicPr>
          <p:cNvPr id="15" name="Picture 19" descr="A picture containing building, computer&#10;&#10;Description generated with very high confidence">
            <a:extLst>
              <a:ext uri="{FF2B5EF4-FFF2-40B4-BE49-F238E27FC236}">
                <a16:creationId xmlns:a16="http://schemas.microsoft.com/office/drawing/2014/main" id="{631FDFD5-CB26-4B94-8A03-B22A50031292}"/>
              </a:ext>
            </a:extLst>
          </p:cNvPr>
          <p:cNvPicPr>
            <a:picLocks noChangeAspect="1"/>
          </p:cNvPicPr>
          <p:nvPr/>
        </p:nvPicPr>
        <p:blipFill>
          <a:blip r:embed="rId4"/>
          <a:stretch>
            <a:fillRect/>
          </a:stretch>
        </p:blipFill>
        <p:spPr>
          <a:xfrm>
            <a:off x="1364755" y="1916174"/>
            <a:ext cx="897030" cy="1232638"/>
          </a:xfrm>
          <a:prstGeom prst="rect">
            <a:avLst/>
          </a:prstGeom>
        </p:spPr>
      </p:pic>
      <p:pic>
        <p:nvPicPr>
          <p:cNvPr id="16" name="Picture 19" descr="A picture containing building, computer&#10;&#10;Description generated with very high confidence">
            <a:extLst>
              <a:ext uri="{FF2B5EF4-FFF2-40B4-BE49-F238E27FC236}">
                <a16:creationId xmlns:a16="http://schemas.microsoft.com/office/drawing/2014/main" id="{631FDFD5-CB26-4B94-8A03-B22A50031292}"/>
              </a:ext>
            </a:extLst>
          </p:cNvPr>
          <p:cNvPicPr>
            <a:picLocks noChangeAspect="1"/>
          </p:cNvPicPr>
          <p:nvPr/>
        </p:nvPicPr>
        <p:blipFill>
          <a:blip r:embed="rId4"/>
          <a:stretch>
            <a:fillRect/>
          </a:stretch>
        </p:blipFill>
        <p:spPr>
          <a:xfrm>
            <a:off x="397500" y="3362892"/>
            <a:ext cx="897030" cy="1232638"/>
          </a:xfrm>
          <a:prstGeom prst="rect">
            <a:avLst/>
          </a:prstGeom>
        </p:spPr>
      </p:pic>
      <p:pic>
        <p:nvPicPr>
          <p:cNvPr id="17" name="Picture 19" descr="A picture containing building, computer&#10;&#10;Description generated with very high confidence">
            <a:extLst>
              <a:ext uri="{FF2B5EF4-FFF2-40B4-BE49-F238E27FC236}">
                <a16:creationId xmlns:a16="http://schemas.microsoft.com/office/drawing/2014/main" id="{6A587DC7-73B4-453D-A5D0-329798284108}"/>
              </a:ext>
            </a:extLst>
          </p:cNvPr>
          <p:cNvPicPr>
            <a:picLocks noChangeAspect="1"/>
          </p:cNvPicPr>
          <p:nvPr/>
        </p:nvPicPr>
        <p:blipFill>
          <a:blip r:embed="rId4"/>
          <a:stretch>
            <a:fillRect/>
          </a:stretch>
        </p:blipFill>
        <p:spPr>
          <a:xfrm>
            <a:off x="10753435" y="2203254"/>
            <a:ext cx="1177725" cy="1592423"/>
          </a:xfrm>
          <a:prstGeom prst="rect">
            <a:avLst/>
          </a:prstGeom>
        </p:spPr>
      </p:pic>
      <p:pic>
        <p:nvPicPr>
          <p:cNvPr id="18" name="Picture 19" descr="A picture containing building, computer&#10;&#10;Description generated with very high confidence">
            <a:extLst>
              <a:ext uri="{FF2B5EF4-FFF2-40B4-BE49-F238E27FC236}">
                <a16:creationId xmlns:a16="http://schemas.microsoft.com/office/drawing/2014/main" id="{6A587DC7-73B4-453D-A5D0-329798284108}"/>
              </a:ext>
            </a:extLst>
          </p:cNvPr>
          <p:cNvPicPr>
            <a:picLocks noChangeAspect="1"/>
          </p:cNvPicPr>
          <p:nvPr/>
        </p:nvPicPr>
        <p:blipFill>
          <a:blip r:embed="rId4"/>
          <a:stretch>
            <a:fillRect/>
          </a:stretch>
        </p:blipFill>
        <p:spPr>
          <a:xfrm>
            <a:off x="9575710" y="2195750"/>
            <a:ext cx="1177725" cy="1592423"/>
          </a:xfrm>
          <a:prstGeom prst="rect">
            <a:avLst/>
          </a:prstGeom>
        </p:spPr>
      </p:pic>
    </p:spTree>
    <p:extLst>
      <p:ext uri="{BB962C8B-B14F-4D97-AF65-F5344CB8AC3E}">
        <p14:creationId xmlns:p14="http://schemas.microsoft.com/office/powerpoint/2010/main" val="6779050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500" fill="hold"/>
                                        <p:tgtEl>
                                          <p:spTgt spid="47"/>
                                        </p:tgtEl>
                                        <p:attrNameLst>
                                          <p:attrName>ppt_x</p:attrName>
                                        </p:attrNameLst>
                                      </p:cBhvr>
                                      <p:tavLst>
                                        <p:tav tm="0">
                                          <p:val>
                                            <p:strVal val="#ppt_x"/>
                                          </p:val>
                                        </p:tav>
                                        <p:tav tm="100000">
                                          <p:val>
                                            <p:strVal val="#ppt_x"/>
                                          </p:val>
                                        </p:tav>
                                      </p:tavLst>
                                    </p:anim>
                                    <p:anim calcmode="lin" valueType="num">
                                      <p:cBhvr additive="base">
                                        <p:cTn id="1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38"/>
                                        </p:tgtEl>
                                        <p:attrNameLst>
                                          <p:attrName>style.visibility</p:attrName>
                                        </p:attrNameLst>
                                      </p:cBhvr>
                                      <p:to>
                                        <p:strVal val="visible"/>
                                      </p:to>
                                    </p:set>
                                    <p:anim calcmode="lin" valueType="num">
                                      <p:cBhvr additive="base">
                                        <p:cTn id="25" dur="500" fill="hold"/>
                                        <p:tgtEl>
                                          <p:spTgt spid="438"/>
                                        </p:tgtEl>
                                        <p:attrNameLst>
                                          <p:attrName>ppt_x</p:attrName>
                                        </p:attrNameLst>
                                      </p:cBhvr>
                                      <p:tavLst>
                                        <p:tav tm="0">
                                          <p:val>
                                            <p:strVal val="#ppt_x"/>
                                          </p:val>
                                        </p:tav>
                                        <p:tav tm="100000">
                                          <p:val>
                                            <p:strVal val="#ppt_x"/>
                                          </p:val>
                                        </p:tav>
                                      </p:tavLst>
                                    </p:anim>
                                    <p:anim calcmode="lin" valueType="num">
                                      <p:cBhvr additive="base">
                                        <p:cTn id="26" dur="500" fill="hold"/>
                                        <p:tgtEl>
                                          <p:spTgt spid="4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 grpId="0"/>
      <p:bldP spid="32" grpId="0"/>
      <p:bldP spid="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74206" y="175586"/>
            <a:ext cx="3646867" cy="1073804"/>
          </a:xfrm>
        </p:spPr>
        <p:txBody>
          <a:bodyPr>
            <a:normAutofit/>
          </a:bodyPr>
          <a:lstStyle/>
          <a:p>
            <a:r>
              <a:rPr lang="en-US" b="1">
                <a:latin typeface="Times New Roman"/>
                <a:cs typeface="Times New Roman"/>
              </a:rPr>
              <a:t>Methods</a:t>
            </a:r>
          </a:p>
        </p:txBody>
      </p:sp>
      <p:pic>
        <p:nvPicPr>
          <p:cNvPr id="6" name="Picture 5" descr="A picture containing drawing&#10;&#10;Description automatically generated">
            <a:extLst>
              <a:ext uri="{FF2B5EF4-FFF2-40B4-BE49-F238E27FC236}">
                <a16:creationId xmlns:a16="http://schemas.microsoft.com/office/drawing/2014/main" id="{52F470D7-C8B7-4E30-92DA-B87CF0EFA4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957" y="302190"/>
            <a:ext cx="480524" cy="754823"/>
          </a:xfrm>
          <a:prstGeom prst="rect">
            <a:avLst/>
          </a:prstGeom>
        </p:spPr>
      </p:pic>
      <p:pic>
        <p:nvPicPr>
          <p:cNvPr id="411" name="Picture 19" descr="A picture containing building, computer&#10;&#10;Description generated with very high confidence">
            <a:extLst>
              <a:ext uri="{FF2B5EF4-FFF2-40B4-BE49-F238E27FC236}">
                <a16:creationId xmlns:a16="http://schemas.microsoft.com/office/drawing/2014/main" id="{6A587DC7-73B4-453D-A5D0-329798284108}"/>
              </a:ext>
            </a:extLst>
          </p:cNvPr>
          <p:cNvPicPr>
            <a:picLocks noChangeAspect="1"/>
          </p:cNvPicPr>
          <p:nvPr/>
        </p:nvPicPr>
        <p:blipFill>
          <a:blip r:embed="rId4"/>
          <a:stretch>
            <a:fillRect/>
          </a:stretch>
        </p:blipFill>
        <p:spPr>
          <a:xfrm>
            <a:off x="441715" y="2036494"/>
            <a:ext cx="1252630" cy="1699998"/>
          </a:xfrm>
          <a:prstGeom prst="rect">
            <a:avLst/>
          </a:prstGeom>
        </p:spPr>
      </p:pic>
      <p:sp>
        <p:nvSpPr>
          <p:cNvPr id="438" name="TextBox 437">
            <a:extLst>
              <a:ext uri="{FF2B5EF4-FFF2-40B4-BE49-F238E27FC236}">
                <a16:creationId xmlns:a16="http://schemas.microsoft.com/office/drawing/2014/main" id="{0F145F30-9E7F-4C08-9BD2-0E6881461312}"/>
              </a:ext>
            </a:extLst>
          </p:cNvPr>
          <p:cNvSpPr txBox="1"/>
          <p:nvPr/>
        </p:nvSpPr>
        <p:spPr>
          <a:xfrm>
            <a:off x="441715" y="4233325"/>
            <a:ext cx="274319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10 hosts with 2+ smart home devices</a:t>
            </a:r>
          </a:p>
        </p:txBody>
      </p:sp>
      <p:sp>
        <p:nvSpPr>
          <p:cNvPr id="804" name="TextBox 803">
            <a:extLst>
              <a:ext uri="{FF2B5EF4-FFF2-40B4-BE49-F238E27FC236}">
                <a16:creationId xmlns:a16="http://schemas.microsoft.com/office/drawing/2014/main" id="{DA75C3B5-48C6-40DD-9A75-79CFC49BB3B8}"/>
              </a:ext>
            </a:extLst>
          </p:cNvPr>
          <p:cNvSpPr txBox="1"/>
          <p:nvPr/>
        </p:nvSpPr>
        <p:spPr>
          <a:xfrm>
            <a:off x="9567483" y="2335960"/>
            <a:ext cx="1919382"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6600" b="1" dirty="0">
                <a:cs typeface="Calibri"/>
              </a:rPr>
              <a:t>Data</a:t>
            </a:r>
          </a:p>
        </p:txBody>
      </p:sp>
      <p:sp>
        <p:nvSpPr>
          <p:cNvPr id="12" name="Arrow: Chevron 11">
            <a:extLst>
              <a:ext uri="{FF2B5EF4-FFF2-40B4-BE49-F238E27FC236}">
                <a16:creationId xmlns:a16="http://schemas.microsoft.com/office/drawing/2014/main" id="{89F81882-732C-4FFE-AD27-4F37E3B5FDE7}"/>
              </a:ext>
            </a:extLst>
          </p:cNvPr>
          <p:cNvSpPr/>
          <p:nvPr/>
        </p:nvSpPr>
        <p:spPr>
          <a:xfrm>
            <a:off x="3788585" y="2469934"/>
            <a:ext cx="5323973" cy="1266558"/>
          </a:xfrm>
          <a:prstGeom prst="chevron">
            <a:avLst/>
          </a:prstGeom>
        </p:spPr>
        <p:style>
          <a:lnRef idx="3">
            <a:schemeClr val="lt1"/>
          </a:lnRef>
          <a:fillRef idx="1">
            <a:schemeClr val="accent6"/>
          </a:fillRef>
          <a:effectRef idx="1">
            <a:schemeClr val="accent6"/>
          </a:effectRef>
          <a:fontRef idx="minor">
            <a:schemeClr val="lt1"/>
          </a:fontRef>
        </p:style>
        <p:txBody>
          <a:bodyPr rtlCol="0" anchor="ctr"/>
          <a:lstStyle/>
          <a:p>
            <a:pPr>
              <a:lnSpc>
                <a:spcPct val="90000"/>
              </a:lnSpc>
              <a:spcBef>
                <a:spcPts val="1000"/>
              </a:spcBef>
            </a:pPr>
            <a:r>
              <a:rPr lang="en-US" sz="2400" b="1" dirty="0">
                <a:solidFill>
                  <a:schemeClr val="tx1"/>
                </a:solidFill>
                <a:cs typeface="Calibri"/>
              </a:rPr>
              <a:t>    Follow up interview</a:t>
            </a:r>
            <a:endParaRPr lang="en-US" dirty="0">
              <a:solidFill>
                <a:schemeClr val="tx1"/>
              </a:solidFill>
              <a:cs typeface="Calibri" panose="020F0502020204030204"/>
            </a:endParaRPr>
          </a:p>
          <a:p>
            <a:pPr>
              <a:lnSpc>
                <a:spcPct val="90000"/>
              </a:lnSpc>
              <a:spcBef>
                <a:spcPts val="1000"/>
              </a:spcBef>
            </a:pPr>
            <a:r>
              <a:rPr lang="en-US" sz="2400" b="1" dirty="0">
                <a:solidFill>
                  <a:schemeClr val="tx1"/>
                </a:solidFill>
                <a:cs typeface="Calibri"/>
              </a:rPr>
              <a:t>              (30 min)</a:t>
            </a:r>
            <a:endParaRPr lang="en-US" dirty="0">
              <a:solidFill>
                <a:schemeClr val="tx1"/>
              </a:solidFill>
              <a:cs typeface="Calibri" panose="020F0502020204030204"/>
            </a:endParaRPr>
          </a:p>
        </p:txBody>
      </p:sp>
      <p:pic>
        <p:nvPicPr>
          <p:cNvPr id="9" name="Picture 19" descr="A picture containing building, computer&#10;&#10;Description generated with very high confidence">
            <a:extLst>
              <a:ext uri="{FF2B5EF4-FFF2-40B4-BE49-F238E27FC236}">
                <a16:creationId xmlns:a16="http://schemas.microsoft.com/office/drawing/2014/main" id="{6A587DC7-73B4-453D-A5D0-329798284108}"/>
              </a:ext>
            </a:extLst>
          </p:cNvPr>
          <p:cNvPicPr>
            <a:picLocks noChangeAspect="1"/>
          </p:cNvPicPr>
          <p:nvPr/>
        </p:nvPicPr>
        <p:blipFill>
          <a:blip r:embed="rId4"/>
          <a:stretch>
            <a:fillRect/>
          </a:stretch>
        </p:blipFill>
        <p:spPr>
          <a:xfrm>
            <a:off x="2081031" y="2036494"/>
            <a:ext cx="1252630" cy="1699998"/>
          </a:xfrm>
          <a:prstGeom prst="rect">
            <a:avLst/>
          </a:prstGeom>
        </p:spPr>
      </p:pic>
      <p:sp>
        <p:nvSpPr>
          <p:cNvPr id="3" name="TextBox 2">
            <a:extLst>
              <a:ext uri="{FF2B5EF4-FFF2-40B4-BE49-F238E27FC236}">
                <a16:creationId xmlns:a16="http://schemas.microsoft.com/office/drawing/2014/main" id="{AC024DB2-8171-481C-8AC0-6EC40B7B038B}"/>
              </a:ext>
            </a:extLst>
          </p:cNvPr>
          <p:cNvSpPr txBox="1"/>
          <p:nvPr/>
        </p:nvSpPr>
        <p:spPr>
          <a:xfrm>
            <a:off x="4110755" y="4233325"/>
            <a:ext cx="4403677" cy="21287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Sans-Serif"/>
              <a:buChar char="•"/>
            </a:pPr>
            <a:r>
              <a:rPr lang="en-US" b="1">
                <a:ea typeface="+mn-lt"/>
                <a:cs typeface="+mn-lt"/>
              </a:rPr>
              <a:t>Do </a:t>
            </a:r>
            <a:r>
              <a:rPr lang="en-US" b="1" dirty="0">
                <a:ea typeface="+mn-lt"/>
                <a:cs typeface="+mn-lt"/>
              </a:rPr>
              <a:t>they share?</a:t>
            </a:r>
            <a:endParaRPr lang="en-US" dirty="0">
              <a:ea typeface="+mn-lt"/>
              <a:cs typeface="+mn-lt"/>
            </a:endParaRPr>
          </a:p>
          <a:p>
            <a:pPr marL="285750" indent="-285750">
              <a:lnSpc>
                <a:spcPct val="90000"/>
              </a:lnSpc>
              <a:spcBef>
                <a:spcPts val="1000"/>
              </a:spcBef>
              <a:buFont typeface="Arial,Sans-Serif"/>
              <a:buChar char="•"/>
            </a:pPr>
            <a:r>
              <a:rPr lang="en-US" b="1" dirty="0">
                <a:ea typeface="+mn-lt"/>
                <a:cs typeface="+mn-lt"/>
              </a:rPr>
              <a:t>Sharing easy or hard?</a:t>
            </a:r>
            <a:endParaRPr lang="en-US" dirty="0">
              <a:ea typeface="+mn-lt"/>
              <a:cs typeface="+mn-lt"/>
            </a:endParaRPr>
          </a:p>
          <a:p>
            <a:pPr marL="285750" indent="-285750">
              <a:lnSpc>
                <a:spcPct val="90000"/>
              </a:lnSpc>
              <a:spcBef>
                <a:spcPts val="1000"/>
              </a:spcBef>
              <a:buFont typeface="Arial,Sans-Serif"/>
              <a:buChar char="•"/>
            </a:pPr>
            <a:r>
              <a:rPr lang="en-US" b="1" dirty="0">
                <a:ea typeface="+mn-lt"/>
                <a:cs typeface="+mn-lt"/>
              </a:rPr>
              <a:t>Want more access control?</a:t>
            </a:r>
            <a:endParaRPr lang="en-US" dirty="0">
              <a:ea typeface="+mn-lt"/>
              <a:cs typeface="+mn-lt"/>
            </a:endParaRPr>
          </a:p>
          <a:p>
            <a:pPr marL="285750" indent="-285750">
              <a:lnSpc>
                <a:spcPct val="90000"/>
              </a:lnSpc>
              <a:spcBef>
                <a:spcPts val="1000"/>
              </a:spcBef>
              <a:buFont typeface="Arial,Sans-Serif"/>
              <a:buChar char="•"/>
            </a:pPr>
            <a:r>
              <a:rPr lang="en-US" b="1" dirty="0">
                <a:ea typeface="+mn-lt"/>
                <a:cs typeface="+mn-lt"/>
              </a:rPr>
              <a:t>Any security concern?</a:t>
            </a:r>
            <a:endParaRPr lang="en-US" dirty="0">
              <a:ea typeface="+mn-lt"/>
              <a:cs typeface="+mn-lt"/>
            </a:endParaRPr>
          </a:p>
          <a:p>
            <a:pPr marL="285750" indent="-285750">
              <a:lnSpc>
                <a:spcPct val="90000"/>
              </a:lnSpc>
              <a:spcBef>
                <a:spcPts val="1000"/>
              </a:spcBef>
              <a:buFont typeface="Arial,Sans-Serif"/>
              <a:buChar char="•"/>
            </a:pPr>
            <a:r>
              <a:rPr lang="en-US" b="1" dirty="0">
                <a:ea typeface="+mn-lt"/>
                <a:cs typeface="+mn-lt"/>
              </a:rPr>
              <a:t>Any incident inspired to share?</a:t>
            </a:r>
            <a:endParaRPr lang="en-US" dirty="0">
              <a:ea typeface="+mn-lt"/>
              <a:cs typeface="+mn-lt"/>
            </a:endParaRPr>
          </a:p>
          <a:p>
            <a:pPr algn="l"/>
            <a:endParaRPr lang="en-US" dirty="0">
              <a:cs typeface="Calibri"/>
            </a:endParaRPr>
          </a:p>
        </p:txBody>
      </p:sp>
    </p:spTree>
    <p:extLst>
      <p:ext uri="{BB962C8B-B14F-4D97-AF65-F5344CB8AC3E}">
        <p14:creationId xmlns:p14="http://schemas.microsoft.com/office/powerpoint/2010/main" val="14233959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04"/>
                                        </p:tgtEl>
                                        <p:attrNameLst>
                                          <p:attrName>style.visibility</p:attrName>
                                        </p:attrNameLst>
                                      </p:cBhvr>
                                      <p:to>
                                        <p:strVal val="visible"/>
                                      </p:to>
                                    </p:set>
                                    <p:anim calcmode="lin" valueType="num">
                                      <p:cBhvr additive="base">
                                        <p:cTn id="17" dur="500" fill="hold"/>
                                        <p:tgtEl>
                                          <p:spTgt spid="804"/>
                                        </p:tgtEl>
                                        <p:attrNameLst>
                                          <p:attrName>ppt_x</p:attrName>
                                        </p:attrNameLst>
                                      </p:cBhvr>
                                      <p:tavLst>
                                        <p:tav tm="0">
                                          <p:val>
                                            <p:strVal val="#ppt_x"/>
                                          </p:val>
                                        </p:tav>
                                        <p:tav tm="100000">
                                          <p:val>
                                            <p:strVal val="#ppt_x"/>
                                          </p:val>
                                        </p:tav>
                                      </p:tavLst>
                                    </p:anim>
                                    <p:anim calcmode="lin" valueType="num">
                                      <p:cBhvr additive="base">
                                        <p:cTn id="18" dur="500" fill="hold"/>
                                        <p:tgtEl>
                                          <p:spTgt spid="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 grpId="0"/>
      <p:bldP spid="12"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1"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A55468-69FE-4052-850E-31584F310DE9}"/>
              </a:ext>
            </a:extLst>
          </p:cNvPr>
          <p:cNvSpPr>
            <a:spLocks noGrp="1"/>
          </p:cNvSpPr>
          <p:nvPr>
            <p:ph type="title"/>
          </p:nvPr>
        </p:nvSpPr>
        <p:spPr>
          <a:xfrm>
            <a:off x="863029" y="1012004"/>
            <a:ext cx="3416158" cy="4795408"/>
          </a:xfrm>
        </p:spPr>
        <p:txBody>
          <a:bodyPr>
            <a:normAutofit/>
          </a:bodyPr>
          <a:lstStyle/>
          <a:p>
            <a:r>
              <a:rPr lang="en-US" sz="8000" b="1">
                <a:solidFill>
                  <a:srgbClr val="FFFFFF"/>
                </a:solidFill>
                <a:cs typeface="Calibri Light"/>
              </a:rPr>
              <a:t>Data Analysis</a:t>
            </a:r>
            <a:endParaRPr lang="en-US" sz="8000" b="1">
              <a:solidFill>
                <a:srgbClr val="FFFFFF"/>
              </a:solidFill>
            </a:endParaRPr>
          </a:p>
        </p:txBody>
      </p:sp>
      <p:graphicFrame>
        <p:nvGraphicFramePr>
          <p:cNvPr id="7" name="Diagram 7">
            <a:extLst>
              <a:ext uri="{FF2B5EF4-FFF2-40B4-BE49-F238E27FC236}">
                <a16:creationId xmlns:a16="http://schemas.microsoft.com/office/drawing/2014/main" id="{3B184A22-E535-42E4-8139-AA4C138F80CA}"/>
              </a:ext>
            </a:extLst>
          </p:cNvPr>
          <p:cNvGraphicFramePr/>
          <p:nvPr>
            <p:extLst>
              <p:ext uri="{D42A27DB-BD31-4B8C-83A1-F6EECF244321}">
                <p14:modId xmlns:p14="http://schemas.microsoft.com/office/powerpoint/2010/main" val="135561775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612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3281-723F-4B50-B3DD-916FBA8A26FF}"/>
              </a:ext>
            </a:extLst>
          </p:cNvPr>
          <p:cNvSpPr>
            <a:spLocks noGrp="1"/>
          </p:cNvSpPr>
          <p:nvPr>
            <p:ph type="title"/>
          </p:nvPr>
        </p:nvSpPr>
        <p:spPr>
          <a:xfrm>
            <a:off x="828040" y="243205"/>
            <a:ext cx="10515600" cy="1325563"/>
          </a:xfrm>
        </p:spPr>
        <p:txBody>
          <a:bodyPr>
            <a:normAutofit/>
          </a:bodyPr>
          <a:lstStyle/>
          <a:p>
            <a:pPr algn="ctr"/>
            <a:r>
              <a:rPr lang="en-US" sz="6000" b="1">
                <a:solidFill>
                  <a:schemeClr val="accent5"/>
                </a:solidFill>
                <a:latin typeface="Times New Roman"/>
                <a:cs typeface="Calibri Light"/>
              </a:rPr>
              <a:t>Project Timeline</a:t>
            </a:r>
          </a:p>
        </p:txBody>
      </p:sp>
      <p:graphicFrame>
        <p:nvGraphicFramePr>
          <p:cNvPr id="4" name="Diagram 4">
            <a:extLst>
              <a:ext uri="{FF2B5EF4-FFF2-40B4-BE49-F238E27FC236}">
                <a16:creationId xmlns:a16="http://schemas.microsoft.com/office/drawing/2014/main" id="{4FCC4B16-3825-4A18-8FE6-D0AE4B2BB026}"/>
              </a:ext>
            </a:extLst>
          </p:cNvPr>
          <p:cNvGraphicFramePr>
            <a:graphicFrameLocks noGrp="1"/>
          </p:cNvGraphicFramePr>
          <p:nvPr>
            <p:ph idx="1"/>
            <p:extLst>
              <p:ext uri="{D42A27DB-BD31-4B8C-83A1-F6EECF244321}">
                <p14:modId xmlns:p14="http://schemas.microsoft.com/office/powerpoint/2010/main" val="262950990"/>
              </p:ext>
            </p:extLst>
          </p:nvPr>
        </p:nvGraphicFramePr>
        <p:xfrm>
          <a:off x="395749" y="1825625"/>
          <a:ext cx="11384115" cy="46463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84" name="TextBox 1383">
            <a:extLst>
              <a:ext uri="{FF2B5EF4-FFF2-40B4-BE49-F238E27FC236}">
                <a16:creationId xmlns:a16="http://schemas.microsoft.com/office/drawing/2014/main" id="{6EB1E93D-B145-4288-BB36-1CFCE6A11C79}"/>
              </a:ext>
            </a:extLst>
          </p:cNvPr>
          <p:cNvSpPr txBox="1"/>
          <p:nvPr/>
        </p:nvSpPr>
        <p:spPr>
          <a:xfrm>
            <a:off x="612393" y="5779289"/>
            <a:ext cx="110449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accent5"/>
                </a:solidFill>
                <a:cs typeface="Calibri"/>
              </a:rPr>
              <a:t>29 Oct</a:t>
            </a:r>
          </a:p>
        </p:txBody>
      </p:sp>
      <p:sp>
        <p:nvSpPr>
          <p:cNvPr id="1657" name="TextBox 1656">
            <a:extLst>
              <a:ext uri="{FF2B5EF4-FFF2-40B4-BE49-F238E27FC236}">
                <a16:creationId xmlns:a16="http://schemas.microsoft.com/office/drawing/2014/main" id="{BDA26094-A9D6-47B4-A1D4-4265C696A76C}"/>
              </a:ext>
            </a:extLst>
          </p:cNvPr>
          <p:cNvSpPr txBox="1"/>
          <p:nvPr/>
        </p:nvSpPr>
        <p:spPr>
          <a:xfrm>
            <a:off x="2020190" y="5785181"/>
            <a:ext cx="14650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accent5"/>
                </a:solidFill>
                <a:cs typeface="Calibri"/>
              </a:rPr>
              <a:t>30 Oct</a:t>
            </a:r>
          </a:p>
        </p:txBody>
      </p:sp>
      <p:sp>
        <p:nvSpPr>
          <p:cNvPr id="1716" name="TextBox 1715">
            <a:extLst>
              <a:ext uri="{FF2B5EF4-FFF2-40B4-BE49-F238E27FC236}">
                <a16:creationId xmlns:a16="http://schemas.microsoft.com/office/drawing/2014/main" id="{3F7DBD58-01CE-4E7D-A302-11A9C41B0399}"/>
              </a:ext>
            </a:extLst>
          </p:cNvPr>
          <p:cNvSpPr txBox="1"/>
          <p:nvPr/>
        </p:nvSpPr>
        <p:spPr>
          <a:xfrm>
            <a:off x="3366586" y="5796554"/>
            <a:ext cx="14536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accent5"/>
                </a:solidFill>
                <a:cs typeface="Calibri"/>
              </a:rPr>
              <a:t>8 Nov</a:t>
            </a:r>
          </a:p>
        </p:txBody>
      </p:sp>
      <p:sp>
        <p:nvSpPr>
          <p:cNvPr id="1717" name="TextBox 1716">
            <a:extLst>
              <a:ext uri="{FF2B5EF4-FFF2-40B4-BE49-F238E27FC236}">
                <a16:creationId xmlns:a16="http://schemas.microsoft.com/office/drawing/2014/main" id="{E6D4B606-DDFD-44D8-A158-DD283A78B469}"/>
              </a:ext>
            </a:extLst>
          </p:cNvPr>
          <p:cNvSpPr txBox="1"/>
          <p:nvPr/>
        </p:nvSpPr>
        <p:spPr>
          <a:xfrm>
            <a:off x="4822268" y="5774449"/>
            <a:ext cx="14650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accent5"/>
                </a:solidFill>
                <a:cs typeface="Calibri"/>
              </a:rPr>
              <a:t>10 Nov</a:t>
            </a:r>
          </a:p>
        </p:txBody>
      </p:sp>
      <p:sp>
        <p:nvSpPr>
          <p:cNvPr id="1718" name="TextBox 1717">
            <a:extLst>
              <a:ext uri="{FF2B5EF4-FFF2-40B4-BE49-F238E27FC236}">
                <a16:creationId xmlns:a16="http://schemas.microsoft.com/office/drawing/2014/main" id="{D8821685-3FBC-4270-9320-0D5B531FE9A3}"/>
              </a:ext>
            </a:extLst>
          </p:cNvPr>
          <p:cNvSpPr txBox="1"/>
          <p:nvPr/>
        </p:nvSpPr>
        <p:spPr>
          <a:xfrm>
            <a:off x="6288913" y="5774448"/>
            <a:ext cx="14650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accent5"/>
                </a:solidFill>
                <a:cs typeface="Calibri"/>
              </a:rPr>
              <a:t>15 Nov</a:t>
            </a:r>
          </a:p>
        </p:txBody>
      </p:sp>
      <p:sp>
        <p:nvSpPr>
          <p:cNvPr id="1719" name="TextBox 1718">
            <a:extLst>
              <a:ext uri="{FF2B5EF4-FFF2-40B4-BE49-F238E27FC236}">
                <a16:creationId xmlns:a16="http://schemas.microsoft.com/office/drawing/2014/main" id="{FAB250F7-60FD-407A-AF7C-E8066D2EBA1A}"/>
              </a:ext>
            </a:extLst>
          </p:cNvPr>
          <p:cNvSpPr txBox="1"/>
          <p:nvPr/>
        </p:nvSpPr>
        <p:spPr>
          <a:xfrm>
            <a:off x="7821453" y="5785181"/>
            <a:ext cx="14650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accent5"/>
                </a:solidFill>
                <a:cs typeface="Calibri"/>
              </a:rPr>
              <a:t>21 Nov</a:t>
            </a:r>
          </a:p>
        </p:txBody>
      </p:sp>
      <p:sp>
        <p:nvSpPr>
          <p:cNvPr id="1720" name="TextBox 1719">
            <a:extLst>
              <a:ext uri="{FF2B5EF4-FFF2-40B4-BE49-F238E27FC236}">
                <a16:creationId xmlns:a16="http://schemas.microsoft.com/office/drawing/2014/main" id="{A16EDD1B-6DB0-4942-B90F-73966C528654}"/>
              </a:ext>
            </a:extLst>
          </p:cNvPr>
          <p:cNvSpPr txBox="1"/>
          <p:nvPr/>
        </p:nvSpPr>
        <p:spPr>
          <a:xfrm>
            <a:off x="10552097" y="5785181"/>
            <a:ext cx="14650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accent5"/>
                </a:solidFill>
                <a:cs typeface="Calibri"/>
              </a:rPr>
              <a:t>3 Dec</a:t>
            </a:r>
          </a:p>
        </p:txBody>
      </p:sp>
      <p:sp>
        <p:nvSpPr>
          <p:cNvPr id="1663" name="TextBox 1662">
            <a:extLst>
              <a:ext uri="{FF2B5EF4-FFF2-40B4-BE49-F238E27FC236}">
                <a16:creationId xmlns:a16="http://schemas.microsoft.com/office/drawing/2014/main" id="{CFCF982D-BA75-4D6A-906D-033ED9CBCB0D}"/>
              </a:ext>
            </a:extLst>
          </p:cNvPr>
          <p:cNvSpPr txBox="1"/>
          <p:nvPr/>
        </p:nvSpPr>
        <p:spPr>
          <a:xfrm>
            <a:off x="9113950" y="5786907"/>
            <a:ext cx="11977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accent5"/>
                </a:solidFill>
              </a:rPr>
              <a:t>30 Nov</a:t>
            </a:r>
            <a:endParaRPr lang="en-US" sz="2400" b="1">
              <a:solidFill>
                <a:schemeClr val="accent5"/>
              </a:solidFill>
              <a:cs typeface="Calibri"/>
            </a:endParaRPr>
          </a:p>
        </p:txBody>
      </p:sp>
      <p:sp>
        <p:nvSpPr>
          <p:cNvPr id="1755" name="Speech Bubble: Rectangle with Corners Rounded 1754">
            <a:extLst>
              <a:ext uri="{FF2B5EF4-FFF2-40B4-BE49-F238E27FC236}">
                <a16:creationId xmlns:a16="http://schemas.microsoft.com/office/drawing/2014/main" id="{5F45B33C-E8EB-4535-97B2-90147DC210EA}"/>
              </a:ext>
            </a:extLst>
          </p:cNvPr>
          <p:cNvSpPr/>
          <p:nvPr/>
        </p:nvSpPr>
        <p:spPr>
          <a:xfrm>
            <a:off x="1037956" y="1709354"/>
            <a:ext cx="2457717" cy="1416675"/>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cs typeface="Calibri"/>
              </a:rPr>
              <a:t>Proposal draft with IRB approval</a:t>
            </a:r>
            <a:endParaRPr lang="en-US" sz="2800" b="1" dirty="0"/>
          </a:p>
        </p:txBody>
      </p:sp>
      <p:sp>
        <p:nvSpPr>
          <p:cNvPr id="1816" name="Speech Bubble: Rectangle with Corners Rounded 1815">
            <a:extLst>
              <a:ext uri="{FF2B5EF4-FFF2-40B4-BE49-F238E27FC236}">
                <a16:creationId xmlns:a16="http://schemas.microsoft.com/office/drawing/2014/main" id="{56F5666A-2768-40B1-894F-4BE51EBC70C5}"/>
              </a:ext>
            </a:extLst>
          </p:cNvPr>
          <p:cNvSpPr/>
          <p:nvPr/>
        </p:nvSpPr>
        <p:spPr>
          <a:xfrm>
            <a:off x="8156887" y="1734173"/>
            <a:ext cx="2693830" cy="1363013"/>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0" u="none" strike="noStrike" dirty="0">
                <a:solidFill>
                  <a:srgbClr val="FFFFFF"/>
                </a:solidFill>
                <a:latin typeface="Calibri"/>
                <a:ea typeface="Calibri"/>
                <a:cs typeface="Calibri"/>
              </a:rPr>
              <a:t>Proposal draft with initial data</a:t>
            </a:r>
            <a:endParaRPr lang="en-US" sz="2800" b="1" dirty="0"/>
          </a:p>
        </p:txBody>
      </p:sp>
    </p:spTree>
    <p:extLst>
      <p:ext uri="{BB962C8B-B14F-4D97-AF65-F5344CB8AC3E}">
        <p14:creationId xmlns:p14="http://schemas.microsoft.com/office/powerpoint/2010/main" val="2960246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42DF1FE9-DDD6-4C16-A9B1-0CE61FEDD71B}"/>
              </a:ext>
            </a:extLst>
          </p:cNvPr>
          <p:cNvPicPr>
            <a:picLocks noChangeAspect="1"/>
          </p:cNvPicPr>
          <p:nvPr/>
        </p:nvPicPr>
        <p:blipFill rotWithShape="1">
          <a:blip r:embed="rId3">
            <a:alphaModFix amt="0"/>
            <a:extLst>
              <a:ext uri="{BEBA8EAE-BF5A-486C-A8C5-ECC9F3942E4B}">
                <a14:imgProps xmlns:a14="http://schemas.microsoft.com/office/drawing/2010/main">
                  <a14:imgLayer r:embed="rId4">
                    <a14:imgEffect>
                      <a14:backgroundRemoval t="10491" b="78257" l="10000" r="90000"/>
                    </a14:imgEffect>
                    <a14:imgEffect>
                      <a14:saturation sat="214000"/>
                    </a14:imgEffect>
                  </a14:imgLayer>
                </a14:imgProps>
              </a:ext>
            </a:extLst>
          </a:blip>
          <a:srcRect t="2020" r="-2" b="13272"/>
          <a:stretch/>
        </p:blipFill>
        <p:spPr>
          <a:xfrm>
            <a:off x="-96696" y="-791297"/>
            <a:ext cx="12191980" cy="6857990"/>
          </a:xfrm>
          <a:prstGeom prst="rect">
            <a:avLst/>
          </a:prstGeom>
          <a:solidFill>
            <a:schemeClr val="bg1">
              <a:alpha val="0"/>
            </a:schemeClr>
          </a:solidFill>
        </p:spPr>
      </p:pic>
      <p:sp>
        <p:nvSpPr>
          <p:cNvPr id="2" name="Title 1"/>
          <p:cNvSpPr>
            <a:spLocks noGrp="1"/>
          </p:cNvSpPr>
          <p:nvPr>
            <p:ph type="ctrTitle"/>
          </p:nvPr>
        </p:nvSpPr>
        <p:spPr>
          <a:xfrm>
            <a:off x="551250" y="201429"/>
            <a:ext cx="11130793" cy="956344"/>
          </a:xfrm>
        </p:spPr>
        <p:txBody>
          <a:bodyPr>
            <a:noAutofit/>
          </a:bodyPr>
          <a:lstStyle/>
          <a:p>
            <a:r>
              <a:rPr lang="en-US" sz="6000" b="1" dirty="0">
                <a:solidFill>
                  <a:srgbClr val="FFFFFF"/>
                </a:solidFill>
                <a:latin typeface="Times New Roman" panose="02020603050405020304" pitchFamily="18" charset="0"/>
                <a:cs typeface="Times New Roman" panose="02020603050405020304" pitchFamily="18" charset="0"/>
              </a:rPr>
              <a:t>Contribution</a:t>
            </a:r>
          </a:p>
        </p:txBody>
      </p:sp>
      <p:pic>
        <p:nvPicPr>
          <p:cNvPr id="6" name="Picture 5" descr="A picture containing drawing&#10;&#10;Description automatically generated">
            <a:extLst>
              <a:ext uri="{FF2B5EF4-FFF2-40B4-BE49-F238E27FC236}">
                <a16:creationId xmlns:a16="http://schemas.microsoft.com/office/drawing/2014/main" id="{52F470D7-C8B7-4E30-92DA-B87CF0EFA4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957" y="302190"/>
            <a:ext cx="480524" cy="754823"/>
          </a:xfrm>
          <a:prstGeom prst="rect">
            <a:avLst/>
          </a:prstGeom>
        </p:spPr>
      </p:pic>
      <p:sp>
        <p:nvSpPr>
          <p:cNvPr id="11" name="TextBox 10"/>
          <p:cNvSpPr txBox="1"/>
          <p:nvPr/>
        </p:nvSpPr>
        <p:spPr>
          <a:xfrm>
            <a:off x="990481" y="2251260"/>
            <a:ext cx="10530251" cy="1569660"/>
          </a:xfrm>
          <a:prstGeom prst="rect">
            <a:avLst/>
          </a:prstGeom>
          <a:noFill/>
        </p:spPr>
        <p:txBody>
          <a:bodyPr wrap="square" rtlCol="0">
            <a:spAutoFit/>
          </a:bodyPr>
          <a:lstStyle/>
          <a:p>
            <a:pPr marL="342900" indent="-342900">
              <a:buFontTx/>
              <a:buChar char="-"/>
            </a:pPr>
            <a:r>
              <a:rPr lang="en-US" sz="4800" dirty="0"/>
              <a:t>Better understanding of the status quo of smart home devices in </a:t>
            </a:r>
            <a:r>
              <a:rPr lang="en-US" sz="4800" dirty="0" err="1"/>
              <a:t>AirBnB</a:t>
            </a:r>
            <a:r>
              <a:rPr lang="en-US" sz="4800" dirty="0"/>
              <a:t>.</a:t>
            </a:r>
          </a:p>
        </p:txBody>
      </p:sp>
    </p:spTree>
    <p:extLst>
      <p:ext uri="{BB962C8B-B14F-4D97-AF65-F5344CB8AC3E}">
        <p14:creationId xmlns:p14="http://schemas.microsoft.com/office/powerpoint/2010/main" val="22344380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42DF1FE9-DDD6-4C16-A9B1-0CE61FEDD71B}"/>
              </a:ext>
            </a:extLst>
          </p:cNvPr>
          <p:cNvPicPr>
            <a:picLocks noChangeAspect="1"/>
          </p:cNvPicPr>
          <p:nvPr/>
        </p:nvPicPr>
        <p:blipFill rotWithShape="1">
          <a:blip r:embed="rId3">
            <a:alphaModFix amt="0"/>
            <a:extLst>
              <a:ext uri="{BEBA8EAE-BF5A-486C-A8C5-ECC9F3942E4B}">
                <a14:imgProps xmlns:a14="http://schemas.microsoft.com/office/drawing/2010/main">
                  <a14:imgLayer r:embed="rId4">
                    <a14:imgEffect>
                      <a14:backgroundRemoval t="10491" b="78257" l="10000" r="90000"/>
                    </a14:imgEffect>
                    <a14:imgEffect>
                      <a14:saturation sat="214000"/>
                    </a14:imgEffect>
                  </a14:imgLayer>
                </a14:imgProps>
              </a:ext>
            </a:extLst>
          </a:blip>
          <a:srcRect t="2020" r="-2" b="13272"/>
          <a:stretch/>
        </p:blipFill>
        <p:spPr>
          <a:xfrm>
            <a:off x="-96696" y="-791297"/>
            <a:ext cx="12191980" cy="6857990"/>
          </a:xfrm>
          <a:prstGeom prst="rect">
            <a:avLst/>
          </a:prstGeom>
          <a:solidFill>
            <a:schemeClr val="bg1">
              <a:alpha val="0"/>
            </a:schemeClr>
          </a:solidFill>
        </p:spPr>
      </p:pic>
      <p:sp>
        <p:nvSpPr>
          <p:cNvPr id="2" name="Title 1"/>
          <p:cNvSpPr>
            <a:spLocks noGrp="1"/>
          </p:cNvSpPr>
          <p:nvPr>
            <p:ph type="ctrTitle"/>
          </p:nvPr>
        </p:nvSpPr>
        <p:spPr>
          <a:xfrm>
            <a:off x="551250" y="201429"/>
            <a:ext cx="11130793" cy="956344"/>
          </a:xfrm>
        </p:spPr>
        <p:txBody>
          <a:bodyPr>
            <a:noAutofit/>
          </a:bodyPr>
          <a:lstStyle/>
          <a:p>
            <a:r>
              <a:rPr lang="en-US" sz="6000" b="1" dirty="0">
                <a:solidFill>
                  <a:srgbClr val="FFFFFF"/>
                </a:solidFill>
                <a:latin typeface="Times New Roman" panose="02020603050405020304" pitchFamily="18" charset="0"/>
                <a:cs typeface="Times New Roman" panose="02020603050405020304" pitchFamily="18" charset="0"/>
              </a:rPr>
              <a:t>References</a:t>
            </a:r>
          </a:p>
        </p:txBody>
      </p:sp>
      <p:pic>
        <p:nvPicPr>
          <p:cNvPr id="6" name="Picture 5" descr="A picture containing drawing&#10;&#10;Description automatically generated">
            <a:extLst>
              <a:ext uri="{FF2B5EF4-FFF2-40B4-BE49-F238E27FC236}">
                <a16:creationId xmlns:a16="http://schemas.microsoft.com/office/drawing/2014/main" id="{52F470D7-C8B7-4E30-92DA-B87CF0EFA4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957" y="302190"/>
            <a:ext cx="480524" cy="754823"/>
          </a:xfrm>
          <a:prstGeom prst="rect">
            <a:avLst/>
          </a:prstGeom>
        </p:spPr>
      </p:pic>
      <p:sp>
        <p:nvSpPr>
          <p:cNvPr id="11" name="TextBox 10"/>
          <p:cNvSpPr txBox="1"/>
          <p:nvPr/>
        </p:nvSpPr>
        <p:spPr>
          <a:xfrm>
            <a:off x="259644" y="1591733"/>
            <a:ext cx="11571113" cy="4832092"/>
          </a:xfrm>
          <a:prstGeom prst="rect">
            <a:avLst/>
          </a:prstGeom>
          <a:noFill/>
        </p:spPr>
        <p:txBody>
          <a:bodyPr wrap="square" rtlCol="0">
            <a:spAutoFit/>
          </a:bodyPr>
          <a:lstStyle/>
          <a:p>
            <a:r>
              <a:rPr lang="en-US" sz="1400" dirty="0"/>
              <a:t>[1] M. N. Islam and S. </a:t>
            </a:r>
            <a:r>
              <a:rPr lang="en-US" sz="1400" dirty="0" err="1"/>
              <a:t>Kundu</a:t>
            </a:r>
            <a:r>
              <a:rPr lang="en-US" sz="1400" dirty="0"/>
              <a:t>. Poster abstract: Preserving </a:t>
            </a:r>
            <a:r>
              <a:rPr lang="en-US" sz="1400" dirty="0" err="1"/>
              <a:t>iot</a:t>
            </a:r>
            <a:r>
              <a:rPr lang="en-US" sz="1400" dirty="0"/>
              <a:t> privacy in sharing economy via smart contract. In 2018 IEEE/ACM Third International Conference on Internet-of-Things Design and Implementation (</a:t>
            </a:r>
            <a:r>
              <a:rPr lang="en-US" sz="1400" dirty="0" err="1"/>
              <a:t>IoTDI</a:t>
            </a:r>
            <a:r>
              <a:rPr lang="en-US" sz="1400" dirty="0"/>
              <a:t>), pages 296–297, April 2018.</a:t>
            </a:r>
            <a:br>
              <a:rPr lang="en-US" sz="1400" dirty="0"/>
            </a:br>
            <a:br>
              <a:rPr lang="en-US" sz="1400" dirty="0"/>
            </a:br>
            <a:r>
              <a:rPr lang="en-US" sz="1400" dirty="0"/>
              <a:t>[2] </a:t>
            </a:r>
            <a:r>
              <a:rPr lang="en-US" sz="1400" dirty="0" err="1"/>
              <a:t>Weijia</a:t>
            </a:r>
            <a:r>
              <a:rPr lang="en-US" sz="1400" dirty="0"/>
              <a:t> He, Maximilian </a:t>
            </a:r>
            <a:r>
              <a:rPr lang="en-US" sz="1400" dirty="0" err="1"/>
              <a:t>Golla</a:t>
            </a:r>
            <a:r>
              <a:rPr lang="en-US" sz="1400" dirty="0"/>
              <a:t>, </a:t>
            </a:r>
            <a:r>
              <a:rPr lang="en-US" sz="1400" dirty="0" err="1"/>
              <a:t>Roshni</a:t>
            </a:r>
            <a:r>
              <a:rPr lang="en-US" sz="1400" dirty="0"/>
              <a:t> </a:t>
            </a:r>
            <a:r>
              <a:rPr lang="en-US" sz="1400" dirty="0" err="1"/>
              <a:t>Padhi</a:t>
            </a:r>
            <a:r>
              <a:rPr lang="en-US" sz="1400" dirty="0"/>
              <a:t>, Jordan </a:t>
            </a:r>
            <a:r>
              <a:rPr lang="en-US" sz="1400" dirty="0" err="1"/>
              <a:t>Ofek</a:t>
            </a:r>
            <a:r>
              <a:rPr lang="en-US" sz="1400" dirty="0"/>
              <a:t>, Markus </a:t>
            </a:r>
            <a:r>
              <a:rPr lang="en-US" sz="1400" dirty="0" err="1"/>
              <a:t>Dürmuth</a:t>
            </a:r>
            <a:r>
              <a:rPr lang="en-US" sz="1400" dirty="0"/>
              <a:t>, </a:t>
            </a:r>
            <a:r>
              <a:rPr lang="en-US" sz="1400" dirty="0" err="1"/>
              <a:t>Earlence</a:t>
            </a:r>
            <a:r>
              <a:rPr lang="en-US" sz="1400" dirty="0"/>
              <a:t> </a:t>
            </a:r>
            <a:r>
              <a:rPr lang="en-US" sz="1400" dirty="0" err="1"/>
              <a:t>Fernandes</a:t>
            </a:r>
            <a:r>
              <a:rPr lang="en-US" sz="1400" dirty="0"/>
              <a:t>, and Blasé Ur. Rethinking access control and authentication for the home internet of things (</a:t>
            </a:r>
            <a:r>
              <a:rPr lang="en-US" sz="1400" dirty="0" err="1"/>
              <a:t>iot</a:t>
            </a:r>
            <a:r>
              <a:rPr lang="en-US" sz="1400" dirty="0"/>
              <a:t>). In 27th </a:t>
            </a:r>
            <a:r>
              <a:rPr lang="en-US" sz="1400" dirty="0" err="1"/>
              <a:t>fUSENIXg</a:t>
            </a:r>
            <a:r>
              <a:rPr lang="en-US" sz="1400" dirty="0"/>
              <a:t> Security Symposium (USENIX Security 18), pages 255–272, 2018.</a:t>
            </a:r>
            <a:br>
              <a:rPr lang="en-US" sz="1400" dirty="0"/>
            </a:br>
            <a:br>
              <a:rPr lang="en-US" sz="1400" dirty="0"/>
            </a:br>
            <a:r>
              <a:rPr lang="en-US" sz="1400" dirty="0"/>
              <a:t>[3] A.J. Brush and Kori </a:t>
            </a:r>
            <a:r>
              <a:rPr lang="en-US" sz="1400" dirty="0" err="1"/>
              <a:t>Inkpen</a:t>
            </a:r>
            <a:r>
              <a:rPr lang="en-US" sz="1400" dirty="0"/>
              <a:t>. Yours, mine and ours? sharing and use of technology in domestic environments. In </a:t>
            </a:r>
            <a:r>
              <a:rPr lang="en-US" sz="1400" dirty="0" err="1"/>
              <a:t>Ubicomp</a:t>
            </a:r>
            <a:r>
              <a:rPr lang="en-US" sz="1400" dirty="0"/>
              <a:t> 2007. Springer, September 2007.</a:t>
            </a:r>
          </a:p>
          <a:p>
            <a:endParaRPr lang="en-US" sz="1400" dirty="0"/>
          </a:p>
          <a:p>
            <a:r>
              <a:rPr lang="en-US" sz="1400" dirty="0"/>
              <a:t>[4] Dave Randall. Living Inside a Smart Home: A Case Study, pages 227–246. Springer London, London, 2003.</a:t>
            </a:r>
          </a:p>
          <a:p>
            <a:endParaRPr lang="en-US" sz="1400" dirty="0"/>
          </a:p>
          <a:p>
            <a:r>
              <a:rPr lang="en-US" sz="1400" dirty="0"/>
              <a:t>[5] </a:t>
            </a:r>
            <a:r>
              <a:rPr lang="en-US" sz="1400" dirty="0" err="1"/>
              <a:t>Xinru</a:t>
            </a:r>
            <a:r>
              <a:rPr lang="en-US" sz="1400" dirty="0"/>
              <a:t> Page, </a:t>
            </a:r>
            <a:r>
              <a:rPr lang="en-US" sz="1400" dirty="0" err="1"/>
              <a:t>Paritosh</a:t>
            </a:r>
            <a:r>
              <a:rPr lang="en-US" sz="1400" dirty="0"/>
              <a:t> </a:t>
            </a:r>
            <a:r>
              <a:rPr lang="en-US" sz="1400" dirty="0" err="1"/>
              <a:t>Bahirat</a:t>
            </a:r>
            <a:r>
              <a:rPr lang="en-US" sz="1400" dirty="0"/>
              <a:t>, Muhammad I. Safi, Bart P. </a:t>
            </a:r>
            <a:r>
              <a:rPr lang="en-US" sz="1400" dirty="0" err="1"/>
              <a:t>Knijnenburg</a:t>
            </a:r>
            <a:r>
              <a:rPr lang="en-US" sz="1400" dirty="0"/>
              <a:t>, and Pamela J. Wisniewski. The internet of what?: Understanding differences in perceptions and adoption for the internet of things. IMWUT, 2:183:1–183:22, 2018.</a:t>
            </a:r>
            <a:br>
              <a:rPr lang="en-US" sz="1400" dirty="0"/>
            </a:br>
            <a:br>
              <a:rPr lang="en-US" sz="1400" dirty="0"/>
            </a:br>
            <a:r>
              <a:rPr lang="en-US" sz="1400" dirty="0"/>
              <a:t>[6] Matthew Johnson. Usability of security management: Defining the permissions of guests. In Bruce Christianson, Bruno </a:t>
            </a:r>
            <a:r>
              <a:rPr lang="en-US" sz="1400" dirty="0" err="1"/>
              <a:t>Crispo</a:t>
            </a:r>
            <a:r>
              <a:rPr lang="en-US" sz="1400" dirty="0"/>
              <a:t>, James A. Malcolm, and Michael Roe, editors, Security Protocols, pages 284–285, Berlin, Heidelberg, 2009. Springer Berlin Heidelberg.</a:t>
            </a:r>
            <a:br>
              <a:rPr lang="en-US" sz="1400" dirty="0"/>
            </a:br>
            <a:br>
              <a:rPr lang="en-US" sz="1400" dirty="0"/>
            </a:br>
            <a:r>
              <a:rPr lang="en-US" sz="1400" dirty="0"/>
              <a:t>[7] </a:t>
            </a:r>
            <a:r>
              <a:rPr lang="fi-FI" sz="1400" dirty="0"/>
              <a:t>K. Kostiainen, O. Rantapuska, S. Moloney, V. Roto, </a:t>
            </a:r>
            <a:r>
              <a:rPr lang="en-US" sz="1400" dirty="0"/>
              <a:t>U. </a:t>
            </a:r>
            <a:r>
              <a:rPr lang="en-US" sz="1400" dirty="0" err="1"/>
              <a:t>Holmstrom</a:t>
            </a:r>
            <a:r>
              <a:rPr lang="en-US" sz="1400" dirty="0"/>
              <a:t>, and K. </a:t>
            </a:r>
            <a:r>
              <a:rPr lang="en-US" sz="1400" dirty="0" err="1"/>
              <a:t>Karvonen</a:t>
            </a:r>
            <a:r>
              <a:rPr lang="en-US" sz="1400" dirty="0"/>
              <a:t>. Usable access control inside home networks. In 2007 IEEE International Symposium on a World of Wireless, Mobile and Multimedia Networks, pages 1–6, June 2007.</a:t>
            </a:r>
            <a:br>
              <a:rPr lang="en-US" sz="1400" dirty="0"/>
            </a:br>
            <a:br>
              <a:rPr lang="en-US" sz="1400" dirty="0"/>
            </a:br>
            <a:r>
              <a:rPr lang="en-US" sz="1400" dirty="0"/>
              <a:t>[8] </a:t>
            </a:r>
            <a:r>
              <a:rPr lang="en-US" sz="1400" dirty="0" err="1"/>
              <a:t>Vassilios</a:t>
            </a:r>
            <a:r>
              <a:rPr lang="en-US" sz="1400" dirty="0"/>
              <a:t> </a:t>
            </a:r>
            <a:r>
              <a:rPr lang="en-US" sz="1400" dirty="0" err="1"/>
              <a:t>Lekakis</a:t>
            </a:r>
            <a:r>
              <a:rPr lang="en-US" sz="1400" dirty="0"/>
              <a:t>, </a:t>
            </a:r>
            <a:r>
              <a:rPr lang="en-US" sz="1400" dirty="0" err="1"/>
              <a:t>Yunus</a:t>
            </a:r>
            <a:r>
              <a:rPr lang="en-US" sz="1400" dirty="0"/>
              <a:t> </a:t>
            </a:r>
            <a:r>
              <a:rPr lang="en-US" sz="1400" dirty="0" err="1"/>
              <a:t>Basagalar</a:t>
            </a:r>
            <a:r>
              <a:rPr lang="en-US" sz="1400" dirty="0"/>
              <a:t>, and Pete </a:t>
            </a:r>
            <a:r>
              <a:rPr lang="en-US" sz="1400" dirty="0" err="1"/>
              <a:t>Keleher</a:t>
            </a:r>
            <a:r>
              <a:rPr lang="en-US" sz="1400" dirty="0"/>
              <a:t>. Don’t trust your roommate or access control and replication protocols in "home" environments. In Proceedings of the 4th USENIX Conference on Hot Topics in Storage and File Systems, HotStorage’12, pages 12–12, Berkeley, CA, USA, 2012. USENIX</a:t>
            </a:r>
          </a:p>
          <a:p>
            <a:r>
              <a:rPr lang="en-US" sz="1400" dirty="0"/>
              <a:t>Association.</a:t>
            </a:r>
          </a:p>
        </p:txBody>
      </p:sp>
    </p:spTree>
    <p:extLst>
      <p:ext uri="{BB962C8B-B14F-4D97-AF65-F5344CB8AC3E}">
        <p14:creationId xmlns:p14="http://schemas.microsoft.com/office/powerpoint/2010/main" val="18799338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42DF1FE9-DDD6-4C16-A9B1-0CE61FEDD71B}"/>
              </a:ext>
            </a:extLst>
          </p:cNvPr>
          <p:cNvPicPr>
            <a:picLocks noChangeAspect="1"/>
          </p:cNvPicPr>
          <p:nvPr/>
        </p:nvPicPr>
        <p:blipFill rotWithShape="1">
          <a:blip r:embed="rId3">
            <a:alphaModFix amt="0"/>
            <a:extLst>
              <a:ext uri="{BEBA8EAE-BF5A-486C-A8C5-ECC9F3942E4B}">
                <a14:imgProps xmlns:a14="http://schemas.microsoft.com/office/drawing/2010/main">
                  <a14:imgLayer r:embed="rId4">
                    <a14:imgEffect>
                      <a14:backgroundRemoval t="10491" b="78257" l="10000" r="90000"/>
                    </a14:imgEffect>
                    <a14:imgEffect>
                      <a14:saturation sat="214000"/>
                    </a14:imgEffect>
                  </a14:imgLayer>
                </a14:imgProps>
              </a:ext>
            </a:extLst>
          </a:blip>
          <a:srcRect t="2020" r="-2" b="13272"/>
          <a:stretch/>
        </p:blipFill>
        <p:spPr>
          <a:xfrm>
            <a:off x="-96696" y="-791297"/>
            <a:ext cx="12191980" cy="6857990"/>
          </a:xfrm>
          <a:prstGeom prst="rect">
            <a:avLst/>
          </a:prstGeom>
          <a:solidFill>
            <a:schemeClr val="bg1">
              <a:alpha val="0"/>
            </a:schemeClr>
          </a:solidFill>
        </p:spPr>
      </p:pic>
      <p:sp>
        <p:nvSpPr>
          <p:cNvPr id="2" name="Title 1"/>
          <p:cNvSpPr>
            <a:spLocks noGrp="1"/>
          </p:cNvSpPr>
          <p:nvPr>
            <p:ph type="ctrTitle"/>
          </p:nvPr>
        </p:nvSpPr>
        <p:spPr>
          <a:xfrm>
            <a:off x="551250" y="201429"/>
            <a:ext cx="11130793" cy="956344"/>
          </a:xfrm>
        </p:spPr>
        <p:txBody>
          <a:bodyPr>
            <a:noAutofit/>
          </a:bodyPr>
          <a:lstStyle/>
          <a:p>
            <a:r>
              <a:rPr lang="en-US" sz="6000" b="1" dirty="0">
                <a:solidFill>
                  <a:srgbClr val="FFFFFF"/>
                </a:solidFill>
                <a:latin typeface="Times New Roman" panose="02020603050405020304" pitchFamily="18" charset="0"/>
                <a:cs typeface="Times New Roman" panose="02020603050405020304" pitchFamily="18" charset="0"/>
              </a:rPr>
              <a:t>References</a:t>
            </a:r>
          </a:p>
        </p:txBody>
      </p:sp>
      <p:pic>
        <p:nvPicPr>
          <p:cNvPr id="6" name="Picture 5" descr="A picture containing drawing&#10;&#10;Description automatically generated">
            <a:extLst>
              <a:ext uri="{FF2B5EF4-FFF2-40B4-BE49-F238E27FC236}">
                <a16:creationId xmlns:a16="http://schemas.microsoft.com/office/drawing/2014/main" id="{52F470D7-C8B7-4E30-92DA-B87CF0EFA4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957" y="302190"/>
            <a:ext cx="480524" cy="754823"/>
          </a:xfrm>
          <a:prstGeom prst="rect">
            <a:avLst/>
          </a:prstGeom>
        </p:spPr>
      </p:pic>
      <p:sp>
        <p:nvSpPr>
          <p:cNvPr id="11" name="TextBox 10"/>
          <p:cNvSpPr txBox="1"/>
          <p:nvPr/>
        </p:nvSpPr>
        <p:spPr>
          <a:xfrm>
            <a:off x="259644" y="1591733"/>
            <a:ext cx="11571113" cy="5047536"/>
          </a:xfrm>
          <a:prstGeom prst="rect">
            <a:avLst/>
          </a:prstGeom>
          <a:noFill/>
        </p:spPr>
        <p:txBody>
          <a:bodyPr wrap="square" rtlCol="0">
            <a:spAutoFit/>
          </a:bodyPr>
          <a:lstStyle/>
          <a:p>
            <a:r>
              <a:rPr lang="en-US" sz="1400" dirty="0"/>
              <a:t>[9] Tamara Denning, </a:t>
            </a:r>
            <a:r>
              <a:rPr lang="en-US" sz="1400" dirty="0" err="1"/>
              <a:t>Tadayoshi</a:t>
            </a:r>
            <a:r>
              <a:rPr lang="en-US" sz="1400" dirty="0"/>
              <a:t> Kohno, and Henry M. Levy. Computer security and the modern home. </a:t>
            </a:r>
            <a:r>
              <a:rPr lang="en-US" sz="1400" dirty="0" err="1"/>
              <a:t>Commun</a:t>
            </a:r>
            <a:r>
              <a:rPr lang="en-US" sz="1400" dirty="0"/>
              <a:t>. ACM, 56(1):94–103, January 2013.</a:t>
            </a:r>
            <a:br>
              <a:rPr lang="en-US" sz="1400" dirty="0"/>
            </a:br>
            <a:endParaRPr lang="en-US" sz="1400" dirty="0"/>
          </a:p>
          <a:p>
            <a:r>
              <a:rPr lang="en-US" sz="1400" dirty="0"/>
              <a:t>[10] Stuart Schechter. The user is the enemy, and (s)he keeps reaching for that bright shiny power button! In Proceedings of the Workshop on Home Usable Privacy and Security (HUPS), July 2013.</a:t>
            </a:r>
            <a:br>
              <a:rPr lang="en-US" sz="1400" dirty="0"/>
            </a:br>
            <a:br>
              <a:rPr lang="en-US" sz="1400" dirty="0"/>
            </a:br>
            <a:r>
              <a:rPr lang="en-US" sz="1400" dirty="0"/>
              <a:t>[11] A.J. Brush, </a:t>
            </a:r>
            <a:r>
              <a:rPr lang="en-US" sz="1400" dirty="0" err="1"/>
              <a:t>Jaeyeon</a:t>
            </a:r>
            <a:r>
              <a:rPr lang="en-US" sz="1400" dirty="0"/>
              <a:t> Jung, </a:t>
            </a:r>
            <a:r>
              <a:rPr lang="en-US" sz="1400" dirty="0" err="1"/>
              <a:t>Ratul</a:t>
            </a:r>
            <a:r>
              <a:rPr lang="en-US" sz="1400" dirty="0"/>
              <a:t> Mahajan, and Frank Martinez. Digital neighborhood watch: Investigating the sharing of camera data amongst neighbors. In CSCW 2013. ACM, February 2013.</a:t>
            </a:r>
            <a:br>
              <a:rPr lang="en-US" sz="1400" dirty="0"/>
            </a:br>
            <a:br>
              <a:rPr lang="en-US" sz="1400" dirty="0"/>
            </a:br>
            <a:r>
              <a:rPr lang="en-US" sz="1400" dirty="0"/>
              <a:t>[12] </a:t>
            </a:r>
            <a:r>
              <a:rPr lang="en-US" sz="1400" dirty="0" err="1"/>
              <a:t>Pardis</a:t>
            </a:r>
            <a:r>
              <a:rPr lang="en-US" sz="1400" dirty="0"/>
              <a:t> </a:t>
            </a:r>
            <a:r>
              <a:rPr lang="en-US" sz="1400" dirty="0" err="1"/>
              <a:t>Emami-Naeini</a:t>
            </a:r>
            <a:r>
              <a:rPr lang="en-US" sz="1400" dirty="0"/>
              <a:t>, </a:t>
            </a:r>
            <a:r>
              <a:rPr lang="en-US" sz="1400" dirty="0" err="1"/>
              <a:t>Sruti</a:t>
            </a:r>
            <a:r>
              <a:rPr lang="en-US" sz="1400" dirty="0"/>
              <a:t> </a:t>
            </a:r>
            <a:r>
              <a:rPr lang="en-US" sz="1400" dirty="0" err="1"/>
              <a:t>Bhagavatula</a:t>
            </a:r>
            <a:r>
              <a:rPr lang="en-US" sz="1400" dirty="0"/>
              <a:t>, Hana Habib, Martin </a:t>
            </a:r>
            <a:r>
              <a:rPr lang="en-US" sz="1400" dirty="0" err="1"/>
              <a:t>Degeling</a:t>
            </a:r>
            <a:r>
              <a:rPr lang="en-US" sz="1400" dirty="0"/>
              <a:t>, </a:t>
            </a:r>
            <a:r>
              <a:rPr lang="en-US" sz="1400" dirty="0" err="1"/>
              <a:t>Lujo</a:t>
            </a:r>
            <a:r>
              <a:rPr lang="en-US" sz="1400" dirty="0"/>
              <a:t> Bauer, Lorrie Faith </a:t>
            </a:r>
            <a:r>
              <a:rPr lang="en-US" sz="1400" dirty="0" err="1"/>
              <a:t>Cranor</a:t>
            </a:r>
            <a:r>
              <a:rPr lang="en-US" sz="1400" dirty="0"/>
              <a:t>, and Norman </a:t>
            </a:r>
            <a:r>
              <a:rPr lang="en-US" sz="1400" dirty="0" err="1"/>
              <a:t>Sadeh</a:t>
            </a:r>
            <a:r>
              <a:rPr lang="en-US" sz="1400" dirty="0"/>
              <a:t>. Privacy expectations and preferences in an </a:t>
            </a:r>
            <a:r>
              <a:rPr lang="en-US" sz="1400" dirty="0" err="1"/>
              <a:t>iot</a:t>
            </a:r>
            <a:r>
              <a:rPr lang="en-US" sz="1400" dirty="0"/>
              <a:t> world. In Proceedings of the Thirteenth USENIX Conference on Usable Privacy and Security, SOUPS ’17, pages 399–412, Berkeley, CA, USA, 2017. USENIX Association.</a:t>
            </a:r>
            <a:br>
              <a:rPr lang="en-US" sz="1400" dirty="0"/>
            </a:br>
            <a:br>
              <a:rPr lang="en-US" sz="1400" dirty="0"/>
            </a:br>
            <a:r>
              <a:rPr lang="en-US" sz="1400" dirty="0"/>
              <a:t>[13] Eric Zeng, </a:t>
            </a:r>
            <a:r>
              <a:rPr lang="en-US" sz="1400" dirty="0" err="1"/>
              <a:t>Shrirang</a:t>
            </a:r>
            <a:r>
              <a:rPr lang="en-US" sz="1400" dirty="0"/>
              <a:t> Mare, and </a:t>
            </a:r>
            <a:r>
              <a:rPr lang="en-US" sz="1400" dirty="0" err="1"/>
              <a:t>Franziska</a:t>
            </a:r>
            <a:r>
              <a:rPr lang="en-US" sz="1400" dirty="0"/>
              <a:t> </a:t>
            </a:r>
            <a:r>
              <a:rPr lang="en-US" sz="1400" dirty="0" err="1"/>
              <a:t>Roesner</a:t>
            </a:r>
            <a:r>
              <a:rPr lang="en-US" sz="1400" dirty="0"/>
              <a:t>. End user security and privacy concerns with smart homes. In Thirteenth Symposium on Usable Privacy and Security (SOUPS 2017), pages 65–80, 2017.</a:t>
            </a:r>
          </a:p>
          <a:p>
            <a:endParaRPr lang="en-US" sz="1400" dirty="0"/>
          </a:p>
          <a:p>
            <a:r>
              <a:rPr lang="en-US" sz="1400" dirty="0"/>
              <a:t>[14] W. Keith Edwards and Rebecca E. </a:t>
            </a:r>
            <a:r>
              <a:rPr lang="en-US" sz="1400" dirty="0" err="1"/>
              <a:t>Grinter</a:t>
            </a:r>
            <a:r>
              <a:rPr lang="en-US" sz="1400" dirty="0"/>
              <a:t>. At home with ubiquitous computing: Seven challenges. In Proceedings of the 3rd International Conference on Ubiquitous Computing, </a:t>
            </a:r>
            <a:r>
              <a:rPr lang="en-US" sz="1400" dirty="0" err="1"/>
              <a:t>UbiComp</a:t>
            </a:r>
            <a:r>
              <a:rPr lang="en-US" sz="1400" dirty="0"/>
              <a:t> ’01, pages 256–272, Berlin, Heidelberg, 2001. Springer-</a:t>
            </a:r>
            <a:r>
              <a:rPr lang="en-US" sz="1400" dirty="0" err="1"/>
              <a:t>Verlag</a:t>
            </a:r>
            <a:r>
              <a:rPr lang="en-US" sz="1400" dirty="0"/>
              <a:t>.</a:t>
            </a:r>
          </a:p>
          <a:p>
            <a:endParaRPr lang="en-US" sz="1400" dirty="0"/>
          </a:p>
          <a:p>
            <a:r>
              <a:rPr lang="en-US" sz="1400" dirty="0"/>
              <a:t>[15] Michelle L. </a:t>
            </a:r>
            <a:r>
              <a:rPr lang="en-US" sz="1400" dirty="0" err="1"/>
              <a:t>Mazurek</a:t>
            </a:r>
            <a:r>
              <a:rPr lang="en-US" sz="1400" dirty="0"/>
              <a:t>, J. P. Arsenault, Joanna </a:t>
            </a:r>
            <a:r>
              <a:rPr lang="en-US" sz="1400" dirty="0" err="1"/>
              <a:t>Bresee</a:t>
            </a:r>
            <a:r>
              <a:rPr lang="en-US" sz="1400" dirty="0"/>
              <a:t>, Nitin Gupta, Iulia Ion, Christina Johns, Daniel Lee, Yuan Liang, Jenny Olsen, Brandon Salmon, Richard Shay, Kami </a:t>
            </a:r>
            <a:r>
              <a:rPr lang="en-US" sz="1400" dirty="0" err="1"/>
              <a:t>Vaniea</a:t>
            </a:r>
            <a:r>
              <a:rPr lang="en-US" sz="1400" dirty="0"/>
              <a:t>, </a:t>
            </a:r>
            <a:r>
              <a:rPr lang="en-US" sz="1400" dirty="0" err="1"/>
              <a:t>Lujo</a:t>
            </a:r>
            <a:r>
              <a:rPr lang="en-US" sz="1400" dirty="0"/>
              <a:t> Bauer, Lorrie Faith </a:t>
            </a:r>
            <a:r>
              <a:rPr lang="en-US" sz="1400" dirty="0" err="1"/>
              <a:t>Cranor</a:t>
            </a:r>
            <a:r>
              <a:rPr lang="en-US" sz="1400" dirty="0"/>
              <a:t>, Gregory R. Ganger, and Michael K. Reiter. Access control for home data sharing: Attitudes, needs and practices. In Proceedings of the SIGCHI Conference on Human Factors in Computing Systems, CHI ’10, pages 645–654, New York, NY, USA, 2010. ACM.</a:t>
            </a:r>
            <a:br>
              <a:rPr lang="en-US" sz="1400" dirty="0"/>
            </a:br>
            <a:br>
              <a:rPr lang="en-US" sz="1400" dirty="0"/>
            </a:br>
            <a:endParaRPr lang="en-US" sz="1400" dirty="0"/>
          </a:p>
        </p:txBody>
      </p:sp>
    </p:spTree>
    <p:extLst>
      <p:ext uri="{BB962C8B-B14F-4D97-AF65-F5344CB8AC3E}">
        <p14:creationId xmlns:p14="http://schemas.microsoft.com/office/powerpoint/2010/main" val="11097829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42DF1FE9-DDD6-4C16-A9B1-0CE61FEDD71B}"/>
              </a:ext>
            </a:extLst>
          </p:cNvPr>
          <p:cNvPicPr>
            <a:picLocks noChangeAspect="1"/>
          </p:cNvPicPr>
          <p:nvPr/>
        </p:nvPicPr>
        <p:blipFill rotWithShape="1">
          <a:blip r:embed="rId3">
            <a:alphaModFix amt="0"/>
            <a:extLst>
              <a:ext uri="{BEBA8EAE-BF5A-486C-A8C5-ECC9F3942E4B}">
                <a14:imgProps xmlns:a14="http://schemas.microsoft.com/office/drawing/2010/main">
                  <a14:imgLayer r:embed="rId4">
                    <a14:imgEffect>
                      <a14:backgroundRemoval t="10491" b="78257" l="10000" r="90000"/>
                    </a14:imgEffect>
                    <a14:imgEffect>
                      <a14:saturation sat="214000"/>
                    </a14:imgEffect>
                  </a14:imgLayer>
                </a14:imgProps>
              </a:ext>
            </a:extLst>
          </a:blip>
          <a:srcRect t="2020" r="-2" b="13272"/>
          <a:stretch/>
        </p:blipFill>
        <p:spPr>
          <a:xfrm>
            <a:off x="-96696" y="-791297"/>
            <a:ext cx="12191980" cy="6857990"/>
          </a:xfrm>
          <a:prstGeom prst="rect">
            <a:avLst/>
          </a:prstGeom>
          <a:solidFill>
            <a:schemeClr val="bg1">
              <a:alpha val="0"/>
            </a:schemeClr>
          </a:solidFill>
        </p:spPr>
      </p:pic>
      <p:sp>
        <p:nvSpPr>
          <p:cNvPr id="2" name="Title 1"/>
          <p:cNvSpPr>
            <a:spLocks noGrp="1"/>
          </p:cNvSpPr>
          <p:nvPr>
            <p:ph type="ctrTitle"/>
          </p:nvPr>
        </p:nvSpPr>
        <p:spPr>
          <a:xfrm>
            <a:off x="551250" y="201429"/>
            <a:ext cx="11130793" cy="956344"/>
          </a:xfrm>
        </p:spPr>
        <p:txBody>
          <a:bodyPr>
            <a:noAutofit/>
          </a:bodyPr>
          <a:lstStyle/>
          <a:p>
            <a:r>
              <a:rPr lang="en-US" sz="6000" b="1" dirty="0">
                <a:solidFill>
                  <a:srgbClr val="FFFFFF"/>
                </a:solidFill>
                <a:latin typeface="Times New Roman" panose="02020603050405020304" pitchFamily="18" charset="0"/>
                <a:cs typeface="Times New Roman" panose="02020603050405020304" pitchFamily="18" charset="0"/>
              </a:rPr>
              <a:t>References</a:t>
            </a:r>
          </a:p>
        </p:txBody>
      </p:sp>
      <p:pic>
        <p:nvPicPr>
          <p:cNvPr id="6" name="Picture 5" descr="A picture containing drawing&#10;&#10;Description automatically generated">
            <a:extLst>
              <a:ext uri="{FF2B5EF4-FFF2-40B4-BE49-F238E27FC236}">
                <a16:creationId xmlns:a16="http://schemas.microsoft.com/office/drawing/2014/main" id="{52F470D7-C8B7-4E30-92DA-B87CF0EFA4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957" y="302190"/>
            <a:ext cx="480524" cy="754823"/>
          </a:xfrm>
          <a:prstGeom prst="rect">
            <a:avLst/>
          </a:prstGeom>
        </p:spPr>
      </p:pic>
      <p:sp>
        <p:nvSpPr>
          <p:cNvPr id="11" name="TextBox 10"/>
          <p:cNvSpPr txBox="1"/>
          <p:nvPr/>
        </p:nvSpPr>
        <p:spPr>
          <a:xfrm>
            <a:off x="259644" y="1591733"/>
            <a:ext cx="11571113" cy="2031325"/>
          </a:xfrm>
          <a:prstGeom prst="rect">
            <a:avLst/>
          </a:prstGeom>
          <a:noFill/>
        </p:spPr>
        <p:txBody>
          <a:bodyPr wrap="square" rtlCol="0">
            <a:spAutoFit/>
          </a:bodyPr>
          <a:lstStyle/>
          <a:p>
            <a:r>
              <a:rPr lang="en-US" sz="1400" dirty="0"/>
              <a:t>[16] Colin Dixon, </a:t>
            </a:r>
            <a:r>
              <a:rPr lang="en-US" sz="1400" dirty="0" err="1"/>
              <a:t>Ratul</a:t>
            </a:r>
            <a:r>
              <a:rPr lang="en-US" sz="1400" dirty="0"/>
              <a:t> Mahajan, </a:t>
            </a:r>
            <a:r>
              <a:rPr lang="en-US" sz="1400" dirty="0" err="1"/>
              <a:t>Sharad</a:t>
            </a:r>
            <a:r>
              <a:rPr lang="en-US" sz="1400" dirty="0"/>
              <a:t> Agarwal, A.J. Brush, </a:t>
            </a:r>
            <a:r>
              <a:rPr lang="en-US" sz="1400" dirty="0" err="1"/>
              <a:t>Bongshin</a:t>
            </a:r>
            <a:r>
              <a:rPr lang="en-US" sz="1400" dirty="0"/>
              <a:t> Lee, Stefan </a:t>
            </a:r>
            <a:r>
              <a:rPr lang="en-US" sz="1400" dirty="0" err="1"/>
              <a:t>Saroiu</a:t>
            </a:r>
            <a:r>
              <a:rPr lang="en-US" sz="1400" dirty="0"/>
              <a:t>, and </a:t>
            </a:r>
            <a:r>
              <a:rPr lang="en-US" sz="1400" dirty="0" err="1"/>
              <a:t>Paramvir</a:t>
            </a:r>
            <a:r>
              <a:rPr lang="en-US" sz="1400" dirty="0"/>
              <a:t> </a:t>
            </a:r>
            <a:r>
              <a:rPr lang="en-US" sz="1400" dirty="0" err="1"/>
              <a:t>Bahl</a:t>
            </a:r>
            <a:r>
              <a:rPr lang="en-US" sz="1400" dirty="0"/>
              <a:t>. An operating system for the home. In Presented as part of the 9th USENIX Symposium on Networked Systems Design and Implementation (NSDI 12), pages 337–352, San Jose, CA, 2012. USENIX.</a:t>
            </a:r>
          </a:p>
          <a:p>
            <a:endParaRPr lang="en-US" sz="1400" dirty="0"/>
          </a:p>
          <a:p>
            <a:r>
              <a:rPr lang="en-US" sz="1400" dirty="0"/>
              <a:t>[17] Simon Moncrieff, </a:t>
            </a:r>
            <a:r>
              <a:rPr lang="en-US" sz="1400" dirty="0" err="1"/>
              <a:t>Svetha</a:t>
            </a:r>
            <a:r>
              <a:rPr lang="en-US" sz="1400" dirty="0"/>
              <a:t> </a:t>
            </a:r>
            <a:r>
              <a:rPr lang="en-US" sz="1400" dirty="0" err="1"/>
              <a:t>Venkatesh</a:t>
            </a:r>
            <a:r>
              <a:rPr lang="en-US" sz="1400" dirty="0"/>
              <a:t>, and Geoff West. Privacy and the access of information in a smart house environment. In Proceedings of the 15th ACM International Conference on Multimedia, MM ’07, pages 671–680, New York, NY, USA, 2007. ACM.</a:t>
            </a:r>
            <a:br>
              <a:rPr lang="en-US" sz="1400" dirty="0"/>
            </a:br>
            <a:br>
              <a:rPr lang="en-US" sz="1400" dirty="0"/>
            </a:br>
            <a:br>
              <a:rPr lang="en-US" sz="1400" dirty="0"/>
            </a:br>
            <a:br>
              <a:rPr lang="en-US" sz="1400" dirty="0"/>
            </a:br>
            <a:endParaRPr lang="en-US" sz="1400" dirty="0"/>
          </a:p>
        </p:txBody>
      </p:sp>
    </p:spTree>
    <p:extLst>
      <p:ext uri="{BB962C8B-B14F-4D97-AF65-F5344CB8AC3E}">
        <p14:creationId xmlns:p14="http://schemas.microsoft.com/office/powerpoint/2010/main" val="32908716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6045-8ADE-4563-82D8-4DBA64B239FC}"/>
              </a:ext>
            </a:extLst>
          </p:cNvPr>
          <p:cNvSpPr>
            <a:spLocks noGrp="1"/>
          </p:cNvSpPr>
          <p:nvPr>
            <p:ph type="title"/>
          </p:nvPr>
        </p:nvSpPr>
        <p:spPr>
          <a:xfrm>
            <a:off x="662354" y="2378563"/>
            <a:ext cx="10515600" cy="1325563"/>
          </a:xfrm>
        </p:spPr>
        <p:txBody>
          <a:bodyPr>
            <a:noAutofit/>
          </a:bodyPr>
          <a:lstStyle/>
          <a:p>
            <a:pPr algn="ctr"/>
            <a:r>
              <a:rPr lang="en-US" sz="9600" b="1" dirty="0">
                <a:solidFill>
                  <a:schemeClr val="bg1"/>
                </a:solidFill>
                <a:latin typeface="Times New Roman" panose="02020603050405020304" pitchFamily="18" charset="0"/>
                <a:cs typeface="Times New Roman" panose="02020603050405020304" pitchFamily="18" charset="0"/>
              </a:rPr>
              <a:t>Questions ?</a:t>
            </a:r>
          </a:p>
        </p:txBody>
      </p:sp>
    </p:spTree>
    <p:extLst>
      <p:ext uri="{BB962C8B-B14F-4D97-AF65-F5344CB8AC3E}">
        <p14:creationId xmlns:p14="http://schemas.microsoft.com/office/powerpoint/2010/main" val="8252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42DF1FE9-DDD6-4C16-A9B1-0CE61FEDD71B}"/>
              </a:ext>
            </a:extLst>
          </p:cNvPr>
          <p:cNvPicPr>
            <a:picLocks noChangeAspect="1"/>
          </p:cNvPicPr>
          <p:nvPr/>
        </p:nvPicPr>
        <p:blipFill rotWithShape="1">
          <a:blip r:embed="rId3">
            <a:alphaModFix amt="0"/>
          </a:blip>
          <a:srcRect t="2020" r="-2" b="13272"/>
          <a:stretch/>
        </p:blipFill>
        <p:spPr>
          <a:xfrm>
            <a:off x="-301412" y="-745804"/>
            <a:ext cx="12191980" cy="6857990"/>
          </a:xfrm>
          <a:prstGeom prst="rect">
            <a:avLst/>
          </a:prstGeom>
          <a:solidFill>
            <a:schemeClr val="bg1">
              <a:alpha val="0"/>
            </a:schemeClr>
          </a:solidFill>
        </p:spPr>
      </p:pic>
      <p:sp>
        <p:nvSpPr>
          <p:cNvPr id="2" name="Title 1"/>
          <p:cNvSpPr>
            <a:spLocks noGrp="1"/>
          </p:cNvSpPr>
          <p:nvPr>
            <p:ph type="ctrTitle"/>
          </p:nvPr>
        </p:nvSpPr>
        <p:spPr>
          <a:xfrm>
            <a:off x="551250" y="201429"/>
            <a:ext cx="11130793" cy="956344"/>
          </a:xfrm>
        </p:spPr>
        <p:txBody>
          <a:bodyPr>
            <a:noAutofit/>
          </a:bodyPr>
          <a:lstStyle/>
          <a:p>
            <a:r>
              <a:rPr lang="en-US" b="1">
                <a:solidFill>
                  <a:srgbClr val="FFFFFF"/>
                </a:solidFill>
                <a:latin typeface="Times New Roman" panose="02020603050405020304" pitchFamily="18" charset="0"/>
                <a:cs typeface="Times New Roman" panose="02020603050405020304" pitchFamily="18" charset="0"/>
              </a:rPr>
              <a:t>Introduction</a:t>
            </a:r>
            <a:endParaRPr lang="en-US" sz="6000" b="1">
              <a:solidFill>
                <a:srgbClr val="FFFFFF"/>
              </a:solidFill>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20665A17-ACFD-44E3-A4E6-DAAADE7857E0}"/>
              </a:ext>
            </a:extLst>
          </p:cNvPr>
          <p:cNvSpPr>
            <a:spLocks noGrp="1"/>
          </p:cNvSpPr>
          <p:nvPr>
            <p:ph type="subTitle" idx="1"/>
          </p:nvPr>
        </p:nvSpPr>
        <p:spPr>
          <a:xfrm>
            <a:off x="158043" y="1300295"/>
            <a:ext cx="11546746" cy="1687890"/>
          </a:xfrm>
        </p:spPr>
        <p:txBody>
          <a:bodyPr vert="horz" lIns="91440" tIns="45720" rIns="91440" bIns="45720" rtlCol="0" anchor="t">
            <a:normAutofit fontScale="85000" lnSpcReduction="20000"/>
          </a:bodyPr>
          <a:lstStyle/>
          <a:p>
            <a:pPr marL="571500" indent="-571500" algn="l">
              <a:buChar char="•"/>
            </a:pPr>
            <a:r>
              <a:rPr lang="en-US" sz="4000">
                <a:ea typeface="+mn-lt"/>
                <a:cs typeface="+mn-lt"/>
              </a:rPr>
              <a:t>AirBnB covers more than 81,000 cities and 191 countries worldwide. </a:t>
            </a:r>
            <a:endParaRPr lang="en-US">
              <a:cs typeface="Calibri" panose="020F0502020204030204"/>
            </a:endParaRPr>
          </a:p>
          <a:p>
            <a:pPr marL="571500" indent="-571500" algn="l">
              <a:buFont typeface="Arial"/>
              <a:buChar char="•"/>
            </a:pPr>
            <a:r>
              <a:rPr lang="en-US" sz="4000"/>
              <a:t>Smart home devices to tackle security concern and maintenance.</a:t>
            </a:r>
            <a:endParaRPr lang="en-US">
              <a:cs typeface="Calibri" panose="020F0502020204030204"/>
            </a:endParaRPr>
          </a:p>
        </p:txBody>
      </p:sp>
      <p:pic>
        <p:nvPicPr>
          <p:cNvPr id="6" name="Picture 5" descr="A picture containing drawing&#10;&#10;Description automatically generated">
            <a:extLst>
              <a:ext uri="{FF2B5EF4-FFF2-40B4-BE49-F238E27FC236}">
                <a16:creationId xmlns:a16="http://schemas.microsoft.com/office/drawing/2014/main" id="{52F470D7-C8B7-4E30-92DA-B87CF0EFA4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957" y="302190"/>
            <a:ext cx="480524" cy="754823"/>
          </a:xfrm>
          <a:prstGeom prst="rect">
            <a:avLst/>
          </a:prstGeom>
        </p:spPr>
      </p:pic>
      <p:pic>
        <p:nvPicPr>
          <p:cNvPr id="3" name="Picture 3" descr="A picture containing sitting, indoor, suitcase, black&#10;&#10;Description generated with very high confidence">
            <a:extLst>
              <a:ext uri="{FF2B5EF4-FFF2-40B4-BE49-F238E27FC236}">
                <a16:creationId xmlns:a16="http://schemas.microsoft.com/office/drawing/2014/main" id="{164BED77-F3E7-475D-AB6A-4E3EA47A52BC}"/>
              </a:ext>
            </a:extLst>
          </p:cNvPr>
          <p:cNvPicPr>
            <a:picLocks noChangeAspect="1"/>
          </p:cNvPicPr>
          <p:nvPr/>
        </p:nvPicPr>
        <p:blipFill>
          <a:blip r:embed="rId5"/>
          <a:stretch>
            <a:fillRect/>
          </a:stretch>
        </p:blipFill>
        <p:spPr>
          <a:xfrm>
            <a:off x="1124164" y="3433193"/>
            <a:ext cx="2619375" cy="1743075"/>
          </a:xfrm>
          <a:prstGeom prst="rect">
            <a:avLst/>
          </a:prstGeom>
        </p:spPr>
      </p:pic>
      <p:pic>
        <p:nvPicPr>
          <p:cNvPr id="8" name="Picture 8" descr="A picture containing indoor, computer, sitting, black&#10;&#10;Description generated with very high confidence">
            <a:extLst>
              <a:ext uri="{FF2B5EF4-FFF2-40B4-BE49-F238E27FC236}">
                <a16:creationId xmlns:a16="http://schemas.microsoft.com/office/drawing/2014/main" id="{41D3D26E-F440-4057-B6B3-BA9ECEB5F63D}"/>
              </a:ext>
            </a:extLst>
          </p:cNvPr>
          <p:cNvPicPr>
            <a:picLocks noChangeAspect="1"/>
          </p:cNvPicPr>
          <p:nvPr/>
        </p:nvPicPr>
        <p:blipFill>
          <a:blip r:embed="rId6"/>
          <a:stretch>
            <a:fillRect/>
          </a:stretch>
        </p:blipFill>
        <p:spPr>
          <a:xfrm>
            <a:off x="4542430" y="3434986"/>
            <a:ext cx="2743200" cy="1557520"/>
          </a:xfrm>
          <a:prstGeom prst="rect">
            <a:avLst/>
          </a:prstGeom>
        </p:spPr>
      </p:pic>
      <p:pic>
        <p:nvPicPr>
          <p:cNvPr id="11" name="Picture 11" descr="A picture containing electronics, monitor, sitting, black&#10;&#10;Description generated with very high confidence">
            <a:extLst>
              <a:ext uri="{FF2B5EF4-FFF2-40B4-BE49-F238E27FC236}">
                <a16:creationId xmlns:a16="http://schemas.microsoft.com/office/drawing/2014/main" id="{B0F60986-78AC-46C3-87C0-0C45516A9BC1}"/>
              </a:ext>
            </a:extLst>
          </p:cNvPr>
          <p:cNvPicPr>
            <a:picLocks noChangeAspect="1"/>
          </p:cNvPicPr>
          <p:nvPr/>
        </p:nvPicPr>
        <p:blipFill>
          <a:blip r:embed="rId7"/>
          <a:stretch>
            <a:fillRect/>
          </a:stretch>
        </p:blipFill>
        <p:spPr>
          <a:xfrm>
            <a:off x="8591265" y="3183340"/>
            <a:ext cx="1992574" cy="1878842"/>
          </a:xfrm>
          <a:prstGeom prst="rect">
            <a:avLst/>
          </a:prstGeom>
        </p:spPr>
      </p:pic>
      <p:sp>
        <p:nvSpPr>
          <p:cNvPr id="13" name="TextBox 12">
            <a:extLst>
              <a:ext uri="{FF2B5EF4-FFF2-40B4-BE49-F238E27FC236}">
                <a16:creationId xmlns:a16="http://schemas.microsoft.com/office/drawing/2014/main" id="{48B59C1F-C6D8-43E1-B733-E31C83D1A667}"/>
              </a:ext>
            </a:extLst>
          </p:cNvPr>
          <p:cNvSpPr txBox="1"/>
          <p:nvPr/>
        </p:nvSpPr>
        <p:spPr>
          <a:xfrm>
            <a:off x="1335206" y="56001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Smart speaker</a:t>
            </a:r>
          </a:p>
        </p:txBody>
      </p:sp>
      <p:sp>
        <p:nvSpPr>
          <p:cNvPr id="14" name="TextBox 13">
            <a:extLst>
              <a:ext uri="{FF2B5EF4-FFF2-40B4-BE49-F238E27FC236}">
                <a16:creationId xmlns:a16="http://schemas.microsoft.com/office/drawing/2014/main" id="{BA2B504D-50AE-4EBB-995D-0931B31BC8A1}"/>
              </a:ext>
            </a:extLst>
          </p:cNvPr>
          <p:cNvSpPr txBox="1"/>
          <p:nvPr/>
        </p:nvSpPr>
        <p:spPr>
          <a:xfrm>
            <a:off x="4747146" y="56001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Smart lock &amp; doorbell</a:t>
            </a:r>
          </a:p>
        </p:txBody>
      </p:sp>
      <p:sp>
        <p:nvSpPr>
          <p:cNvPr id="15" name="TextBox 14">
            <a:extLst>
              <a:ext uri="{FF2B5EF4-FFF2-40B4-BE49-F238E27FC236}">
                <a16:creationId xmlns:a16="http://schemas.microsoft.com/office/drawing/2014/main" id="{70E99313-E74B-4A43-90E8-01732C8FBB28}"/>
              </a:ext>
            </a:extLst>
          </p:cNvPr>
          <p:cNvSpPr txBox="1"/>
          <p:nvPr/>
        </p:nvSpPr>
        <p:spPr>
          <a:xfrm>
            <a:off x="8523026" y="56001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Media Streamer</a:t>
            </a:r>
          </a:p>
        </p:txBody>
      </p:sp>
    </p:spTree>
    <p:extLst>
      <p:ext uri="{BB962C8B-B14F-4D97-AF65-F5344CB8AC3E}">
        <p14:creationId xmlns:p14="http://schemas.microsoft.com/office/powerpoint/2010/main" val="41046159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42DF1FE9-DDD6-4C16-A9B1-0CE61FEDD71B}"/>
              </a:ext>
            </a:extLst>
          </p:cNvPr>
          <p:cNvPicPr>
            <a:picLocks noChangeAspect="1"/>
          </p:cNvPicPr>
          <p:nvPr/>
        </p:nvPicPr>
        <p:blipFill rotWithShape="1">
          <a:blip r:embed="rId3">
            <a:alphaModFix amt="0"/>
          </a:blip>
          <a:srcRect t="2020" r="-2" b="13272"/>
          <a:stretch/>
        </p:blipFill>
        <p:spPr>
          <a:xfrm>
            <a:off x="-96696" y="-791297"/>
            <a:ext cx="12191980" cy="6857990"/>
          </a:xfrm>
          <a:prstGeom prst="rect">
            <a:avLst/>
          </a:prstGeom>
          <a:solidFill>
            <a:schemeClr val="bg1">
              <a:alpha val="0"/>
            </a:schemeClr>
          </a:solidFill>
        </p:spPr>
      </p:pic>
      <p:sp>
        <p:nvSpPr>
          <p:cNvPr id="2" name="Title 1"/>
          <p:cNvSpPr>
            <a:spLocks noGrp="1"/>
          </p:cNvSpPr>
          <p:nvPr>
            <p:ph type="ctrTitle"/>
          </p:nvPr>
        </p:nvSpPr>
        <p:spPr>
          <a:xfrm>
            <a:off x="551250" y="201429"/>
            <a:ext cx="11130793" cy="956344"/>
          </a:xfrm>
        </p:spPr>
        <p:txBody>
          <a:bodyPr>
            <a:noAutofit/>
          </a:bodyPr>
          <a:lstStyle/>
          <a:p>
            <a:r>
              <a:rPr lang="en-US" sz="6000" b="1">
                <a:solidFill>
                  <a:srgbClr val="FFFFFF"/>
                </a:solidFill>
                <a:latin typeface="Times New Roman" panose="02020603050405020304" pitchFamily="18" charset="0"/>
                <a:cs typeface="Times New Roman" panose="02020603050405020304" pitchFamily="18" charset="0"/>
              </a:rPr>
              <a:t>Motivation</a:t>
            </a:r>
          </a:p>
        </p:txBody>
      </p:sp>
      <p:pic>
        <p:nvPicPr>
          <p:cNvPr id="6" name="Picture 5" descr="A picture containing drawing&#10;&#10;Description automatically generated">
            <a:extLst>
              <a:ext uri="{FF2B5EF4-FFF2-40B4-BE49-F238E27FC236}">
                <a16:creationId xmlns:a16="http://schemas.microsoft.com/office/drawing/2014/main" id="{52F470D7-C8B7-4E30-92DA-B87CF0EFA4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957" y="302190"/>
            <a:ext cx="480524" cy="754823"/>
          </a:xfrm>
          <a:prstGeom prst="rect">
            <a:avLst/>
          </a:prstGeom>
        </p:spPr>
      </p:pic>
      <p:sp>
        <p:nvSpPr>
          <p:cNvPr id="10" name="TextBox 9"/>
          <p:cNvSpPr txBox="1"/>
          <p:nvPr/>
        </p:nvSpPr>
        <p:spPr>
          <a:xfrm>
            <a:off x="260402" y="1157112"/>
            <a:ext cx="11834881" cy="1569660"/>
          </a:xfrm>
          <a:prstGeom prst="rect">
            <a:avLst/>
          </a:prstGeom>
          <a:noFill/>
        </p:spPr>
        <p:txBody>
          <a:bodyPr wrap="square" rtlCol="0" anchor="t">
            <a:spAutoFit/>
          </a:bodyPr>
          <a:lstStyle/>
          <a:p>
            <a:pPr marL="571500" indent="-571500">
              <a:buFont typeface="Arial"/>
              <a:buChar char="•"/>
            </a:pPr>
            <a:r>
              <a:rPr lang="en-US" sz="3200" dirty="0">
                <a:cs typeface="Calibri"/>
              </a:rPr>
              <a:t>Sharing smart home devices with differently related people imposes some issues and concerns</a:t>
            </a:r>
          </a:p>
          <a:p>
            <a:pPr marL="571500" indent="-571500">
              <a:buFont typeface="Arial"/>
              <a:buChar char="•"/>
            </a:pPr>
            <a:r>
              <a:rPr lang="en-US" sz="3200" dirty="0" err="1">
                <a:cs typeface="Calibri"/>
              </a:rPr>
              <a:t>AirBnB</a:t>
            </a:r>
            <a:r>
              <a:rPr lang="en-US" sz="3200" dirty="0">
                <a:cs typeface="Calibri"/>
              </a:rPr>
              <a:t> hosts are using smart home devices</a:t>
            </a:r>
          </a:p>
        </p:txBody>
      </p:sp>
      <p:graphicFrame>
        <p:nvGraphicFramePr>
          <p:cNvPr id="12" name="Diagram 11"/>
          <p:cNvGraphicFramePr/>
          <p:nvPr>
            <p:extLst>
              <p:ext uri="{D42A27DB-BD31-4B8C-83A1-F6EECF244321}">
                <p14:modId xmlns:p14="http://schemas.microsoft.com/office/powerpoint/2010/main" val="2215642522"/>
              </p:ext>
            </p:extLst>
          </p:nvPr>
        </p:nvGraphicFramePr>
        <p:xfrm>
          <a:off x="2427112" y="2794182"/>
          <a:ext cx="6536266" cy="406381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3" name="Right Arrow 12"/>
          <p:cNvSpPr/>
          <p:nvPr/>
        </p:nvSpPr>
        <p:spPr>
          <a:xfrm rot="2457081">
            <a:off x="4054041" y="2484982"/>
            <a:ext cx="1882284" cy="1934326"/>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b="1"/>
              <a:t>Our Research</a:t>
            </a:r>
          </a:p>
        </p:txBody>
      </p:sp>
    </p:spTree>
    <p:extLst>
      <p:ext uri="{BB962C8B-B14F-4D97-AF65-F5344CB8AC3E}">
        <p14:creationId xmlns:p14="http://schemas.microsoft.com/office/powerpoint/2010/main" val="33167305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Graphic spid="12" grpId="0">
        <p:bldAsOne/>
      </p:bldGraphic>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42DF1FE9-DDD6-4C16-A9B1-0CE61FEDD71B}"/>
              </a:ext>
            </a:extLst>
          </p:cNvPr>
          <p:cNvPicPr>
            <a:picLocks noChangeAspect="1"/>
          </p:cNvPicPr>
          <p:nvPr/>
        </p:nvPicPr>
        <p:blipFill rotWithShape="1">
          <a:blip r:embed="rId3">
            <a:alphaModFix amt="0"/>
            <a:extLst>
              <a:ext uri="{BEBA8EAE-BF5A-486C-A8C5-ECC9F3942E4B}">
                <a14:imgProps xmlns:a14="http://schemas.microsoft.com/office/drawing/2010/main">
                  <a14:imgLayer r:embed="rId4">
                    <a14:imgEffect>
                      <a14:backgroundRemoval t="10491" b="78257" l="10000" r="90000"/>
                    </a14:imgEffect>
                    <a14:imgEffect>
                      <a14:saturation sat="214000"/>
                    </a14:imgEffect>
                  </a14:imgLayer>
                </a14:imgProps>
              </a:ext>
            </a:extLst>
          </a:blip>
          <a:srcRect t="2020" r="-2" b="13272"/>
          <a:stretch/>
        </p:blipFill>
        <p:spPr>
          <a:xfrm>
            <a:off x="20" y="10"/>
            <a:ext cx="12191980" cy="6857990"/>
          </a:xfrm>
          <a:prstGeom prst="rect">
            <a:avLst/>
          </a:prstGeom>
          <a:solidFill>
            <a:schemeClr val="bg1">
              <a:alpha val="0"/>
            </a:schemeClr>
          </a:solidFill>
        </p:spPr>
      </p:pic>
      <p:sp>
        <p:nvSpPr>
          <p:cNvPr id="2" name="Title 1"/>
          <p:cNvSpPr>
            <a:spLocks noGrp="1"/>
          </p:cNvSpPr>
          <p:nvPr>
            <p:ph type="ctrTitle"/>
          </p:nvPr>
        </p:nvSpPr>
        <p:spPr>
          <a:xfrm>
            <a:off x="622184" y="154667"/>
            <a:ext cx="11130793" cy="1049867"/>
          </a:xfrm>
        </p:spPr>
        <p:txBody>
          <a:bodyPr>
            <a:noAutofit/>
          </a:bodyPr>
          <a:lstStyle/>
          <a:p>
            <a:r>
              <a:rPr lang="en-US" sz="6000" b="1">
                <a:solidFill>
                  <a:srgbClr val="FFFFFF"/>
                </a:solidFill>
                <a:latin typeface="Times New Roman" panose="02020603050405020304" pitchFamily="18" charset="0"/>
                <a:cs typeface="Times New Roman" panose="02020603050405020304" pitchFamily="18" charset="0"/>
              </a:rPr>
              <a:t>Research Questions</a:t>
            </a:r>
          </a:p>
        </p:txBody>
      </p:sp>
      <p:sp>
        <p:nvSpPr>
          <p:cNvPr id="3" name="Subtitle 2"/>
          <p:cNvSpPr>
            <a:spLocks noGrp="1"/>
          </p:cNvSpPr>
          <p:nvPr>
            <p:ph type="subTitle" idx="1"/>
          </p:nvPr>
        </p:nvSpPr>
        <p:spPr>
          <a:xfrm>
            <a:off x="428978" y="1820413"/>
            <a:ext cx="11435644" cy="1063464"/>
          </a:xfrm>
        </p:spPr>
        <p:txBody>
          <a:bodyPr vert="horz" lIns="91440" tIns="45720" rIns="91440" bIns="45720" rtlCol="0" anchor="t">
            <a:noAutofit/>
          </a:bodyPr>
          <a:lstStyle/>
          <a:p>
            <a:pPr algn="l"/>
            <a:r>
              <a:rPr lang="en-US" sz="2800" b="1" u="sng" dirty="0">
                <a:solidFill>
                  <a:srgbClr val="FFFFFF"/>
                </a:solidFill>
              </a:rPr>
              <a:t>RQ1</a:t>
            </a:r>
            <a:r>
              <a:rPr lang="en-US" sz="2800" b="1" dirty="0">
                <a:solidFill>
                  <a:srgbClr val="FFFFFF"/>
                </a:solidFill>
              </a:rPr>
              <a:t> : </a:t>
            </a:r>
            <a:r>
              <a:rPr lang="en-US" sz="2800" b="1" dirty="0">
                <a:ea typeface="+mn-lt"/>
                <a:cs typeface="+mn-lt"/>
              </a:rPr>
              <a:t>What smart home devices are </a:t>
            </a:r>
            <a:r>
              <a:rPr lang="en-US" sz="2800" b="1" dirty="0" err="1">
                <a:ea typeface="+mn-lt"/>
                <a:cs typeface="+mn-lt"/>
              </a:rPr>
              <a:t>AirBNB</a:t>
            </a:r>
            <a:r>
              <a:rPr lang="en-US" sz="2800" b="1" dirty="0">
                <a:ea typeface="+mn-lt"/>
                <a:cs typeface="+mn-lt"/>
              </a:rPr>
              <a:t> hosts currently using on their properties and for what purpose?</a:t>
            </a:r>
            <a:br>
              <a:rPr lang="en-US" sz="2800" b="1" dirty="0"/>
            </a:br>
            <a:br>
              <a:rPr lang="en-US" sz="2800" b="1" dirty="0"/>
            </a:br>
            <a:br>
              <a:rPr lang="en-US" sz="2800" b="1" dirty="0"/>
            </a:br>
            <a:endParaRPr lang="en-US" sz="2800" b="1" dirty="0">
              <a:cs typeface="Calibri"/>
            </a:endParaRPr>
          </a:p>
        </p:txBody>
      </p:sp>
      <p:pic>
        <p:nvPicPr>
          <p:cNvPr id="6" name="Picture 5" descr="A picture containing drawing&#10;&#10;Description automatically generated">
            <a:extLst>
              <a:ext uri="{FF2B5EF4-FFF2-40B4-BE49-F238E27FC236}">
                <a16:creationId xmlns:a16="http://schemas.microsoft.com/office/drawing/2014/main" id="{52F470D7-C8B7-4E30-92DA-B87CF0EFA4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957" y="302190"/>
            <a:ext cx="480524" cy="754823"/>
          </a:xfrm>
          <a:prstGeom prst="rect">
            <a:avLst/>
          </a:prstGeom>
        </p:spPr>
      </p:pic>
      <p:sp>
        <p:nvSpPr>
          <p:cNvPr id="4" name="TextBox 3"/>
          <p:cNvSpPr txBox="1"/>
          <p:nvPr/>
        </p:nvSpPr>
        <p:spPr>
          <a:xfrm>
            <a:off x="428978" y="4565303"/>
            <a:ext cx="11435643" cy="954107"/>
          </a:xfrm>
          <a:prstGeom prst="rect">
            <a:avLst/>
          </a:prstGeom>
          <a:noFill/>
        </p:spPr>
        <p:txBody>
          <a:bodyPr wrap="square" rtlCol="0">
            <a:spAutoFit/>
          </a:bodyPr>
          <a:lstStyle/>
          <a:p>
            <a:r>
              <a:rPr lang="en-US" sz="2800" b="1" u="sng" dirty="0">
                <a:ea typeface="+mn-lt"/>
                <a:cs typeface="+mn-lt"/>
              </a:rPr>
              <a:t>RQ3</a:t>
            </a:r>
            <a:r>
              <a:rPr lang="en-US" sz="2800" b="1" dirty="0">
                <a:ea typeface="+mn-lt"/>
                <a:cs typeface="+mn-lt"/>
              </a:rPr>
              <a:t>: What unique needs do </a:t>
            </a:r>
            <a:r>
              <a:rPr lang="en-US" sz="2800" b="1" dirty="0" err="1">
                <a:ea typeface="+mn-lt"/>
                <a:cs typeface="+mn-lt"/>
              </a:rPr>
              <a:t>AirBNB</a:t>
            </a:r>
            <a:r>
              <a:rPr lang="en-US" sz="2800" b="1" dirty="0">
                <a:ea typeface="+mn-lt"/>
                <a:cs typeface="+mn-lt"/>
              </a:rPr>
              <a:t> hosts have for managing and sharing access control to their smart home devices with </a:t>
            </a:r>
            <a:r>
              <a:rPr lang="en-US" sz="2800" b="1" dirty="0" err="1">
                <a:ea typeface="+mn-lt"/>
                <a:cs typeface="+mn-lt"/>
              </a:rPr>
              <a:t>AirBNB</a:t>
            </a:r>
            <a:r>
              <a:rPr lang="en-US" sz="2800" b="1" dirty="0">
                <a:ea typeface="+mn-lt"/>
                <a:cs typeface="+mn-lt"/>
              </a:rPr>
              <a:t> guests?</a:t>
            </a:r>
            <a:endParaRPr lang="en-US" sz="2800" b="1" dirty="0"/>
          </a:p>
        </p:txBody>
      </p:sp>
      <p:sp>
        <p:nvSpPr>
          <p:cNvPr id="7" name="TextBox 6"/>
          <p:cNvSpPr txBox="1"/>
          <p:nvPr/>
        </p:nvSpPr>
        <p:spPr>
          <a:xfrm>
            <a:off x="428978" y="3121128"/>
            <a:ext cx="11435643" cy="523220"/>
          </a:xfrm>
          <a:prstGeom prst="rect">
            <a:avLst/>
          </a:prstGeom>
          <a:noFill/>
        </p:spPr>
        <p:txBody>
          <a:bodyPr wrap="square" rtlCol="0">
            <a:spAutoFit/>
          </a:bodyPr>
          <a:lstStyle/>
          <a:p>
            <a:r>
              <a:rPr lang="en-US" sz="2800" b="1" u="sng" dirty="0">
                <a:solidFill>
                  <a:srgbClr val="FFFFFF"/>
                </a:solidFill>
              </a:rPr>
              <a:t>RQ2</a:t>
            </a:r>
            <a:r>
              <a:rPr lang="en-US" sz="2800" b="1" dirty="0">
                <a:solidFill>
                  <a:srgbClr val="FFFFFF"/>
                </a:solidFill>
              </a:rPr>
              <a:t>: </a:t>
            </a:r>
            <a:r>
              <a:rPr lang="en-US" sz="2800" b="1" dirty="0">
                <a:ea typeface="+mn-lt"/>
                <a:cs typeface="+mn-lt"/>
              </a:rPr>
              <a:t>What are the benefits and concerns </a:t>
            </a:r>
            <a:r>
              <a:rPr lang="en-US" sz="2800" b="1" dirty="0" err="1">
                <a:ea typeface="+mn-lt"/>
                <a:cs typeface="+mn-lt"/>
              </a:rPr>
              <a:t>AirBNB</a:t>
            </a:r>
            <a:r>
              <a:rPr lang="en-US" sz="2800" b="1" dirty="0">
                <a:ea typeface="+mn-lt"/>
                <a:cs typeface="+mn-lt"/>
              </a:rPr>
              <a:t> hosts has?</a:t>
            </a:r>
          </a:p>
        </p:txBody>
      </p:sp>
    </p:spTree>
    <p:extLst>
      <p:ext uri="{BB962C8B-B14F-4D97-AF65-F5344CB8AC3E}">
        <p14:creationId xmlns:p14="http://schemas.microsoft.com/office/powerpoint/2010/main" val="16656065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42DF1FE9-DDD6-4C16-A9B1-0CE61FEDD71B}"/>
              </a:ext>
            </a:extLst>
          </p:cNvPr>
          <p:cNvPicPr>
            <a:picLocks noChangeAspect="1"/>
          </p:cNvPicPr>
          <p:nvPr/>
        </p:nvPicPr>
        <p:blipFill rotWithShape="1">
          <a:blip r:embed="rId3">
            <a:alphaModFix amt="0"/>
            <a:extLst>
              <a:ext uri="{BEBA8EAE-BF5A-486C-A8C5-ECC9F3942E4B}">
                <a14:imgProps xmlns:a14="http://schemas.microsoft.com/office/drawing/2010/main">
                  <a14:imgLayer r:embed="rId4">
                    <a14:imgEffect>
                      <a14:backgroundRemoval t="10491" b="78257" l="10000" r="90000"/>
                    </a14:imgEffect>
                    <a14:imgEffect>
                      <a14:saturation sat="214000"/>
                    </a14:imgEffect>
                  </a14:imgLayer>
                </a14:imgProps>
              </a:ext>
            </a:extLst>
          </a:blip>
          <a:srcRect t="2020" r="-2" b="13272"/>
          <a:stretch/>
        </p:blipFill>
        <p:spPr>
          <a:xfrm>
            <a:off x="20" y="10"/>
            <a:ext cx="12191980" cy="6857990"/>
          </a:xfrm>
          <a:prstGeom prst="rect">
            <a:avLst/>
          </a:prstGeom>
          <a:solidFill>
            <a:schemeClr val="bg1">
              <a:alpha val="0"/>
            </a:schemeClr>
          </a:solidFill>
        </p:spPr>
      </p:pic>
      <p:sp>
        <p:nvSpPr>
          <p:cNvPr id="2" name="Title 1"/>
          <p:cNvSpPr>
            <a:spLocks noGrp="1"/>
          </p:cNvSpPr>
          <p:nvPr>
            <p:ph type="ctrTitle"/>
          </p:nvPr>
        </p:nvSpPr>
        <p:spPr>
          <a:xfrm>
            <a:off x="990481" y="302191"/>
            <a:ext cx="10264767" cy="1018610"/>
          </a:xfrm>
        </p:spPr>
        <p:txBody>
          <a:bodyPr>
            <a:noAutofit/>
          </a:bodyPr>
          <a:lstStyle/>
          <a:p>
            <a:r>
              <a:rPr lang="en-US" sz="6000" b="1" dirty="0">
                <a:solidFill>
                  <a:srgbClr val="FFFFFF"/>
                </a:solidFill>
                <a:latin typeface="Times New Roman" panose="02020603050405020304" pitchFamily="18" charset="0"/>
                <a:cs typeface="Times New Roman" panose="02020603050405020304" pitchFamily="18" charset="0"/>
              </a:rPr>
              <a:t>Literature Review</a:t>
            </a:r>
          </a:p>
        </p:txBody>
      </p:sp>
      <p:sp>
        <p:nvSpPr>
          <p:cNvPr id="3" name="Subtitle 2"/>
          <p:cNvSpPr>
            <a:spLocks noGrp="1"/>
          </p:cNvSpPr>
          <p:nvPr>
            <p:ph type="subTitle" idx="1"/>
          </p:nvPr>
        </p:nvSpPr>
        <p:spPr>
          <a:xfrm>
            <a:off x="109947" y="1704469"/>
            <a:ext cx="9440034" cy="1049867"/>
          </a:xfrm>
        </p:spPr>
        <p:txBody>
          <a:bodyPr>
            <a:normAutofit/>
          </a:bodyPr>
          <a:lstStyle/>
          <a:p>
            <a:r>
              <a:rPr lang="en-US" sz="3600" b="1" dirty="0">
                <a:solidFill>
                  <a:srgbClr val="FFFFFF"/>
                </a:solidFill>
              </a:rPr>
              <a:t>We can split our Literature Review in 2 ways</a:t>
            </a:r>
          </a:p>
        </p:txBody>
      </p:sp>
      <p:pic>
        <p:nvPicPr>
          <p:cNvPr id="6" name="Picture 5" descr="A picture containing drawing&#10;&#10;Description automatically generated">
            <a:extLst>
              <a:ext uri="{FF2B5EF4-FFF2-40B4-BE49-F238E27FC236}">
                <a16:creationId xmlns:a16="http://schemas.microsoft.com/office/drawing/2014/main" id="{52F470D7-C8B7-4E30-92DA-B87CF0EFA4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957" y="302190"/>
            <a:ext cx="480524" cy="754823"/>
          </a:xfrm>
          <a:prstGeom prst="rect">
            <a:avLst/>
          </a:prstGeom>
        </p:spPr>
      </p:pic>
      <p:sp>
        <p:nvSpPr>
          <p:cNvPr id="4" name="TextBox 3"/>
          <p:cNvSpPr txBox="1"/>
          <p:nvPr/>
        </p:nvSpPr>
        <p:spPr>
          <a:xfrm>
            <a:off x="588343" y="2856116"/>
            <a:ext cx="10234013" cy="646331"/>
          </a:xfrm>
          <a:prstGeom prst="rect">
            <a:avLst/>
          </a:prstGeom>
          <a:noFill/>
        </p:spPr>
        <p:txBody>
          <a:bodyPr wrap="square" rtlCol="0">
            <a:spAutoFit/>
          </a:bodyPr>
          <a:lstStyle/>
          <a:p>
            <a:pPr marL="457200" indent="-457200">
              <a:buFont typeface="+mj-lt"/>
              <a:buAutoNum type="arabicPeriod"/>
            </a:pPr>
            <a:r>
              <a:rPr lang="en-US" sz="3600" b="1" dirty="0"/>
              <a:t>Smart Home Access Control and Privacy </a:t>
            </a:r>
          </a:p>
        </p:txBody>
      </p:sp>
      <p:sp>
        <p:nvSpPr>
          <p:cNvPr id="7" name="TextBox 6"/>
          <p:cNvSpPr txBox="1"/>
          <p:nvPr/>
        </p:nvSpPr>
        <p:spPr>
          <a:xfrm>
            <a:off x="588343" y="4233178"/>
            <a:ext cx="5881511" cy="646331"/>
          </a:xfrm>
          <a:prstGeom prst="rect">
            <a:avLst/>
          </a:prstGeom>
          <a:noFill/>
        </p:spPr>
        <p:txBody>
          <a:bodyPr wrap="square" rtlCol="0">
            <a:spAutoFit/>
          </a:bodyPr>
          <a:lstStyle/>
          <a:p>
            <a:r>
              <a:rPr lang="en-US" sz="3600" b="1" dirty="0"/>
              <a:t>2. Smart Home for </a:t>
            </a:r>
            <a:r>
              <a:rPr lang="en-US" sz="3600" b="1" dirty="0" err="1"/>
              <a:t>AirBnB</a:t>
            </a:r>
            <a:endParaRPr lang="en-US" sz="3600" b="1" dirty="0"/>
          </a:p>
        </p:txBody>
      </p:sp>
    </p:spTree>
    <p:extLst>
      <p:ext uri="{BB962C8B-B14F-4D97-AF65-F5344CB8AC3E}">
        <p14:creationId xmlns:p14="http://schemas.microsoft.com/office/powerpoint/2010/main" val="15550071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42DF1FE9-DDD6-4C16-A9B1-0CE61FEDD71B}"/>
              </a:ext>
            </a:extLst>
          </p:cNvPr>
          <p:cNvPicPr>
            <a:picLocks noChangeAspect="1"/>
          </p:cNvPicPr>
          <p:nvPr/>
        </p:nvPicPr>
        <p:blipFill rotWithShape="1">
          <a:blip r:embed="rId2">
            <a:alphaModFix amt="0"/>
            <a:extLst>
              <a:ext uri="{BEBA8EAE-BF5A-486C-A8C5-ECC9F3942E4B}">
                <a14:imgProps xmlns:a14="http://schemas.microsoft.com/office/drawing/2010/main">
                  <a14:imgLayer r:embed="rId3">
                    <a14:imgEffect>
                      <a14:backgroundRemoval t="10491" b="78257" l="10000" r="90000"/>
                    </a14:imgEffect>
                    <a14:imgEffect>
                      <a14:saturation sat="214000"/>
                    </a14:imgEffect>
                  </a14:imgLayer>
                </a14:imgProps>
              </a:ext>
            </a:extLst>
          </a:blip>
          <a:srcRect t="2020" r="-2" b="13272"/>
          <a:stretch/>
        </p:blipFill>
        <p:spPr>
          <a:xfrm>
            <a:off x="20" y="10"/>
            <a:ext cx="12191980" cy="6857990"/>
          </a:xfrm>
          <a:prstGeom prst="rect">
            <a:avLst/>
          </a:prstGeom>
          <a:solidFill>
            <a:schemeClr val="bg1">
              <a:alpha val="0"/>
            </a:schemeClr>
          </a:solidFill>
        </p:spPr>
      </p:pic>
      <p:sp>
        <p:nvSpPr>
          <p:cNvPr id="2" name="Title 1"/>
          <p:cNvSpPr>
            <a:spLocks noGrp="1"/>
          </p:cNvSpPr>
          <p:nvPr>
            <p:ph type="ctrTitle"/>
          </p:nvPr>
        </p:nvSpPr>
        <p:spPr>
          <a:xfrm>
            <a:off x="990481" y="302191"/>
            <a:ext cx="10264767" cy="1018610"/>
          </a:xfrm>
        </p:spPr>
        <p:txBody>
          <a:bodyPr>
            <a:noAutofit/>
          </a:bodyPr>
          <a:lstStyle/>
          <a:p>
            <a:r>
              <a:rPr lang="en-US" sz="6000" b="1" dirty="0">
                <a:solidFill>
                  <a:srgbClr val="FFFFFF"/>
                </a:solidFill>
                <a:latin typeface="Times New Roman" panose="02020603050405020304" pitchFamily="18" charset="0"/>
                <a:cs typeface="Times New Roman" panose="02020603050405020304" pitchFamily="18" charset="0"/>
              </a:rPr>
              <a:t>Literature Review</a:t>
            </a:r>
          </a:p>
        </p:txBody>
      </p:sp>
      <p:pic>
        <p:nvPicPr>
          <p:cNvPr id="6" name="Picture 5" descr="A picture containing drawing&#10;&#10;Description automatically generated">
            <a:extLst>
              <a:ext uri="{FF2B5EF4-FFF2-40B4-BE49-F238E27FC236}">
                <a16:creationId xmlns:a16="http://schemas.microsoft.com/office/drawing/2014/main" id="{52F470D7-C8B7-4E30-92DA-B87CF0EFA4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957" y="302190"/>
            <a:ext cx="480524" cy="754823"/>
          </a:xfrm>
          <a:prstGeom prst="rect">
            <a:avLst/>
          </a:prstGeom>
        </p:spPr>
      </p:pic>
      <p:sp>
        <p:nvSpPr>
          <p:cNvPr id="7" name="TextBox 6"/>
          <p:cNvSpPr txBox="1"/>
          <p:nvPr/>
        </p:nvSpPr>
        <p:spPr>
          <a:xfrm>
            <a:off x="219641" y="1575390"/>
            <a:ext cx="10234013" cy="461665"/>
          </a:xfrm>
          <a:prstGeom prst="rect">
            <a:avLst/>
          </a:prstGeom>
          <a:noFill/>
        </p:spPr>
        <p:txBody>
          <a:bodyPr wrap="square" rtlCol="0">
            <a:spAutoFit/>
          </a:bodyPr>
          <a:lstStyle/>
          <a:p>
            <a:pPr marL="457200" indent="-457200">
              <a:buFont typeface="+mj-lt"/>
              <a:buAutoNum type="arabicPeriod"/>
            </a:pPr>
            <a:r>
              <a:rPr lang="en-US" sz="2400" b="1" dirty="0"/>
              <a:t>Smart Home Access Control and Privacy </a:t>
            </a:r>
          </a:p>
        </p:txBody>
      </p:sp>
      <p:sp>
        <p:nvSpPr>
          <p:cNvPr id="4" name="TextBox 3"/>
          <p:cNvSpPr txBox="1"/>
          <p:nvPr/>
        </p:nvSpPr>
        <p:spPr>
          <a:xfrm>
            <a:off x="304801" y="2291645"/>
            <a:ext cx="11266310" cy="3447098"/>
          </a:xfrm>
          <a:prstGeom prst="rect">
            <a:avLst/>
          </a:prstGeom>
          <a:noFill/>
        </p:spPr>
        <p:txBody>
          <a:bodyPr wrap="square" rtlCol="0">
            <a:spAutoFit/>
          </a:bodyPr>
          <a:lstStyle/>
          <a:p>
            <a:r>
              <a:rPr lang="en-US" sz="2000" b="1" u="sng" dirty="0"/>
              <a:t>How sharing happens within a trusted circle?</a:t>
            </a:r>
            <a:br>
              <a:rPr lang="en-US" dirty="0"/>
            </a:br>
            <a:br>
              <a:rPr lang="en-US" dirty="0"/>
            </a:br>
            <a:r>
              <a:rPr lang="en-US" dirty="0"/>
              <a:t>He et al. discussed how sharing of </a:t>
            </a:r>
            <a:r>
              <a:rPr lang="en-US" dirty="0" err="1"/>
              <a:t>IoT</a:t>
            </a:r>
            <a:r>
              <a:rPr lang="en-US" dirty="0"/>
              <a:t> devices inside a home differs based on relationships, time of the day, scenarios, location of the device, etc. [2].</a:t>
            </a:r>
            <a:br>
              <a:rPr lang="en-US" dirty="0"/>
            </a:br>
            <a:endParaRPr lang="en-US" dirty="0"/>
          </a:p>
          <a:p>
            <a:br>
              <a:rPr lang="en-US" dirty="0"/>
            </a:br>
            <a:r>
              <a:rPr lang="en-US" dirty="0"/>
              <a:t>An empirical study on 15 families done by Brush et al. [3] reveals that family members trust each other while keeping separate profiles on </a:t>
            </a:r>
            <a:r>
              <a:rPr lang="en-US" dirty="0" err="1"/>
              <a:t>IoT</a:t>
            </a:r>
            <a:r>
              <a:rPr lang="en-US" dirty="0"/>
              <a:t> devices. </a:t>
            </a:r>
            <a:br>
              <a:rPr lang="en-US" dirty="0"/>
            </a:br>
            <a:r>
              <a:rPr lang="en-US" b="1" u="sng" dirty="0"/>
              <a:t>Reason:</a:t>
            </a:r>
            <a:r>
              <a:rPr lang="en-US" b="1" dirty="0"/>
              <a:t> </a:t>
            </a:r>
            <a:r>
              <a:rPr lang="en-US" dirty="0"/>
              <a:t>Block strangers with malicious intent.</a:t>
            </a:r>
            <a:br>
              <a:rPr lang="en-US" dirty="0"/>
            </a:br>
            <a:br>
              <a:rPr lang="en-US" dirty="0"/>
            </a:br>
            <a:br>
              <a:rPr lang="en-US" dirty="0"/>
            </a:br>
            <a:endParaRPr lang="en-US" dirty="0"/>
          </a:p>
        </p:txBody>
      </p:sp>
    </p:spTree>
    <p:extLst>
      <p:ext uri="{BB962C8B-B14F-4D97-AF65-F5344CB8AC3E}">
        <p14:creationId xmlns:p14="http://schemas.microsoft.com/office/powerpoint/2010/main" val="17102217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42DF1FE9-DDD6-4C16-A9B1-0CE61FEDD71B}"/>
              </a:ext>
            </a:extLst>
          </p:cNvPr>
          <p:cNvPicPr>
            <a:picLocks noChangeAspect="1"/>
          </p:cNvPicPr>
          <p:nvPr/>
        </p:nvPicPr>
        <p:blipFill rotWithShape="1">
          <a:blip r:embed="rId3">
            <a:alphaModFix amt="0"/>
            <a:extLst>
              <a:ext uri="{BEBA8EAE-BF5A-486C-A8C5-ECC9F3942E4B}">
                <a14:imgProps xmlns:a14="http://schemas.microsoft.com/office/drawing/2010/main">
                  <a14:imgLayer r:embed="rId4">
                    <a14:imgEffect>
                      <a14:backgroundRemoval t="10491" b="78257" l="10000" r="90000"/>
                    </a14:imgEffect>
                    <a14:imgEffect>
                      <a14:saturation sat="214000"/>
                    </a14:imgEffect>
                  </a14:imgLayer>
                </a14:imgProps>
              </a:ext>
            </a:extLst>
          </a:blip>
          <a:srcRect t="2020" r="-2" b="13272"/>
          <a:stretch/>
        </p:blipFill>
        <p:spPr>
          <a:xfrm>
            <a:off x="20" y="10"/>
            <a:ext cx="12191980" cy="6857990"/>
          </a:xfrm>
          <a:prstGeom prst="rect">
            <a:avLst/>
          </a:prstGeom>
          <a:solidFill>
            <a:schemeClr val="bg1">
              <a:alpha val="0"/>
            </a:schemeClr>
          </a:solidFill>
        </p:spPr>
      </p:pic>
      <p:sp>
        <p:nvSpPr>
          <p:cNvPr id="2" name="Title 1"/>
          <p:cNvSpPr>
            <a:spLocks noGrp="1"/>
          </p:cNvSpPr>
          <p:nvPr>
            <p:ph type="ctrTitle"/>
          </p:nvPr>
        </p:nvSpPr>
        <p:spPr>
          <a:xfrm>
            <a:off x="990481" y="302191"/>
            <a:ext cx="10264767" cy="1018610"/>
          </a:xfrm>
        </p:spPr>
        <p:txBody>
          <a:bodyPr>
            <a:noAutofit/>
          </a:bodyPr>
          <a:lstStyle/>
          <a:p>
            <a:r>
              <a:rPr lang="en-US" sz="6000" b="1" dirty="0">
                <a:solidFill>
                  <a:srgbClr val="FFFFFF"/>
                </a:solidFill>
                <a:latin typeface="Times New Roman" panose="02020603050405020304" pitchFamily="18" charset="0"/>
                <a:cs typeface="Times New Roman" panose="02020603050405020304" pitchFamily="18" charset="0"/>
              </a:rPr>
              <a:t>Literature Review</a:t>
            </a:r>
          </a:p>
        </p:txBody>
      </p:sp>
      <p:pic>
        <p:nvPicPr>
          <p:cNvPr id="6" name="Picture 5" descr="A picture containing drawing&#10;&#10;Description automatically generated">
            <a:extLst>
              <a:ext uri="{FF2B5EF4-FFF2-40B4-BE49-F238E27FC236}">
                <a16:creationId xmlns:a16="http://schemas.microsoft.com/office/drawing/2014/main" id="{52F470D7-C8B7-4E30-92DA-B87CF0EFA4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957" y="302190"/>
            <a:ext cx="480524" cy="754823"/>
          </a:xfrm>
          <a:prstGeom prst="rect">
            <a:avLst/>
          </a:prstGeom>
        </p:spPr>
      </p:pic>
      <p:sp>
        <p:nvSpPr>
          <p:cNvPr id="7" name="TextBox 6"/>
          <p:cNvSpPr txBox="1"/>
          <p:nvPr/>
        </p:nvSpPr>
        <p:spPr>
          <a:xfrm>
            <a:off x="146756" y="1443496"/>
            <a:ext cx="10234013" cy="461665"/>
          </a:xfrm>
          <a:prstGeom prst="rect">
            <a:avLst/>
          </a:prstGeom>
          <a:noFill/>
        </p:spPr>
        <p:txBody>
          <a:bodyPr wrap="square" rtlCol="0">
            <a:spAutoFit/>
          </a:bodyPr>
          <a:lstStyle/>
          <a:p>
            <a:pPr marL="457200" indent="-457200">
              <a:buFont typeface="+mj-lt"/>
              <a:buAutoNum type="arabicPeriod"/>
            </a:pPr>
            <a:r>
              <a:rPr lang="en-US" sz="2400" b="1" dirty="0"/>
              <a:t>Smart Home Access Control and Privacy </a:t>
            </a:r>
          </a:p>
        </p:txBody>
      </p:sp>
      <p:sp>
        <p:nvSpPr>
          <p:cNvPr id="4" name="TextBox 3"/>
          <p:cNvSpPr txBox="1"/>
          <p:nvPr/>
        </p:nvSpPr>
        <p:spPr>
          <a:xfrm>
            <a:off x="146757" y="2104614"/>
            <a:ext cx="12045243" cy="5139869"/>
          </a:xfrm>
          <a:prstGeom prst="rect">
            <a:avLst/>
          </a:prstGeom>
          <a:noFill/>
        </p:spPr>
        <p:txBody>
          <a:bodyPr wrap="square" rtlCol="0">
            <a:spAutoFit/>
          </a:bodyPr>
          <a:lstStyle/>
          <a:p>
            <a:r>
              <a:rPr lang="en-US" sz="2000" b="1" u="sng" dirty="0"/>
              <a:t>Sharing is complicated</a:t>
            </a:r>
            <a:br>
              <a:rPr lang="en-US" sz="2000" b="1" u="sng" dirty="0"/>
            </a:br>
            <a:br>
              <a:rPr lang="en-US" sz="2000" b="1" u="sng" dirty="0"/>
            </a:br>
            <a:r>
              <a:rPr lang="en-US" dirty="0"/>
              <a:t>Most of the smart home devices are designed just like a personal device[2].</a:t>
            </a:r>
            <a:br>
              <a:rPr lang="en-US" b="1" u="sng" dirty="0"/>
            </a:br>
            <a:br>
              <a:rPr lang="en-US" b="1" u="sng" dirty="0"/>
            </a:br>
            <a:r>
              <a:rPr lang="en-US" dirty="0"/>
              <a:t>Control systems can be so complicated that the end-user sensed that they have less control [4]. </a:t>
            </a:r>
            <a:br>
              <a:rPr lang="en-US" dirty="0"/>
            </a:br>
            <a:br>
              <a:rPr lang="en-US" b="1" u="sng" dirty="0"/>
            </a:br>
            <a:r>
              <a:rPr lang="en-US" dirty="0"/>
              <a:t>Page et al [5] discuss that consumer grade </a:t>
            </a:r>
            <a:r>
              <a:rPr lang="en-US" dirty="0" err="1"/>
              <a:t>IoT</a:t>
            </a:r>
            <a:r>
              <a:rPr lang="en-US" dirty="0"/>
              <a:t> devices  are not user-centric and have less control over it.</a:t>
            </a:r>
            <a:br>
              <a:rPr lang="en-US" b="1" u="sng" dirty="0"/>
            </a:br>
            <a:br>
              <a:rPr lang="en-US" b="1" u="sng" dirty="0"/>
            </a:br>
            <a:r>
              <a:rPr lang="en-US" dirty="0"/>
              <a:t>Giving guests access to your </a:t>
            </a:r>
            <a:r>
              <a:rPr lang="en-US" dirty="0" err="1"/>
              <a:t>IoT</a:t>
            </a:r>
            <a:r>
              <a:rPr lang="en-US" dirty="0"/>
              <a:t> device in a smart home with specific with policies are important  and complex task [6] [7]. </a:t>
            </a:r>
            <a:br>
              <a:rPr lang="en-US" dirty="0"/>
            </a:br>
            <a:br>
              <a:rPr lang="en-US" dirty="0"/>
            </a:br>
            <a:r>
              <a:rPr lang="en-US" dirty="0"/>
              <a:t>It’s complex, because of the varied amount of data and  trust users have between themselves [8].</a:t>
            </a:r>
            <a:br>
              <a:rPr lang="en-US" dirty="0"/>
            </a:br>
            <a:br>
              <a:rPr lang="en-US" dirty="0"/>
            </a:br>
            <a:r>
              <a:rPr lang="en-US" dirty="0"/>
              <a:t>User concern on security &amp; Privacy vary depending on the relationships such as guests [6], roommates [8], and children [9] [10].</a:t>
            </a:r>
            <a:br>
              <a:rPr lang="en-US" dirty="0"/>
            </a:br>
            <a:br>
              <a:rPr lang="en-US" dirty="0"/>
            </a:br>
            <a:r>
              <a:rPr lang="en-US" dirty="0"/>
              <a:t>Trust plays a major factor even when sharing </a:t>
            </a:r>
            <a:r>
              <a:rPr lang="en-US" dirty="0" err="1"/>
              <a:t>IoT</a:t>
            </a:r>
            <a:r>
              <a:rPr lang="en-US" dirty="0"/>
              <a:t> devices among neighbors can help increase the security. [11]</a:t>
            </a:r>
            <a:br>
              <a:rPr lang="en-US" dirty="0"/>
            </a:br>
            <a:br>
              <a:rPr lang="en-US" dirty="0"/>
            </a:br>
            <a:br>
              <a:rPr lang="en-US" dirty="0"/>
            </a:br>
            <a:endParaRPr lang="en-US" b="1" u="sng" dirty="0"/>
          </a:p>
        </p:txBody>
      </p:sp>
    </p:spTree>
    <p:extLst>
      <p:ext uri="{BB962C8B-B14F-4D97-AF65-F5344CB8AC3E}">
        <p14:creationId xmlns:p14="http://schemas.microsoft.com/office/powerpoint/2010/main" val="11797775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42DF1FE9-DDD6-4C16-A9B1-0CE61FEDD71B}"/>
              </a:ext>
            </a:extLst>
          </p:cNvPr>
          <p:cNvPicPr>
            <a:picLocks noChangeAspect="1"/>
          </p:cNvPicPr>
          <p:nvPr/>
        </p:nvPicPr>
        <p:blipFill rotWithShape="1">
          <a:blip r:embed="rId2">
            <a:alphaModFix amt="0"/>
            <a:extLst>
              <a:ext uri="{BEBA8EAE-BF5A-486C-A8C5-ECC9F3942E4B}">
                <a14:imgProps xmlns:a14="http://schemas.microsoft.com/office/drawing/2010/main">
                  <a14:imgLayer r:embed="rId3">
                    <a14:imgEffect>
                      <a14:backgroundRemoval t="10491" b="78257" l="10000" r="90000"/>
                    </a14:imgEffect>
                    <a14:imgEffect>
                      <a14:saturation sat="214000"/>
                    </a14:imgEffect>
                  </a14:imgLayer>
                </a14:imgProps>
              </a:ext>
            </a:extLst>
          </a:blip>
          <a:srcRect t="2020" r="-2" b="13272"/>
          <a:stretch/>
        </p:blipFill>
        <p:spPr>
          <a:xfrm>
            <a:off x="20" y="10"/>
            <a:ext cx="12191980" cy="6857990"/>
          </a:xfrm>
          <a:prstGeom prst="rect">
            <a:avLst/>
          </a:prstGeom>
          <a:solidFill>
            <a:schemeClr val="bg1">
              <a:alpha val="0"/>
            </a:schemeClr>
          </a:solidFill>
        </p:spPr>
      </p:pic>
      <p:sp>
        <p:nvSpPr>
          <p:cNvPr id="2" name="Title 1"/>
          <p:cNvSpPr>
            <a:spLocks noGrp="1"/>
          </p:cNvSpPr>
          <p:nvPr>
            <p:ph type="ctrTitle"/>
          </p:nvPr>
        </p:nvSpPr>
        <p:spPr>
          <a:xfrm>
            <a:off x="990481" y="302191"/>
            <a:ext cx="10264767" cy="1018610"/>
          </a:xfrm>
        </p:spPr>
        <p:txBody>
          <a:bodyPr>
            <a:noAutofit/>
          </a:bodyPr>
          <a:lstStyle/>
          <a:p>
            <a:r>
              <a:rPr lang="en-US" sz="6000" b="1" dirty="0">
                <a:solidFill>
                  <a:srgbClr val="FFFFFF"/>
                </a:solidFill>
                <a:latin typeface="Times New Roman" panose="02020603050405020304" pitchFamily="18" charset="0"/>
                <a:cs typeface="Times New Roman" panose="02020603050405020304" pitchFamily="18" charset="0"/>
              </a:rPr>
              <a:t>Literature Review</a:t>
            </a:r>
          </a:p>
        </p:txBody>
      </p:sp>
      <p:pic>
        <p:nvPicPr>
          <p:cNvPr id="6" name="Picture 5" descr="A picture containing drawing&#10;&#10;Description automatically generated">
            <a:extLst>
              <a:ext uri="{FF2B5EF4-FFF2-40B4-BE49-F238E27FC236}">
                <a16:creationId xmlns:a16="http://schemas.microsoft.com/office/drawing/2014/main" id="{52F470D7-C8B7-4E30-92DA-B87CF0EFA4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957" y="302190"/>
            <a:ext cx="480524" cy="754823"/>
          </a:xfrm>
          <a:prstGeom prst="rect">
            <a:avLst/>
          </a:prstGeom>
        </p:spPr>
      </p:pic>
      <p:sp>
        <p:nvSpPr>
          <p:cNvPr id="7" name="TextBox 6"/>
          <p:cNvSpPr txBox="1"/>
          <p:nvPr/>
        </p:nvSpPr>
        <p:spPr>
          <a:xfrm>
            <a:off x="230929" y="1622982"/>
            <a:ext cx="10234013" cy="461665"/>
          </a:xfrm>
          <a:prstGeom prst="rect">
            <a:avLst/>
          </a:prstGeom>
          <a:noFill/>
        </p:spPr>
        <p:txBody>
          <a:bodyPr wrap="square" rtlCol="0">
            <a:spAutoFit/>
          </a:bodyPr>
          <a:lstStyle/>
          <a:p>
            <a:pPr marL="457200" indent="-457200">
              <a:buFont typeface="+mj-lt"/>
              <a:buAutoNum type="arabicPeriod"/>
            </a:pPr>
            <a:r>
              <a:rPr lang="en-US" sz="2400" b="1" dirty="0"/>
              <a:t>Smart Home Access Control and Privacy </a:t>
            </a:r>
          </a:p>
        </p:txBody>
      </p:sp>
      <p:sp>
        <p:nvSpPr>
          <p:cNvPr id="4" name="TextBox 3"/>
          <p:cNvSpPr txBox="1"/>
          <p:nvPr/>
        </p:nvSpPr>
        <p:spPr>
          <a:xfrm>
            <a:off x="230929" y="2220498"/>
            <a:ext cx="11780449" cy="3539430"/>
          </a:xfrm>
          <a:prstGeom prst="rect">
            <a:avLst/>
          </a:prstGeom>
          <a:noFill/>
        </p:spPr>
        <p:txBody>
          <a:bodyPr wrap="square" rtlCol="0">
            <a:spAutoFit/>
          </a:bodyPr>
          <a:lstStyle/>
          <a:p>
            <a:r>
              <a:rPr lang="en-US" b="1" u="sng" dirty="0"/>
              <a:t>Sharing has privacy and security issues</a:t>
            </a:r>
            <a:br>
              <a:rPr lang="en-US" dirty="0"/>
            </a:br>
            <a:br>
              <a:rPr lang="en-US" dirty="0"/>
            </a:br>
            <a:br>
              <a:rPr lang="en-US" dirty="0"/>
            </a:br>
            <a:r>
              <a:rPr lang="en-US" sz="2000" dirty="0"/>
              <a:t>Sharing has privacy and security concern to users [12] [13]. </a:t>
            </a:r>
            <a:br>
              <a:rPr lang="en-US" sz="2000" dirty="0"/>
            </a:br>
            <a:br>
              <a:rPr lang="en-US" sz="2000" dirty="0"/>
            </a:br>
            <a:br>
              <a:rPr lang="en-US" sz="2000" dirty="0"/>
            </a:br>
            <a:r>
              <a:rPr lang="en-US" sz="2000" dirty="0"/>
              <a:t>Trust for the devices is also important as when the user is away from home, the access control of the home </a:t>
            </a:r>
            <a:r>
              <a:rPr lang="en-US" sz="2000" dirty="0" err="1"/>
              <a:t>IoT</a:t>
            </a:r>
            <a:r>
              <a:rPr lang="en-US" sz="2000" dirty="0"/>
              <a:t> devices has to be trustworthy enough to operate on their own [14].</a:t>
            </a:r>
            <a:br>
              <a:rPr lang="en-US" dirty="0"/>
            </a:br>
            <a:br>
              <a:rPr lang="en-US" dirty="0"/>
            </a:br>
            <a:br>
              <a:rPr lang="en-US" dirty="0"/>
            </a:br>
            <a:br>
              <a:rPr lang="en-US" dirty="0"/>
            </a:br>
            <a:endParaRPr lang="en-US" sz="1600" dirty="0"/>
          </a:p>
        </p:txBody>
      </p:sp>
    </p:spTree>
    <p:extLst>
      <p:ext uri="{BB962C8B-B14F-4D97-AF65-F5344CB8AC3E}">
        <p14:creationId xmlns:p14="http://schemas.microsoft.com/office/powerpoint/2010/main" val="40747841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42DF1FE9-DDD6-4C16-A9B1-0CE61FEDD71B}"/>
              </a:ext>
            </a:extLst>
          </p:cNvPr>
          <p:cNvPicPr>
            <a:picLocks noChangeAspect="1"/>
          </p:cNvPicPr>
          <p:nvPr/>
        </p:nvPicPr>
        <p:blipFill rotWithShape="1">
          <a:blip r:embed="rId3">
            <a:alphaModFix amt="0"/>
            <a:extLst>
              <a:ext uri="{BEBA8EAE-BF5A-486C-A8C5-ECC9F3942E4B}">
                <a14:imgProps xmlns:a14="http://schemas.microsoft.com/office/drawing/2010/main">
                  <a14:imgLayer r:embed="rId4">
                    <a14:imgEffect>
                      <a14:backgroundRemoval t="10491" b="78257" l="10000" r="90000"/>
                    </a14:imgEffect>
                    <a14:imgEffect>
                      <a14:saturation sat="214000"/>
                    </a14:imgEffect>
                  </a14:imgLayer>
                </a14:imgProps>
              </a:ext>
            </a:extLst>
          </a:blip>
          <a:srcRect t="2020" r="-2" b="13272"/>
          <a:stretch/>
        </p:blipFill>
        <p:spPr>
          <a:xfrm>
            <a:off x="20" y="10"/>
            <a:ext cx="12191980" cy="6857990"/>
          </a:xfrm>
          <a:prstGeom prst="rect">
            <a:avLst/>
          </a:prstGeom>
          <a:solidFill>
            <a:schemeClr val="bg1">
              <a:alpha val="0"/>
            </a:schemeClr>
          </a:solidFill>
        </p:spPr>
      </p:pic>
      <p:sp>
        <p:nvSpPr>
          <p:cNvPr id="2" name="Title 1"/>
          <p:cNvSpPr>
            <a:spLocks noGrp="1"/>
          </p:cNvSpPr>
          <p:nvPr>
            <p:ph type="ctrTitle"/>
          </p:nvPr>
        </p:nvSpPr>
        <p:spPr>
          <a:xfrm>
            <a:off x="990481" y="302191"/>
            <a:ext cx="10264767" cy="1018610"/>
          </a:xfrm>
        </p:spPr>
        <p:txBody>
          <a:bodyPr>
            <a:noAutofit/>
          </a:bodyPr>
          <a:lstStyle/>
          <a:p>
            <a:r>
              <a:rPr lang="en-US" sz="6000" b="1" dirty="0">
                <a:solidFill>
                  <a:srgbClr val="FFFFFF"/>
                </a:solidFill>
                <a:latin typeface="Times New Roman" panose="02020603050405020304" pitchFamily="18" charset="0"/>
                <a:cs typeface="Times New Roman" panose="02020603050405020304" pitchFamily="18" charset="0"/>
              </a:rPr>
              <a:t>Literature Review</a:t>
            </a:r>
          </a:p>
        </p:txBody>
      </p:sp>
      <p:pic>
        <p:nvPicPr>
          <p:cNvPr id="6" name="Picture 5" descr="A picture containing drawing&#10;&#10;Description automatically generated">
            <a:extLst>
              <a:ext uri="{FF2B5EF4-FFF2-40B4-BE49-F238E27FC236}">
                <a16:creationId xmlns:a16="http://schemas.microsoft.com/office/drawing/2014/main" id="{52F470D7-C8B7-4E30-92DA-B87CF0EFA4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957" y="302190"/>
            <a:ext cx="480524" cy="754823"/>
          </a:xfrm>
          <a:prstGeom prst="rect">
            <a:avLst/>
          </a:prstGeom>
        </p:spPr>
      </p:pic>
      <p:sp>
        <p:nvSpPr>
          <p:cNvPr id="7" name="TextBox 6"/>
          <p:cNvSpPr txBox="1"/>
          <p:nvPr/>
        </p:nvSpPr>
        <p:spPr>
          <a:xfrm>
            <a:off x="239024" y="1622982"/>
            <a:ext cx="10234013" cy="461665"/>
          </a:xfrm>
          <a:prstGeom prst="rect">
            <a:avLst/>
          </a:prstGeom>
          <a:noFill/>
        </p:spPr>
        <p:txBody>
          <a:bodyPr wrap="square" rtlCol="0">
            <a:spAutoFit/>
          </a:bodyPr>
          <a:lstStyle/>
          <a:p>
            <a:pPr marL="457200" indent="-457200">
              <a:buFont typeface="+mj-lt"/>
              <a:buAutoNum type="arabicPeriod"/>
            </a:pPr>
            <a:r>
              <a:rPr lang="en-US" sz="2400" b="1" dirty="0"/>
              <a:t>Smart Home Access Control and Privacy </a:t>
            </a:r>
          </a:p>
        </p:txBody>
      </p:sp>
      <p:sp>
        <p:nvSpPr>
          <p:cNvPr id="4" name="TextBox 3"/>
          <p:cNvSpPr txBox="1"/>
          <p:nvPr/>
        </p:nvSpPr>
        <p:spPr>
          <a:xfrm>
            <a:off x="239024" y="2242741"/>
            <a:ext cx="11727198" cy="3416320"/>
          </a:xfrm>
          <a:prstGeom prst="rect">
            <a:avLst/>
          </a:prstGeom>
          <a:noFill/>
        </p:spPr>
        <p:txBody>
          <a:bodyPr wrap="square" rtlCol="0">
            <a:spAutoFit/>
          </a:bodyPr>
          <a:lstStyle/>
          <a:p>
            <a:r>
              <a:rPr lang="en-US" b="1" u="sng" dirty="0"/>
              <a:t>Solutions to this problems</a:t>
            </a:r>
            <a:br>
              <a:rPr lang="en-US" dirty="0"/>
            </a:br>
            <a:br>
              <a:rPr lang="en-US" dirty="0"/>
            </a:br>
            <a:r>
              <a:rPr lang="en-US" dirty="0" err="1"/>
              <a:t>Mazurek</a:t>
            </a:r>
            <a:r>
              <a:rPr lang="en-US" dirty="0"/>
              <a:t> et al. [15] show that most of the time the user needs a complex access control policy and they try to achieve that by using makeshift methods. </a:t>
            </a:r>
          </a:p>
          <a:p>
            <a:endParaRPr lang="en-US" dirty="0"/>
          </a:p>
          <a:p>
            <a:r>
              <a:rPr lang="en-US" dirty="0" err="1"/>
              <a:t>Kostianinen</a:t>
            </a:r>
            <a:r>
              <a:rPr lang="en-US" dirty="0"/>
              <a:t> et al. [7], tried to introduce an access control policy for smart home networks limited to family members which would pose a nominal amount of burden on the end-user by testing a few access control policies.</a:t>
            </a:r>
            <a:br>
              <a:rPr lang="en-US" dirty="0"/>
            </a:br>
            <a:br>
              <a:rPr lang="en-US" dirty="0"/>
            </a:br>
            <a:r>
              <a:rPr lang="en-US" dirty="0"/>
              <a:t>Another research by Dixon et al. [16] reveals, access-control policies based on time (for guests), special preventive measures for highly sensitive devices like cameras and locks, limiting of application’s access to devices. </a:t>
            </a:r>
            <a:br>
              <a:rPr lang="en-US" dirty="0"/>
            </a:br>
            <a:br>
              <a:rPr lang="en-US" dirty="0"/>
            </a:br>
            <a:r>
              <a:rPr lang="en-US" dirty="0"/>
              <a:t>Providing users the information about the data being monitored  by all the devices[17].</a:t>
            </a:r>
          </a:p>
        </p:txBody>
      </p:sp>
    </p:spTree>
    <p:extLst>
      <p:ext uri="{BB962C8B-B14F-4D97-AF65-F5344CB8AC3E}">
        <p14:creationId xmlns:p14="http://schemas.microsoft.com/office/powerpoint/2010/main" val="41591074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529</TotalTime>
  <Words>766</Words>
  <Application>Microsoft Office PowerPoint</Application>
  <PresentationFormat>Widescreen</PresentationFormat>
  <Paragraphs>145</Paragraphs>
  <Slides>19</Slides>
  <Notes>14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Sharing Smart Home Devices:  From the perspective of AirBnB Host</vt:lpstr>
      <vt:lpstr>Introduction</vt:lpstr>
      <vt:lpstr>Motivation</vt:lpstr>
      <vt:lpstr>Research Questions</vt:lpstr>
      <vt:lpstr>Literature Review</vt:lpstr>
      <vt:lpstr>Literature Review</vt:lpstr>
      <vt:lpstr>Literature Review</vt:lpstr>
      <vt:lpstr>Literature Review</vt:lpstr>
      <vt:lpstr>Literature Review</vt:lpstr>
      <vt:lpstr>Literature Review</vt:lpstr>
      <vt:lpstr>Methods</vt:lpstr>
      <vt:lpstr>Methods</vt:lpstr>
      <vt:lpstr>Data Analysis</vt:lpstr>
      <vt:lpstr>Project Timeline</vt:lpstr>
      <vt:lpstr>Contribution</vt:lpstr>
      <vt:lpstr>References</vt:lpstr>
      <vt:lpstr>References</vt:lpstr>
      <vt:lpstr>References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Rajib Dey</cp:lastModifiedBy>
  <cp:revision>255</cp:revision>
  <dcterms:created xsi:type="dcterms:W3CDTF">2019-10-15T23:30:05Z</dcterms:created>
  <dcterms:modified xsi:type="dcterms:W3CDTF">2019-10-20T10:51:43Z</dcterms:modified>
</cp:coreProperties>
</file>