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70" r:id="rId7"/>
    <p:sldId id="268" r:id="rId8"/>
    <p:sldId id="271" r:id="rId9"/>
    <p:sldId id="272" r:id="rId10"/>
    <p:sldId id="276" r:id="rId11"/>
    <p:sldId id="275" r:id="rId12"/>
    <p:sldId id="263" r:id="rId13"/>
    <p:sldId id="265" r:id="rId14"/>
    <p:sldId id="269"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75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825" y="4312297"/>
            <a:ext cx="11728174" cy="1059500"/>
          </a:xfrm>
        </p:spPr>
        <p:txBody>
          <a:bodyPr>
            <a:normAutofit fontScale="90000"/>
          </a:bodyPr>
          <a:lstStyle/>
          <a:p>
            <a:pPr algn="ctr"/>
            <a:br>
              <a:rPr lang="en-US" sz="3200" dirty="0">
                <a:solidFill>
                  <a:srgbClr val="C00000"/>
                </a:solidFill>
              </a:rPr>
            </a:br>
            <a:br>
              <a:rPr lang="en-US" sz="3200" dirty="0">
                <a:solidFill>
                  <a:srgbClr val="C00000"/>
                </a:solidFill>
              </a:rPr>
            </a:br>
            <a:br>
              <a:rPr lang="en-US" sz="3200" dirty="0">
                <a:solidFill>
                  <a:srgbClr val="C00000"/>
                </a:solidFill>
              </a:rPr>
            </a:br>
            <a:br>
              <a:rPr lang="en-US" sz="3200" dirty="0">
                <a:solidFill>
                  <a:srgbClr val="C00000"/>
                </a:solidFill>
              </a:rPr>
            </a:br>
            <a:br>
              <a:rPr lang="en-US" sz="3200" dirty="0">
                <a:solidFill>
                  <a:srgbClr val="C00000"/>
                </a:solidFill>
              </a:rPr>
            </a:br>
            <a:br>
              <a:rPr lang="en-US" sz="3200" dirty="0">
                <a:solidFill>
                  <a:srgbClr val="C00000"/>
                </a:solidFill>
              </a:rPr>
            </a:br>
            <a:br>
              <a:rPr lang="en-US" sz="3200" dirty="0">
                <a:solidFill>
                  <a:srgbClr val="C00000"/>
                </a:solidFill>
              </a:rPr>
            </a:br>
            <a:br>
              <a:rPr lang="en-US" sz="3200" dirty="0">
                <a:solidFill>
                  <a:srgbClr val="C00000"/>
                </a:solidFill>
              </a:rPr>
            </a:br>
            <a:br>
              <a:rPr lang="en-US" sz="3200" dirty="0">
                <a:solidFill>
                  <a:srgbClr val="C00000"/>
                </a:solidFill>
              </a:rPr>
            </a:br>
            <a:br>
              <a:rPr lang="en-US" sz="3200" dirty="0">
                <a:solidFill>
                  <a:srgbClr val="C00000"/>
                </a:solidFill>
              </a:rPr>
            </a:br>
            <a:br>
              <a:rPr lang="en-US" sz="3200" dirty="0">
                <a:solidFill>
                  <a:srgbClr val="C00000"/>
                </a:solidFill>
              </a:rPr>
            </a:br>
            <a:br>
              <a:rPr lang="en-US" sz="3200" dirty="0">
                <a:solidFill>
                  <a:srgbClr val="C00000"/>
                </a:solidFill>
              </a:rPr>
            </a:br>
            <a:r>
              <a:rPr lang="en-US" sz="3200" b="1" dirty="0">
                <a:solidFill>
                  <a:srgbClr val="C00000"/>
                </a:solidFill>
              </a:rPr>
              <a:t>Paper ID:ICOEI374</a:t>
            </a:r>
            <a:br>
              <a:rPr lang="en-US" sz="3200" dirty="0">
                <a:solidFill>
                  <a:srgbClr val="C00000"/>
                </a:solidFill>
              </a:rPr>
            </a:br>
            <a:br>
              <a:rPr lang="en-US" sz="3200" dirty="0">
                <a:solidFill>
                  <a:srgbClr val="C00000"/>
                </a:solidFill>
              </a:rPr>
            </a:br>
            <a:r>
              <a:rPr lang="en-US" sz="3200" dirty="0">
                <a:solidFill>
                  <a:srgbClr val="C00000"/>
                </a:solidFill>
              </a:rPr>
              <a:t>              </a:t>
            </a:r>
            <a:r>
              <a:rPr lang="en-US" sz="3200" b="1" dirty="0">
                <a:solidFill>
                  <a:srgbClr val="C00000"/>
                </a:solidFill>
                <a:latin typeface="Times New Roman" panose="02020603050405020304" pitchFamily="18" charset="0"/>
                <a:cs typeface="Times New Roman" panose="02020603050405020304" pitchFamily="18" charset="0"/>
              </a:rPr>
              <a:t>Paper Title: </a:t>
            </a:r>
            <a:r>
              <a:rPr lang="en-US" sz="3200" b="1" dirty="0">
                <a:latin typeface="Times New Roman"/>
                <a:cs typeface="Times New Roman" panose="02020603050405020304" pitchFamily="18" charset="0"/>
              </a:rPr>
              <a:t>A Comparative Analysis of Weapon Detection Using Various Deep Learning Techniques.</a:t>
            </a:r>
            <a:br>
              <a:rPr lang="en-IN" sz="3200" b="1" dirty="0">
                <a:latin typeface="Times New Roman"/>
              </a:rPr>
            </a:br>
            <a:endParaRPr lang="en-US" sz="3200" dirty="0">
              <a:solidFill>
                <a:srgbClr val="C00000"/>
              </a:solidFill>
            </a:endParaRPr>
          </a:p>
        </p:txBody>
      </p:sp>
      <p:sp>
        <p:nvSpPr>
          <p:cNvPr id="11" name="TextBox 10"/>
          <p:cNvSpPr txBox="1"/>
          <p:nvPr/>
        </p:nvSpPr>
        <p:spPr>
          <a:xfrm>
            <a:off x="4181060" y="5818105"/>
            <a:ext cx="4293704" cy="1292662"/>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Presented by:</a:t>
            </a:r>
          </a:p>
          <a:p>
            <a:pPr algn="ctr">
              <a:lnSpc>
                <a:spcPct val="150000"/>
              </a:lnSpc>
            </a:pPr>
            <a:r>
              <a:rPr lang="en-US" sz="2000" b="1" dirty="0">
                <a:latin typeface="Times New Roman" panose="02020603050405020304" pitchFamily="18" charset="0"/>
                <a:cs typeface="Times New Roman" panose="02020603050405020304" pitchFamily="18" charset="0"/>
              </a:rPr>
              <a:t>Shreyas </a:t>
            </a:r>
            <a:r>
              <a:rPr lang="en-US" sz="2000" b="1" dirty="0" err="1">
                <a:latin typeface="Times New Roman" panose="02020603050405020304" pitchFamily="18" charset="0"/>
                <a:cs typeface="Times New Roman" panose="02020603050405020304" pitchFamily="18" charset="0"/>
              </a:rPr>
              <a:t>Mandavkar</a:t>
            </a:r>
            <a:endParaRPr lang="en-US" sz="2000" b="1" dirty="0">
              <a:latin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1762398" y="250006"/>
            <a:ext cx="9131029" cy="2677656"/>
          </a:xfrm>
          <a:prstGeom prst="rect">
            <a:avLst/>
          </a:prstGeom>
        </p:spPr>
        <p:txBody>
          <a:bodyPr wrap="square">
            <a:spAutoFit/>
          </a:bodyPr>
          <a:lstStyle/>
          <a:p>
            <a:pPr algn="ctr"/>
            <a:r>
              <a:rPr lang="en-US" sz="3200" b="1" dirty="0">
                <a:solidFill>
                  <a:srgbClr val="212529"/>
                </a:solidFill>
                <a:latin typeface="Franklin Gothic Demi" panose="020B0703020102020204" pitchFamily="34" charset="0"/>
              </a:rPr>
              <a:t>7</a:t>
            </a:r>
            <a:r>
              <a:rPr lang="en-US" sz="3200" b="1" baseline="30000" dirty="0">
                <a:solidFill>
                  <a:srgbClr val="212529"/>
                </a:solidFill>
                <a:latin typeface="Franklin Gothic Demi" panose="020B0703020102020204" pitchFamily="34" charset="0"/>
              </a:rPr>
              <a:t>th</a:t>
            </a:r>
            <a:r>
              <a:rPr lang="en-US" sz="3200" b="1" dirty="0">
                <a:solidFill>
                  <a:srgbClr val="212529"/>
                </a:solidFill>
                <a:latin typeface="Franklin Gothic Demi" panose="020B0703020102020204" pitchFamily="34" charset="0"/>
              </a:rPr>
              <a:t> International Conference on</a:t>
            </a:r>
            <a:br>
              <a:rPr lang="en-US" sz="3200" b="1" dirty="0">
                <a:solidFill>
                  <a:srgbClr val="212529"/>
                </a:solidFill>
                <a:latin typeface="Franklin Gothic Demi" panose="020B0703020102020204" pitchFamily="34" charset="0"/>
              </a:rPr>
            </a:br>
            <a:r>
              <a:rPr lang="en-US" sz="3200" b="1" dirty="0">
                <a:solidFill>
                  <a:srgbClr val="212529"/>
                </a:solidFill>
                <a:latin typeface="Franklin Gothic Demi" panose="020B0703020102020204" pitchFamily="34" charset="0"/>
              </a:rPr>
              <a:t>Trends in Electronics and Informatics</a:t>
            </a:r>
            <a:br>
              <a:rPr lang="en-US" sz="3200" b="1" dirty="0">
                <a:solidFill>
                  <a:srgbClr val="212529"/>
                </a:solidFill>
                <a:latin typeface="Franklin Gothic Demi" panose="020B0703020102020204" pitchFamily="34" charset="0"/>
              </a:rPr>
            </a:br>
            <a:r>
              <a:rPr lang="en-US" sz="3200" b="1" dirty="0">
                <a:solidFill>
                  <a:srgbClr val="212529"/>
                </a:solidFill>
                <a:latin typeface="Franklin Gothic Demi" panose="020B0703020102020204" pitchFamily="34" charset="0"/>
              </a:rPr>
              <a:t>(ICOEI 2023)</a:t>
            </a:r>
            <a:br>
              <a:rPr lang="en-US" b="1" dirty="0">
                <a:solidFill>
                  <a:srgbClr val="212529"/>
                </a:solidFill>
                <a:latin typeface="system-ui"/>
              </a:rPr>
            </a:br>
            <a:endParaRPr lang="en-US" b="1" dirty="0">
              <a:solidFill>
                <a:srgbClr val="212529"/>
              </a:solidFill>
              <a:latin typeface="system-ui"/>
            </a:endParaRPr>
          </a:p>
          <a:p>
            <a:pPr algn="ctr"/>
            <a:r>
              <a:rPr lang="en-US" b="1" dirty="0">
                <a:solidFill>
                  <a:srgbClr val="212529"/>
                </a:solidFill>
                <a:latin typeface="system-ui"/>
              </a:rPr>
              <a:t>  Organized By:</a:t>
            </a:r>
            <a:br>
              <a:rPr lang="en-US" b="1" dirty="0">
                <a:solidFill>
                  <a:srgbClr val="212529"/>
                </a:solidFill>
                <a:latin typeface="system-ui"/>
              </a:rPr>
            </a:br>
            <a:r>
              <a:rPr lang="en-US" b="1" i="0" dirty="0">
                <a:solidFill>
                  <a:srgbClr val="222222"/>
                </a:solidFill>
                <a:effectLst/>
                <a:latin typeface="Roboto" panose="02000000000000000000" pitchFamily="2" charset="0"/>
              </a:rPr>
              <a:t>SCAD College of Engineering and Technology,</a:t>
            </a:r>
          </a:p>
          <a:p>
            <a:pPr algn="ctr"/>
            <a:r>
              <a:rPr lang="en-IN" b="1" i="0" dirty="0">
                <a:solidFill>
                  <a:srgbClr val="222222"/>
                </a:solidFill>
                <a:effectLst/>
                <a:latin typeface="Roboto" panose="02000000000000000000" pitchFamily="2" charset="0"/>
              </a:rPr>
              <a:t>Tirunelveli, India</a:t>
            </a:r>
            <a:endParaRPr lang="en-US" b="1" dirty="0"/>
          </a:p>
        </p:txBody>
      </p:sp>
      <p:pic>
        <p:nvPicPr>
          <p:cNvPr id="1026" name="Picture 2" descr="college logo">
            <a:extLst>
              <a:ext uri="{FF2B5EF4-FFF2-40B4-BE49-F238E27FC236}">
                <a16:creationId xmlns:a16="http://schemas.microsoft.com/office/drawing/2014/main" id="{EC75802D-2AF4-B75F-3F64-6FC33A8A8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23" y="88383"/>
            <a:ext cx="1607749" cy="16077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4B9994-768D-6EFE-C841-EC12E26B6F97}"/>
              </a:ext>
            </a:extLst>
          </p:cNvPr>
          <p:cNvSpPr txBox="1"/>
          <p:nvPr/>
        </p:nvSpPr>
        <p:spPr>
          <a:xfrm>
            <a:off x="232914" y="1711553"/>
            <a:ext cx="2916820" cy="861774"/>
          </a:xfrm>
          <a:prstGeom prst="rect">
            <a:avLst/>
          </a:prstGeom>
          <a:noFill/>
        </p:spPr>
        <p:txBody>
          <a:bodyPr wrap="square" rtlCol="0">
            <a:spAutoFit/>
          </a:bodyPr>
          <a:lstStyle/>
          <a:p>
            <a:pPr algn="ctr"/>
            <a:r>
              <a:rPr lang="en-US" sz="1200" i="0" dirty="0">
                <a:solidFill>
                  <a:srgbClr val="222222"/>
                </a:solidFill>
                <a:effectLst/>
                <a:latin typeface="Roboto" panose="02000000000000000000" pitchFamily="2" charset="0"/>
              </a:rPr>
              <a:t>SCAD College of Engineering and Technology, </a:t>
            </a:r>
            <a:r>
              <a:rPr lang="en-IN" sz="1200" i="0" dirty="0" err="1">
                <a:solidFill>
                  <a:srgbClr val="222222"/>
                </a:solidFill>
                <a:effectLst/>
                <a:latin typeface="Roboto" panose="02000000000000000000" pitchFamily="2" charset="0"/>
              </a:rPr>
              <a:t>Cheranmahadevi</a:t>
            </a:r>
            <a:r>
              <a:rPr lang="en-IN" sz="1200" i="0" dirty="0">
                <a:solidFill>
                  <a:srgbClr val="222222"/>
                </a:solidFill>
                <a:effectLst/>
                <a:latin typeface="Roboto" panose="02000000000000000000" pitchFamily="2" charset="0"/>
              </a:rPr>
              <a:t>, Tirunelveli, India</a:t>
            </a:r>
            <a:endParaRPr lang="en-US" sz="1200" dirty="0"/>
          </a:p>
          <a:p>
            <a:endParaRPr lang="en-IN" sz="1400" dirty="0"/>
          </a:p>
        </p:txBody>
      </p:sp>
    </p:spTree>
    <p:extLst>
      <p:ext uri="{BB962C8B-B14F-4D97-AF65-F5344CB8AC3E}">
        <p14:creationId xmlns:p14="http://schemas.microsoft.com/office/powerpoint/2010/main" val="344630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B2B3A8-E004-EFBC-1F77-B5A78F986A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2250" y="243058"/>
            <a:ext cx="5574951" cy="3499383"/>
          </a:xfrm>
          <a:prstGeom prst="rect">
            <a:avLst/>
          </a:prstGeom>
          <a:noFill/>
          <a:ln>
            <a:noFill/>
          </a:ln>
        </p:spPr>
      </p:pic>
      <p:pic>
        <p:nvPicPr>
          <p:cNvPr id="8" name="Picture 7">
            <a:extLst>
              <a:ext uri="{FF2B5EF4-FFF2-40B4-BE49-F238E27FC236}">
                <a16:creationId xmlns:a16="http://schemas.microsoft.com/office/drawing/2014/main" id="{3C6D3510-0E2D-88E8-71B3-CCD9E15478F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336" y="3334732"/>
            <a:ext cx="5602664" cy="3336771"/>
          </a:xfrm>
          <a:prstGeom prst="rect">
            <a:avLst/>
          </a:prstGeom>
          <a:noFill/>
          <a:ln>
            <a:noFill/>
          </a:ln>
        </p:spPr>
      </p:pic>
      <p:sp>
        <p:nvSpPr>
          <p:cNvPr id="9" name="TextBox 8">
            <a:extLst>
              <a:ext uri="{FF2B5EF4-FFF2-40B4-BE49-F238E27FC236}">
                <a16:creationId xmlns:a16="http://schemas.microsoft.com/office/drawing/2014/main" id="{3CAAD52D-2037-C8D3-B162-EE756B8DF47B}"/>
              </a:ext>
            </a:extLst>
          </p:cNvPr>
          <p:cNvSpPr txBox="1"/>
          <p:nvPr/>
        </p:nvSpPr>
        <p:spPr>
          <a:xfrm>
            <a:off x="1986016" y="1669583"/>
            <a:ext cx="3490855"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User Interface</a:t>
            </a:r>
          </a:p>
        </p:txBody>
      </p:sp>
      <p:sp>
        <p:nvSpPr>
          <p:cNvPr id="10" name="Rectangle 9" descr="User">
            <a:extLst>
              <a:ext uri="{FF2B5EF4-FFF2-40B4-BE49-F238E27FC236}">
                <a16:creationId xmlns:a16="http://schemas.microsoft.com/office/drawing/2014/main" id="{2E5AD218-4C08-170E-0B9C-BDD9D2118FDF}"/>
              </a:ext>
            </a:extLst>
          </p:cNvPr>
          <p:cNvSpPr/>
          <p:nvPr/>
        </p:nvSpPr>
        <p:spPr>
          <a:xfrm>
            <a:off x="2817892" y="585955"/>
            <a:ext cx="1148438" cy="114843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TextBox 10">
            <a:extLst>
              <a:ext uri="{FF2B5EF4-FFF2-40B4-BE49-F238E27FC236}">
                <a16:creationId xmlns:a16="http://schemas.microsoft.com/office/drawing/2014/main" id="{5CC9E944-6B3C-4C04-2D2D-3D529A457A88}"/>
              </a:ext>
            </a:extLst>
          </p:cNvPr>
          <p:cNvSpPr txBox="1"/>
          <p:nvPr/>
        </p:nvSpPr>
        <p:spPr>
          <a:xfrm>
            <a:off x="8182466" y="3893270"/>
            <a:ext cx="2017336"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Fig.11 user interface</a:t>
            </a:r>
          </a:p>
        </p:txBody>
      </p:sp>
    </p:spTree>
    <p:extLst>
      <p:ext uri="{BB962C8B-B14F-4D97-AF65-F5344CB8AC3E}">
        <p14:creationId xmlns:p14="http://schemas.microsoft.com/office/powerpoint/2010/main" val="401971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C150ABB-3767-841A-99C7-ED001FA4DCDF}"/>
              </a:ext>
            </a:extLst>
          </p:cNvPr>
          <p:cNvGraphicFramePr>
            <a:graphicFrameLocks noGrp="1"/>
          </p:cNvGraphicFramePr>
          <p:nvPr>
            <p:extLst>
              <p:ext uri="{D42A27DB-BD31-4B8C-83A1-F6EECF244321}">
                <p14:modId xmlns:p14="http://schemas.microsoft.com/office/powerpoint/2010/main" val="3487480947"/>
              </p:ext>
            </p:extLst>
          </p:nvPr>
        </p:nvGraphicFramePr>
        <p:xfrm>
          <a:off x="2409071" y="4245290"/>
          <a:ext cx="8460032" cy="1844426"/>
        </p:xfrm>
        <a:graphic>
          <a:graphicData uri="http://schemas.openxmlformats.org/drawingml/2006/table">
            <a:tbl>
              <a:tblPr firstRow="1" bandRow="1">
                <a:tableStyleId>{5C22544A-7EE6-4342-B048-85BDC9FD1C3A}</a:tableStyleId>
              </a:tblPr>
              <a:tblGrid>
                <a:gridCol w="2115008">
                  <a:extLst>
                    <a:ext uri="{9D8B030D-6E8A-4147-A177-3AD203B41FA5}">
                      <a16:colId xmlns:a16="http://schemas.microsoft.com/office/drawing/2014/main" val="2212687628"/>
                    </a:ext>
                  </a:extLst>
                </a:gridCol>
                <a:gridCol w="2115008">
                  <a:extLst>
                    <a:ext uri="{9D8B030D-6E8A-4147-A177-3AD203B41FA5}">
                      <a16:colId xmlns:a16="http://schemas.microsoft.com/office/drawing/2014/main" val="4049435446"/>
                    </a:ext>
                  </a:extLst>
                </a:gridCol>
                <a:gridCol w="2115008">
                  <a:extLst>
                    <a:ext uri="{9D8B030D-6E8A-4147-A177-3AD203B41FA5}">
                      <a16:colId xmlns:a16="http://schemas.microsoft.com/office/drawing/2014/main" val="75216134"/>
                    </a:ext>
                  </a:extLst>
                </a:gridCol>
                <a:gridCol w="2115008">
                  <a:extLst>
                    <a:ext uri="{9D8B030D-6E8A-4147-A177-3AD203B41FA5}">
                      <a16:colId xmlns:a16="http://schemas.microsoft.com/office/drawing/2014/main" val="2360028759"/>
                    </a:ext>
                  </a:extLst>
                </a:gridCol>
              </a:tblGrid>
              <a:tr h="922213">
                <a:tc>
                  <a:txBody>
                    <a:bodyPr/>
                    <a:lstStyle/>
                    <a:p>
                      <a:r>
                        <a:rPr lang="en-IN" dirty="0"/>
                        <a:t>Models</a:t>
                      </a:r>
                    </a:p>
                  </a:txBody>
                  <a:tcPr/>
                </a:tc>
                <a:tc>
                  <a:txBody>
                    <a:bodyPr/>
                    <a:lstStyle/>
                    <a:p>
                      <a:r>
                        <a:rPr lang="en-IN" dirty="0"/>
                        <a:t>YOLO v5</a:t>
                      </a:r>
                    </a:p>
                  </a:txBody>
                  <a:tcPr/>
                </a:tc>
                <a:tc>
                  <a:txBody>
                    <a:bodyPr/>
                    <a:lstStyle/>
                    <a:p>
                      <a:r>
                        <a:rPr lang="en-IN" dirty="0"/>
                        <a:t>SSD</a:t>
                      </a:r>
                    </a:p>
                  </a:txBody>
                  <a:tcPr/>
                </a:tc>
                <a:tc>
                  <a:txBody>
                    <a:bodyPr/>
                    <a:lstStyle/>
                    <a:p>
                      <a:r>
                        <a:rPr lang="en-IN" dirty="0"/>
                        <a:t>RCNN</a:t>
                      </a:r>
                    </a:p>
                  </a:txBody>
                  <a:tcPr/>
                </a:tc>
                <a:extLst>
                  <a:ext uri="{0D108BD9-81ED-4DB2-BD59-A6C34878D82A}">
                    <a16:rowId xmlns:a16="http://schemas.microsoft.com/office/drawing/2014/main" val="2550123001"/>
                  </a:ext>
                </a:extLst>
              </a:tr>
              <a:tr h="922213">
                <a:tc>
                  <a:txBody>
                    <a:bodyPr/>
                    <a:lstStyle/>
                    <a:p>
                      <a:r>
                        <a:rPr lang="en-US" sz="1800" b="1" kern="1200" dirty="0">
                          <a:solidFill>
                            <a:schemeClr val="dk1"/>
                          </a:solidFill>
                          <a:effectLst/>
                          <a:latin typeface="+mn-lt"/>
                          <a:ea typeface="+mn-ea"/>
                          <a:cs typeface="+mn-cs"/>
                        </a:rPr>
                        <a:t>Map value (Mean Average Precision Value)</a:t>
                      </a:r>
                      <a:endParaRPr lang="en-IN"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56.2</a:t>
                      </a:r>
                      <a:endParaRPr lang="en-IN" dirty="0"/>
                    </a:p>
                  </a:txBody>
                  <a:tcPr/>
                </a:tc>
                <a:tc>
                  <a:txBody>
                    <a:bodyPr/>
                    <a:lstStyle/>
                    <a:p>
                      <a:endParaRPr lang="en-US" sz="1800" kern="1200" dirty="0">
                        <a:solidFill>
                          <a:schemeClr val="dk1"/>
                        </a:solidFill>
                        <a:effectLst/>
                        <a:latin typeface="+mn-lt"/>
                        <a:ea typeface="+mn-ea"/>
                        <a:cs typeface="+mn-cs"/>
                      </a:endParaRPr>
                    </a:p>
                    <a:p>
                      <a:pPr algn="ctr"/>
                      <a:r>
                        <a:rPr lang="en-US" sz="1800" kern="1200" dirty="0">
                          <a:solidFill>
                            <a:schemeClr val="dk1"/>
                          </a:solidFill>
                          <a:effectLst/>
                          <a:latin typeface="+mn-lt"/>
                          <a:ea typeface="+mn-ea"/>
                          <a:cs typeface="+mn-cs"/>
                        </a:rPr>
                        <a:t>36.7</a:t>
                      </a:r>
                      <a:endParaRPr lang="en-IN" dirty="0"/>
                    </a:p>
                  </a:txBody>
                  <a:tcPr/>
                </a:tc>
                <a:tc>
                  <a:txBody>
                    <a:bodyPr/>
                    <a:lstStyle/>
                    <a:p>
                      <a:endParaRPr lang="en-US" sz="1800" kern="1200" dirty="0">
                        <a:solidFill>
                          <a:schemeClr val="dk1"/>
                        </a:solidFill>
                        <a:effectLst/>
                        <a:latin typeface="+mn-lt"/>
                        <a:ea typeface="+mn-ea"/>
                        <a:cs typeface="+mn-cs"/>
                      </a:endParaRPr>
                    </a:p>
                    <a:p>
                      <a:pPr algn="ctr"/>
                      <a:r>
                        <a:rPr lang="en-US" sz="1800" kern="1200" dirty="0">
                          <a:solidFill>
                            <a:schemeClr val="dk1"/>
                          </a:solidFill>
                          <a:effectLst/>
                          <a:latin typeface="+mn-lt"/>
                          <a:ea typeface="+mn-ea"/>
                          <a:cs typeface="+mn-cs"/>
                        </a:rPr>
                        <a:t>47.1</a:t>
                      </a:r>
                      <a:endParaRPr lang="en-IN" dirty="0"/>
                    </a:p>
                  </a:txBody>
                  <a:tcPr/>
                </a:tc>
                <a:extLst>
                  <a:ext uri="{0D108BD9-81ED-4DB2-BD59-A6C34878D82A}">
                    <a16:rowId xmlns:a16="http://schemas.microsoft.com/office/drawing/2014/main" val="2294644707"/>
                  </a:ext>
                </a:extLst>
              </a:tr>
            </a:tbl>
          </a:graphicData>
        </a:graphic>
      </p:graphicFrame>
      <p:sp>
        <p:nvSpPr>
          <p:cNvPr id="4" name="TextBox 3">
            <a:extLst>
              <a:ext uri="{FF2B5EF4-FFF2-40B4-BE49-F238E27FC236}">
                <a16:creationId xmlns:a16="http://schemas.microsoft.com/office/drawing/2014/main" id="{797AE423-4805-96C8-EB02-AF347B17E0A1}"/>
              </a:ext>
            </a:extLst>
          </p:cNvPr>
          <p:cNvSpPr txBox="1"/>
          <p:nvPr/>
        </p:nvSpPr>
        <p:spPr>
          <a:xfrm>
            <a:off x="4110087" y="6211669"/>
            <a:ext cx="5750350" cy="646331"/>
          </a:xfrm>
          <a:prstGeom prst="rect">
            <a:avLst/>
          </a:prstGeom>
          <a:noFill/>
        </p:spPr>
        <p:txBody>
          <a:bodyPr wrap="square" rtlCol="0">
            <a:spAutoFit/>
          </a:bodyPr>
          <a:lstStyle/>
          <a:p>
            <a:r>
              <a:rPr lang="en-US" sz="1800" b="1" dirty="0">
                <a:effectLst/>
                <a:latin typeface="Times New Roman" panose="02020603050405020304" pitchFamily="18" charset="0"/>
                <a:ea typeface="Helvetica Neue"/>
                <a:cs typeface="Times New Roman" panose="02020603050405020304" pitchFamily="18" charset="0"/>
              </a:rPr>
              <a:t>Table 1.</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Helvetica Neue"/>
                <a:cs typeface="Times New Roman" panose="02020603050405020304" pitchFamily="18" charset="0"/>
              </a:rPr>
              <a:t>Comparative analysis of map values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BB4F2B71-7167-F1BE-DF7E-312BB4C84BB4}"/>
              </a:ext>
            </a:extLst>
          </p:cNvPr>
          <p:cNvSpPr txBox="1"/>
          <p:nvPr/>
        </p:nvSpPr>
        <p:spPr>
          <a:xfrm>
            <a:off x="-842127" y="226839"/>
            <a:ext cx="6938127"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8734863D-0388-E8C0-7323-A214C3441094}"/>
              </a:ext>
            </a:extLst>
          </p:cNvPr>
          <p:cNvSpPr txBox="1"/>
          <p:nvPr/>
        </p:nvSpPr>
        <p:spPr>
          <a:xfrm>
            <a:off x="2029906" y="898588"/>
            <a:ext cx="10162094" cy="3447098"/>
          </a:xfrm>
          <a:prstGeom prst="rect">
            <a:avLst/>
          </a:prstGeom>
          <a:noFill/>
        </p:spPr>
        <p:txBody>
          <a:bodyPr wrap="square" rtlCol="0">
            <a:spAutoFit/>
          </a:bodyPr>
          <a:lstStyle/>
          <a:p>
            <a:r>
              <a:rPr lang="en-US" sz="2000" dirty="0">
                <a:solidFill>
                  <a:srgbClr val="000000"/>
                </a:solidFill>
                <a:latin typeface="Times New Roman" panose="02020603050405020304" pitchFamily="18" charset="0"/>
                <a:ea typeface="Times New Roman" panose="02020603050405020304" pitchFamily="18" charset="0"/>
              </a:rPr>
              <a:t>T</a:t>
            </a:r>
            <a:r>
              <a:rPr lang="en-US" sz="2000" dirty="0">
                <a:solidFill>
                  <a:srgbClr val="000000"/>
                </a:solidFill>
                <a:effectLst/>
                <a:latin typeface="Times New Roman" panose="02020603050405020304" pitchFamily="18" charset="0"/>
                <a:ea typeface="Times New Roman" panose="02020603050405020304" pitchFamily="18" charset="0"/>
              </a:rPr>
              <a:t>he results were evaluated in terms of true positive detections. As evidenced by a high </a:t>
            </a:r>
            <a:r>
              <a:rPr lang="en-US" sz="2000" dirty="0" err="1">
                <a:solidFill>
                  <a:srgbClr val="000000"/>
                </a:solidFill>
                <a:effectLst/>
                <a:latin typeface="Times New Roman" panose="02020603050405020304" pitchFamily="18" charset="0"/>
                <a:ea typeface="Times New Roman" panose="02020603050405020304" pitchFamily="18" charset="0"/>
              </a:rPr>
              <a:t>mAP</a:t>
            </a:r>
            <a:r>
              <a:rPr lang="en-US" sz="2000" dirty="0">
                <a:solidFill>
                  <a:srgbClr val="000000"/>
                </a:solidFill>
                <a:effectLst/>
                <a:latin typeface="Times New Roman" panose="02020603050405020304" pitchFamily="18" charset="0"/>
                <a:ea typeface="Times New Roman" panose="02020603050405020304" pitchFamily="18" charset="0"/>
              </a:rPr>
              <a:t> (mean average precision) score of 56% for small objects. This suggests that the YOLOv5 is known for its robustness in accurately detecting small and difficult-to-see objects in video footage.</a:t>
            </a:r>
          </a:p>
          <a:p>
            <a:endParaRPr lang="en-US" sz="2000" dirty="0">
              <a:solidFill>
                <a:srgbClr val="000000"/>
              </a:solidFill>
              <a:latin typeface="Times New Roman" panose="02020603050405020304" pitchFamily="18" charset="0"/>
              <a:ea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rPr>
              <a:t> Similarly, the SSD model is known for its ability to perform well in detecting small and blurry objects in video footage, as indicated by the high </a:t>
            </a:r>
            <a:r>
              <a:rPr lang="en-US" sz="2000" dirty="0" err="1">
                <a:solidFill>
                  <a:srgbClr val="000000"/>
                </a:solidFill>
                <a:effectLst/>
                <a:latin typeface="Times New Roman" panose="02020603050405020304" pitchFamily="18" charset="0"/>
                <a:ea typeface="Times New Roman" panose="02020603050405020304" pitchFamily="18" charset="0"/>
              </a:rPr>
              <a:t>mAP</a:t>
            </a:r>
            <a:r>
              <a:rPr lang="en-US" sz="2000" dirty="0">
                <a:solidFill>
                  <a:srgbClr val="000000"/>
                </a:solidFill>
                <a:effectLst/>
                <a:latin typeface="Times New Roman" panose="02020603050405020304" pitchFamily="18" charset="0"/>
                <a:ea typeface="Times New Roman" panose="02020603050405020304" pitchFamily="18" charset="0"/>
              </a:rPr>
              <a:t> score of 37% for small objects. </a:t>
            </a:r>
          </a:p>
          <a:p>
            <a:endParaRPr lang="en-US" sz="2000" dirty="0">
              <a:solidFill>
                <a:srgbClr val="000000"/>
              </a:solidFill>
              <a:latin typeface="Times New Roman" panose="02020603050405020304" pitchFamily="18" charset="0"/>
              <a:ea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rPr>
              <a:t>The RCNN model performed well in detecting small and blurry objects in video footage, as indicated by the high </a:t>
            </a:r>
            <a:r>
              <a:rPr lang="en-US" sz="2000" dirty="0" err="1">
                <a:solidFill>
                  <a:srgbClr val="000000"/>
                </a:solidFill>
                <a:effectLst/>
                <a:latin typeface="Times New Roman" panose="02020603050405020304" pitchFamily="18" charset="0"/>
                <a:ea typeface="Times New Roman" panose="02020603050405020304" pitchFamily="18" charset="0"/>
              </a:rPr>
              <a:t>mAP</a:t>
            </a:r>
            <a:r>
              <a:rPr lang="en-US" sz="2000" dirty="0">
                <a:solidFill>
                  <a:srgbClr val="000000"/>
                </a:solidFill>
                <a:effectLst/>
                <a:latin typeface="Times New Roman" panose="02020603050405020304" pitchFamily="18" charset="0"/>
                <a:ea typeface="Times New Roman" panose="02020603050405020304" pitchFamily="18" charset="0"/>
              </a:rPr>
              <a:t> score of 47% for small objects.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8792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965" y="550958"/>
            <a:ext cx="10739027" cy="1040098"/>
          </a:xfrm>
        </p:spPr>
        <p:txBody>
          <a:bodyPr>
            <a:noAutofit/>
          </a:bodyPr>
          <a:lstStyle/>
          <a:p>
            <a:r>
              <a:rPr lang="en-US" b="1" dirty="0"/>
              <a:t>Conclusion</a:t>
            </a:r>
            <a:br>
              <a:rPr lang="en-US" b="1" dirty="0"/>
            </a:br>
            <a:endParaRPr lang="en-US" b="1" dirty="0"/>
          </a:p>
        </p:txBody>
      </p:sp>
      <p:sp>
        <p:nvSpPr>
          <p:cNvPr id="3" name="Content Placeholder 2"/>
          <p:cNvSpPr>
            <a:spLocks noGrp="1"/>
          </p:cNvSpPr>
          <p:nvPr>
            <p:ph idx="1"/>
          </p:nvPr>
        </p:nvSpPr>
        <p:spPr>
          <a:xfrm>
            <a:off x="2234452" y="1509490"/>
            <a:ext cx="9810052" cy="4797552"/>
          </a:xfrm>
        </p:spPr>
        <p:txBody>
          <a:bodyPr>
            <a:normAutofit/>
          </a:bodyPr>
          <a:lstStyle/>
          <a:p>
            <a:pPr algn="just"/>
            <a:r>
              <a:rPr lang="en-US" sz="2400" dirty="0">
                <a:solidFill>
                  <a:srgbClr val="000000"/>
                </a:solidFill>
                <a:effectLst/>
                <a:latin typeface="Times New Roman" panose="02020603050405020304" pitchFamily="18" charset="0"/>
                <a:ea typeface="Times New Roman" panose="02020603050405020304" pitchFamily="18" charset="0"/>
              </a:rPr>
              <a:t>We used  YOLOv5, RCNN, and SSD as different models for image processing and computer vision, and we are comparing their performance on our dataset. </a:t>
            </a:r>
          </a:p>
          <a:p>
            <a:pPr algn="just"/>
            <a:r>
              <a:rPr lang="en-US" sz="2400" dirty="0">
                <a:solidFill>
                  <a:srgbClr val="000000"/>
                </a:solidFill>
                <a:effectLst/>
                <a:latin typeface="Times New Roman" panose="02020603050405020304" pitchFamily="18" charset="0"/>
                <a:ea typeface="Times New Roman" panose="02020603050405020304" pitchFamily="18" charset="0"/>
              </a:rPr>
              <a:t>As mentioned YOLOv5 has the best prediction accuracy, but it was slower than the other two models. </a:t>
            </a:r>
          </a:p>
          <a:p>
            <a:pPr algn="just"/>
            <a:r>
              <a:rPr lang="en-US" sz="2400" dirty="0">
                <a:solidFill>
                  <a:srgbClr val="000000"/>
                </a:solidFill>
                <a:effectLst/>
                <a:latin typeface="Times New Roman" panose="02020603050405020304" pitchFamily="18" charset="0"/>
                <a:ea typeface="Times New Roman" panose="02020603050405020304" pitchFamily="18" charset="0"/>
              </a:rPr>
              <a:t>The YOLOv5 model included an affine-tuning approach to optimize its performance, and</a:t>
            </a:r>
            <a:r>
              <a:rPr lang="en-IN" sz="2400" dirty="0">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YOLOv5 has improved compared to previous versions and RCNN can be more accurate but slower. </a:t>
            </a:r>
          </a:p>
          <a:p>
            <a:pPr algn="just"/>
            <a:r>
              <a:rPr lang="en-US" sz="2400" dirty="0">
                <a:solidFill>
                  <a:srgbClr val="000000"/>
                </a:solidFill>
                <a:effectLst/>
                <a:latin typeface="Times New Roman" panose="02020603050405020304" pitchFamily="18" charset="0"/>
                <a:ea typeface="Times New Roman" panose="02020603050405020304" pitchFamily="18" charset="0"/>
              </a:rPr>
              <a:t>Ultimately, the choice between YOLOv5 and RCNN depends on the specific use case and the trade-off between accuracy and speed that is acceptable for the application.</a:t>
            </a:r>
            <a:endParaRPr lang="en-IN" sz="2400" dirty="0">
              <a:effectLst/>
              <a:latin typeface="Times New Roman" panose="02020603050405020304" pitchFamily="18" charset="0"/>
              <a:ea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37861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736" y="315017"/>
            <a:ext cx="8911687" cy="638020"/>
          </a:xfrm>
        </p:spPr>
        <p:txBody>
          <a:bodyPr>
            <a:normAutofit fontScale="90000"/>
          </a:bodyPr>
          <a:lstStyle/>
          <a:p>
            <a:r>
              <a:rPr lang="en-US" b="1" dirty="0"/>
              <a:t>Reference</a:t>
            </a:r>
          </a:p>
        </p:txBody>
      </p:sp>
      <p:sp>
        <p:nvSpPr>
          <p:cNvPr id="3" name="Content Placeholder 2"/>
          <p:cNvSpPr>
            <a:spLocks noGrp="1"/>
          </p:cNvSpPr>
          <p:nvPr>
            <p:ph idx="1"/>
          </p:nvPr>
        </p:nvSpPr>
        <p:spPr>
          <a:xfrm>
            <a:off x="1134962" y="1364098"/>
            <a:ext cx="10328298" cy="5782614"/>
          </a:xfrm>
        </p:spPr>
        <p:txBody>
          <a:bodyPr>
            <a:normAutofit fontScale="92500"/>
          </a:bodyPr>
          <a:lstStyle/>
          <a:p>
            <a:pPr algn="just"/>
            <a:r>
              <a:rPr lang="en-US" sz="1800" dirty="0">
                <a:solidFill>
                  <a:srgbClr val="000000"/>
                </a:solidFill>
                <a:effectLst/>
                <a:latin typeface="Times New Roman" panose="02020603050405020304" pitchFamily="18" charset="0"/>
                <a:ea typeface="Times New Roman" panose="02020603050405020304" pitchFamily="18" charset="0"/>
              </a:rPr>
              <a:t>[1] Reagan L. Galvez; Argel A. </a:t>
            </a:r>
            <a:r>
              <a:rPr lang="en-US" sz="1800" dirty="0" err="1">
                <a:solidFill>
                  <a:srgbClr val="000000"/>
                </a:solidFill>
                <a:effectLst/>
                <a:latin typeface="Times New Roman" panose="02020603050405020304" pitchFamily="18" charset="0"/>
                <a:ea typeface="Times New Roman" panose="02020603050405020304" pitchFamily="18" charset="0"/>
              </a:rPr>
              <a:t>Bandala</a:t>
            </a:r>
            <a:r>
              <a:rPr lang="en-US" sz="1800" dirty="0">
                <a:solidFill>
                  <a:srgbClr val="000000"/>
                </a:solidFill>
                <a:effectLst/>
                <a:latin typeface="Times New Roman" panose="02020603050405020304" pitchFamily="18" charset="0"/>
                <a:ea typeface="Times New Roman" panose="02020603050405020304" pitchFamily="18" charset="0"/>
              </a:rPr>
              <a:t>; Elmer P. </a:t>
            </a:r>
            <a:r>
              <a:rPr lang="en-US" sz="1800" dirty="0" err="1">
                <a:solidFill>
                  <a:srgbClr val="000000"/>
                </a:solidFill>
                <a:effectLst/>
                <a:latin typeface="Times New Roman" panose="02020603050405020304" pitchFamily="18" charset="0"/>
                <a:ea typeface="Times New Roman" panose="02020603050405020304" pitchFamily="18" charset="0"/>
              </a:rPr>
              <a:t>Dadios</a:t>
            </a:r>
            <a:r>
              <a:rPr lang="en-US" sz="1800" dirty="0">
                <a:solidFill>
                  <a:srgbClr val="000000"/>
                </a:solidFill>
                <a:effectLst/>
                <a:latin typeface="Times New Roman" panose="02020603050405020304" pitchFamily="18" charset="0"/>
                <a:ea typeface="Times New Roman" panose="02020603050405020304" pitchFamily="18" charset="0"/>
              </a:rPr>
              <a:t>; Ryan </a:t>
            </a:r>
            <a:r>
              <a:rPr lang="en-US" sz="1800" dirty="0" err="1">
                <a:solidFill>
                  <a:srgbClr val="000000"/>
                </a:solidFill>
                <a:effectLst/>
                <a:latin typeface="Times New Roman" panose="02020603050405020304" pitchFamily="18" charset="0"/>
                <a:ea typeface="Times New Roman" panose="02020603050405020304" pitchFamily="18" charset="0"/>
              </a:rPr>
              <a:t>Rhay</a:t>
            </a:r>
            <a:r>
              <a:rPr lang="en-US" sz="1800" dirty="0">
                <a:solidFill>
                  <a:srgbClr val="000000"/>
                </a:solidFill>
                <a:effectLst/>
                <a:latin typeface="Times New Roman" panose="02020603050405020304" pitchFamily="18" charset="0"/>
                <a:ea typeface="Times New Roman" panose="02020603050405020304" pitchFamily="18" charset="0"/>
              </a:rPr>
              <a:t> P. </a:t>
            </a:r>
            <a:r>
              <a:rPr lang="en-US" sz="1800" dirty="0" err="1">
                <a:solidFill>
                  <a:srgbClr val="000000"/>
                </a:solidFill>
                <a:effectLst/>
                <a:latin typeface="Times New Roman" panose="02020603050405020304" pitchFamily="18" charset="0"/>
                <a:ea typeface="Times New Roman" panose="02020603050405020304" pitchFamily="18" charset="0"/>
              </a:rPr>
              <a:t>Vicerra</a:t>
            </a:r>
            <a:r>
              <a:rPr lang="en-US" sz="1800" dirty="0">
                <a:solidFill>
                  <a:srgbClr val="000000"/>
                </a:solidFill>
                <a:effectLst/>
                <a:latin typeface="Times New Roman" panose="02020603050405020304" pitchFamily="18" charset="0"/>
                <a:ea typeface="Times New Roman" panose="02020603050405020304" pitchFamily="18" charset="0"/>
              </a:rPr>
              <a:t>; Jose Martin Z. </a:t>
            </a:r>
            <a:r>
              <a:rPr lang="en-US" sz="1800" dirty="0" err="1">
                <a:solidFill>
                  <a:srgbClr val="000000"/>
                </a:solidFill>
                <a:effectLst/>
                <a:latin typeface="Times New Roman" panose="02020603050405020304" pitchFamily="18" charset="0"/>
                <a:ea typeface="Times New Roman" panose="02020603050405020304" pitchFamily="18" charset="0"/>
              </a:rPr>
              <a:t>Maningo</a:t>
            </a:r>
            <a:r>
              <a:rPr lang="en-US" sz="1800" dirty="0">
                <a:solidFill>
                  <a:srgbClr val="000000"/>
                </a:solidFill>
                <a:effectLst/>
                <a:latin typeface="Times New Roman" panose="02020603050405020304" pitchFamily="18" charset="0"/>
                <a:ea typeface="Times New Roman" panose="02020603050405020304" pitchFamily="18" charset="0"/>
              </a:rPr>
              <a:t>: TENCON 2018 - 2019 IEEE Region 10 Conference. </a:t>
            </a:r>
            <a:endParaRPr lang="en-IN" sz="1800"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[2] Joseph Redmon, Santosh </a:t>
            </a:r>
            <a:r>
              <a:rPr lang="en-US" sz="1800" dirty="0" err="1">
                <a:solidFill>
                  <a:srgbClr val="000000"/>
                </a:solidFill>
                <a:effectLst/>
                <a:latin typeface="Times New Roman" panose="02020603050405020304" pitchFamily="18" charset="0"/>
                <a:ea typeface="Times New Roman" panose="02020603050405020304" pitchFamily="18" charset="0"/>
              </a:rPr>
              <a:t>Divvala</a:t>
            </a:r>
            <a:r>
              <a:rPr lang="en-US" sz="1800" dirty="0">
                <a:solidFill>
                  <a:srgbClr val="000000"/>
                </a:solidFill>
                <a:effectLst/>
                <a:latin typeface="Times New Roman" panose="02020603050405020304" pitchFamily="18" charset="0"/>
                <a:ea typeface="Times New Roman" panose="02020603050405020304" pitchFamily="18" charset="0"/>
              </a:rPr>
              <a:t>, Ross </a:t>
            </a:r>
            <a:r>
              <a:rPr lang="en-US" sz="1800" dirty="0" err="1">
                <a:solidFill>
                  <a:srgbClr val="000000"/>
                </a:solidFill>
                <a:effectLst/>
                <a:latin typeface="Times New Roman" panose="02020603050405020304" pitchFamily="18" charset="0"/>
                <a:ea typeface="Times New Roman" panose="02020603050405020304" pitchFamily="18" charset="0"/>
              </a:rPr>
              <a:t>Girshick</a:t>
            </a:r>
            <a:r>
              <a:rPr lang="en-US" sz="1800" dirty="0">
                <a:solidFill>
                  <a:srgbClr val="000000"/>
                </a:solidFill>
                <a:effectLst/>
                <a:latin typeface="Times New Roman" panose="02020603050405020304" pitchFamily="18" charset="0"/>
                <a:ea typeface="Times New Roman" panose="02020603050405020304" pitchFamily="18" charset="0"/>
              </a:rPr>
              <a:t>, Ali Farhadi:</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You Only Look Once: Unified, Real-Time Object Detection: IEEE conference on computer vision and pattern recognition (2016). </a:t>
            </a:r>
            <a:endParaRPr lang="en-IN" sz="1800"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[3] Wei Fan, </a:t>
            </a:r>
            <a:r>
              <a:rPr lang="en-US" sz="1800" dirty="0" err="1">
                <a:solidFill>
                  <a:srgbClr val="000000"/>
                </a:solidFill>
                <a:effectLst/>
                <a:latin typeface="Times New Roman" panose="02020603050405020304" pitchFamily="18" charset="0"/>
                <a:ea typeface="Times New Roman" panose="02020603050405020304" pitchFamily="18" charset="0"/>
              </a:rPr>
              <a:t>Zhenying</a:t>
            </a:r>
            <a:r>
              <a:rPr lang="en-US" sz="1800" dirty="0">
                <a:solidFill>
                  <a:srgbClr val="000000"/>
                </a:solidFill>
                <a:effectLst/>
                <a:latin typeface="Times New Roman" panose="02020603050405020304" pitchFamily="18" charset="0"/>
                <a:ea typeface="Times New Roman" panose="02020603050405020304" pitchFamily="18" charset="0"/>
              </a:rPr>
              <a:t> Xu, </a:t>
            </a:r>
            <a:r>
              <a:rPr lang="en-US" sz="1800" dirty="0" err="1">
                <a:solidFill>
                  <a:srgbClr val="000000"/>
                </a:solidFill>
                <a:effectLst/>
                <a:latin typeface="Times New Roman" panose="02020603050405020304" pitchFamily="18" charset="0"/>
                <a:ea typeface="Times New Roman" panose="02020603050405020304" pitchFamily="18" charset="0"/>
              </a:rPr>
              <a:t>Ziqian</a:t>
            </a:r>
            <a:r>
              <a:rPr lang="en-US" sz="1800" dirty="0">
                <a:solidFill>
                  <a:srgbClr val="000000"/>
                </a:solidFill>
                <a:effectLst/>
                <a:latin typeface="Times New Roman" panose="02020603050405020304" pitchFamily="18" charset="0"/>
                <a:ea typeface="Times New Roman" panose="02020603050405020304" pitchFamily="18" charset="0"/>
              </a:rPr>
              <a:t> Wu: Improved SSD-assisted algorithm for surface defect detection of electromagnetic luminescence(2021).</a:t>
            </a:r>
            <a:endParaRPr lang="en-IN" sz="1800"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rPr>
              <a:t>Razavian</a:t>
            </a:r>
            <a:r>
              <a:rPr lang="en-US" sz="1800" dirty="0">
                <a:effectLst/>
                <a:latin typeface="Times New Roman" panose="02020603050405020304" pitchFamily="18" charset="0"/>
                <a:ea typeface="Times New Roman" panose="02020603050405020304" pitchFamily="18" charset="0"/>
              </a:rPr>
              <a:t>, A.S., Sullivan, J., Carlsson, S., Maki, A.: Visual instance retrieval with deep convolutional networks. </a:t>
            </a:r>
            <a:r>
              <a:rPr lang="en-US" sz="1800" dirty="0" err="1">
                <a:effectLst/>
                <a:latin typeface="Times New Roman" panose="02020603050405020304" pitchFamily="18" charset="0"/>
                <a:ea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rPr>
              <a:t> preprint arXiv:1412.6574 (2014).</a:t>
            </a:r>
            <a:endParaRPr lang="en-IN" sz="1800"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[5] Jeff Donahue, </a:t>
            </a:r>
            <a:r>
              <a:rPr lang="en-US" sz="1800" dirty="0" err="1">
                <a:solidFill>
                  <a:srgbClr val="000000"/>
                </a:solidFill>
                <a:effectLst/>
                <a:latin typeface="Times New Roman" panose="02020603050405020304" pitchFamily="18" charset="0"/>
                <a:ea typeface="Times New Roman" panose="02020603050405020304" pitchFamily="18" charset="0"/>
              </a:rPr>
              <a:t>Yangqing</a:t>
            </a:r>
            <a:r>
              <a:rPr lang="en-US" sz="1800" dirty="0">
                <a:solidFill>
                  <a:srgbClr val="000000"/>
                </a:solidFill>
                <a:effectLst/>
                <a:latin typeface="Times New Roman" panose="02020603050405020304" pitchFamily="18" charset="0"/>
                <a:ea typeface="Times New Roman" panose="02020603050405020304" pitchFamily="18" charset="0"/>
              </a:rPr>
              <a:t> Jia, Oriol </a:t>
            </a:r>
            <a:r>
              <a:rPr lang="en-US" sz="1800" dirty="0" err="1">
                <a:solidFill>
                  <a:srgbClr val="000000"/>
                </a:solidFill>
                <a:effectLst/>
                <a:latin typeface="Times New Roman" panose="02020603050405020304" pitchFamily="18" charset="0"/>
                <a:ea typeface="Times New Roman" panose="02020603050405020304" pitchFamily="18" charset="0"/>
              </a:rPr>
              <a:t>Vinyals</a:t>
            </a:r>
            <a:r>
              <a:rPr lang="en-US" sz="1800" dirty="0">
                <a:solidFill>
                  <a:srgbClr val="000000"/>
                </a:solidFill>
                <a:effectLst/>
                <a:latin typeface="Times New Roman" panose="02020603050405020304" pitchFamily="18" charset="0"/>
                <a:ea typeface="Times New Roman" panose="02020603050405020304" pitchFamily="18" charset="0"/>
              </a:rPr>
              <a:t>, Judy Hoffman, Ning Zhang, Eric Tzeng, Trevor Darrell: </a:t>
            </a:r>
            <a:r>
              <a:rPr lang="en-US" sz="1800" dirty="0" err="1">
                <a:solidFill>
                  <a:srgbClr val="000000"/>
                </a:solidFill>
                <a:effectLst/>
                <a:latin typeface="Times New Roman" panose="02020603050405020304" pitchFamily="18" charset="0"/>
                <a:ea typeface="Times New Roman" panose="02020603050405020304" pitchFamily="18" charset="0"/>
              </a:rPr>
              <a:t>DeCAF</a:t>
            </a:r>
            <a:r>
              <a:rPr lang="en-US" sz="1800" dirty="0">
                <a:solidFill>
                  <a:srgbClr val="000000"/>
                </a:solidFill>
                <a:effectLst/>
                <a:latin typeface="Times New Roman" panose="02020603050405020304" pitchFamily="18" charset="0"/>
                <a:ea typeface="Times New Roman" panose="02020603050405020304" pitchFamily="18" charset="0"/>
              </a:rPr>
              <a:t>: A Deep Convolutional Activation Feature for Generic Visual Recognition: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rPr>
              <a:t> preprint arXiv:1310.1531 (2014).</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[6] </a:t>
            </a:r>
            <a:r>
              <a:rPr lang="en-US" sz="1800" dirty="0" err="1">
                <a:solidFill>
                  <a:srgbClr val="000000"/>
                </a:solidFill>
                <a:effectLst/>
                <a:latin typeface="Times New Roman" panose="02020603050405020304" pitchFamily="18" charset="0"/>
                <a:ea typeface="Times New Roman" panose="02020603050405020304" pitchFamily="18" charset="0"/>
              </a:rPr>
              <a:t>Oquab</a:t>
            </a:r>
            <a:r>
              <a:rPr lang="en-US" sz="1800" dirty="0">
                <a:solidFill>
                  <a:srgbClr val="000000"/>
                </a:solidFill>
                <a:effectLst/>
                <a:latin typeface="Times New Roman" panose="02020603050405020304" pitchFamily="18" charset="0"/>
                <a:ea typeface="Times New Roman" panose="02020603050405020304" pitchFamily="18" charset="0"/>
              </a:rPr>
              <a:t>, Maxime, </a:t>
            </a:r>
            <a:r>
              <a:rPr lang="en-US" sz="1800" dirty="0" err="1">
                <a:solidFill>
                  <a:srgbClr val="000000"/>
                </a:solidFill>
                <a:effectLst/>
                <a:latin typeface="Times New Roman" panose="02020603050405020304" pitchFamily="18" charset="0"/>
                <a:ea typeface="Times New Roman" panose="02020603050405020304" pitchFamily="18" charset="0"/>
              </a:rPr>
              <a:t>Bottou</a:t>
            </a:r>
            <a:r>
              <a:rPr lang="en-US" sz="1800" dirty="0">
                <a:solidFill>
                  <a:srgbClr val="000000"/>
                </a:solidFill>
                <a:effectLst/>
                <a:latin typeface="Times New Roman" panose="02020603050405020304" pitchFamily="18" charset="0"/>
                <a:ea typeface="Times New Roman" panose="02020603050405020304" pitchFamily="18" charset="0"/>
              </a:rPr>
              <a:t>, Léon, Laptev, Ivan, </a:t>
            </a:r>
            <a:r>
              <a:rPr lang="en-US" sz="1800" dirty="0" err="1">
                <a:solidFill>
                  <a:srgbClr val="000000"/>
                </a:solidFill>
                <a:effectLst/>
                <a:latin typeface="Times New Roman" panose="02020603050405020304" pitchFamily="18" charset="0"/>
                <a:ea typeface="Times New Roman" panose="02020603050405020304" pitchFamily="18" charset="0"/>
              </a:rPr>
              <a:t>Sivic</a:t>
            </a:r>
            <a:r>
              <a:rPr lang="en-US" sz="1800" dirty="0">
                <a:solidFill>
                  <a:srgbClr val="000000"/>
                </a:solidFill>
                <a:effectLst/>
                <a:latin typeface="Times New Roman" panose="02020603050405020304" pitchFamily="18" charset="0"/>
                <a:ea typeface="Times New Roman" panose="02020603050405020304" pitchFamily="18" charset="0"/>
              </a:rPr>
              <a:t>, Josef, et al. Weakly supervised object recognition with convolutional neural networks. In NIPS, 2014. </a:t>
            </a:r>
            <a:endParaRPr lang="en-IN" sz="1800"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[7] </a:t>
            </a:r>
            <a:r>
              <a:rPr lang="en-US" sz="1800" dirty="0">
                <a:effectLst/>
                <a:latin typeface="Times New Roman" panose="02020603050405020304" pitchFamily="18" charset="0"/>
                <a:ea typeface="Times New Roman" panose="02020603050405020304" pitchFamily="18" charset="0"/>
              </a:rPr>
              <a:t>Chen, Ling, and Xu Lai. "Comparison between ARIMA and ANN models used in short-term wind speed forecasting." Power and Energy Engineering Conference (APPEEC), 2011 Asia Pacific. IEEE, 2011.</a:t>
            </a:r>
            <a:endParaRPr lang="en-IN" sz="1800"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[8] </a:t>
            </a:r>
            <a:r>
              <a:rPr lang="en-US" sz="1800" dirty="0" err="1">
                <a:effectLst/>
                <a:latin typeface="Times New Roman" panose="02020603050405020304" pitchFamily="18" charset="0"/>
                <a:ea typeface="Times New Roman" panose="02020603050405020304" pitchFamily="18" charset="0"/>
              </a:rPr>
              <a:t>Sivaranjani</a:t>
            </a:r>
            <a:r>
              <a:rPr lang="en-US" sz="1800" dirty="0">
                <a:effectLst/>
                <a:latin typeface="Times New Roman" panose="02020603050405020304" pitchFamily="18" charset="0"/>
                <a:ea typeface="Times New Roman" panose="02020603050405020304" pitchFamily="18" charset="0"/>
              </a:rPr>
              <a:t>, S., S. </a:t>
            </a:r>
            <a:r>
              <a:rPr lang="en-US" sz="1800" dirty="0" err="1">
                <a:effectLst/>
                <a:latin typeface="Times New Roman" panose="02020603050405020304" pitchFamily="18" charset="0"/>
                <a:ea typeface="Times New Roman" panose="02020603050405020304" pitchFamily="18" charset="0"/>
              </a:rPr>
              <a:t>Sivakumari</a:t>
            </a:r>
            <a:r>
              <a:rPr lang="en-US" sz="1800" dirty="0">
                <a:effectLst/>
                <a:latin typeface="Times New Roman" panose="02020603050405020304" pitchFamily="18" charset="0"/>
                <a:ea typeface="Times New Roman" panose="02020603050405020304" pitchFamily="18" charset="0"/>
              </a:rPr>
              <a:t>, and M. Aasha. "Crime prediction and forecasting in Tamil Nadu using clustering approaches." Emerging Technological Trends (ICETT), International Conference on. IEEE, 2016.</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409587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F2B15-D49D-433A-449F-5D575DCD6D55}"/>
              </a:ext>
            </a:extLst>
          </p:cNvPr>
          <p:cNvSpPr>
            <a:spLocks noGrp="1"/>
          </p:cNvSpPr>
          <p:nvPr>
            <p:ph idx="1"/>
          </p:nvPr>
        </p:nvSpPr>
        <p:spPr>
          <a:xfrm>
            <a:off x="1260795" y="355134"/>
            <a:ext cx="10433458" cy="3777622"/>
          </a:xfrm>
        </p:spPr>
        <p:txBody>
          <a:bodyPr>
            <a:noAutofit/>
          </a:bodyPr>
          <a:lstStyle/>
          <a:p>
            <a:pPr algn="just"/>
            <a:r>
              <a:rPr lang="en-US" sz="1600" dirty="0">
                <a:effectLst/>
                <a:latin typeface="Times New Roman" panose="02020603050405020304" pitchFamily="18" charset="0"/>
                <a:ea typeface="Times New Roman" panose="02020603050405020304" pitchFamily="18" charset="0"/>
              </a:rPr>
              <a:t>[9] Dr. N. Geetha, Akash Kumar. K. S, Akshita. B. P, Arjun. M: Weapon Detection in Surveillance System: International Journal of Engineering Research &amp; Technology (IJERT) ISSN: 2278-0181 IJERTV10IS050077 Vol. 10 Issue 05, May-2021. </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[10] Neil Shah, </a:t>
            </a:r>
            <a:r>
              <a:rPr lang="en-US" sz="1600" dirty="0" err="1">
                <a:effectLst/>
                <a:latin typeface="Times New Roman" panose="02020603050405020304" pitchFamily="18" charset="0"/>
                <a:ea typeface="Times New Roman" panose="02020603050405020304" pitchFamily="18" charset="0"/>
              </a:rPr>
              <a:t>Nandish</a:t>
            </a:r>
            <a:r>
              <a:rPr lang="en-US" sz="1600" dirty="0">
                <a:effectLst/>
                <a:latin typeface="Times New Roman" panose="02020603050405020304" pitchFamily="18" charset="0"/>
                <a:ea typeface="Times New Roman" panose="02020603050405020304" pitchFamily="18" charset="0"/>
              </a:rPr>
              <a:t> Bhagat and Manan Shah: Crime forecasting: a machine learning and computer vision approach to crime prediction and prevention(2021) </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[11] </a:t>
            </a:r>
            <a:r>
              <a:rPr lang="en-US" sz="1600" dirty="0" err="1">
                <a:effectLst/>
                <a:latin typeface="Times New Roman" panose="02020603050405020304" pitchFamily="18" charset="0"/>
                <a:ea typeface="Times New Roman" panose="02020603050405020304" pitchFamily="18" charset="0"/>
              </a:rPr>
              <a:t>MalavikaNair</a:t>
            </a:r>
            <a:r>
              <a:rPr lang="en-US" sz="1600" dirty="0">
                <a:effectLst/>
                <a:latin typeface="Times New Roman" panose="02020603050405020304" pitchFamily="18" charset="0"/>
                <a:ea typeface="Times New Roman" panose="02020603050405020304" pitchFamily="18" charset="0"/>
              </a:rPr>
              <a:t>, Mathew </a:t>
            </a:r>
            <a:r>
              <a:rPr lang="en-US" sz="1600" dirty="0" err="1">
                <a:effectLst/>
                <a:latin typeface="Times New Roman" panose="02020603050405020304" pitchFamily="18" charset="0"/>
                <a:ea typeface="Times New Roman" panose="02020603050405020304" pitchFamily="18" charset="0"/>
              </a:rPr>
              <a:t>Gillroy</a:t>
            </a:r>
            <a:r>
              <a:rPr lang="en-US" sz="1600" dirty="0">
                <a:effectLst/>
                <a:latin typeface="Times New Roman" panose="02020603050405020304" pitchFamily="18" charset="0"/>
                <a:ea typeface="Times New Roman" panose="02020603050405020304" pitchFamily="18" charset="0"/>
              </a:rPr>
              <a:t>, Neethu Jose, and </a:t>
            </a:r>
            <a:r>
              <a:rPr lang="en-US" sz="1600" dirty="0" err="1">
                <a:effectLst/>
                <a:latin typeface="Times New Roman" panose="02020603050405020304" pitchFamily="18" charset="0"/>
                <a:ea typeface="Times New Roman" panose="02020603050405020304" pitchFamily="18" charset="0"/>
              </a:rPr>
              <a:t>Jasmy</a:t>
            </a:r>
            <a:r>
              <a:rPr lang="en-US" sz="1600" dirty="0">
                <a:effectLst/>
                <a:latin typeface="Times New Roman" panose="02020603050405020304" pitchFamily="18" charset="0"/>
                <a:ea typeface="Times New Roman" panose="02020603050405020304" pitchFamily="18" charset="0"/>
              </a:rPr>
              <a:t> Davies in their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-surveillance Crime Monitoring and Prevention Using Neural Networks”, International Research Journal of Engineering and Technology (IRJET), e-ISSN:2395-0056Volume: 05 03rd March 2018. </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[12] </a:t>
            </a:r>
            <a:r>
              <a:rPr lang="en-US" sz="1600" dirty="0" err="1">
                <a:effectLst/>
                <a:latin typeface="Times New Roman" panose="02020603050405020304" pitchFamily="18" charset="0"/>
                <a:ea typeface="Times New Roman" panose="02020603050405020304" pitchFamily="18" charset="0"/>
              </a:rPr>
              <a:t>jha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P,jha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R,Sharma</a:t>
            </a:r>
            <a:r>
              <a:rPr lang="en-US" sz="1600" dirty="0">
                <a:effectLst/>
                <a:latin typeface="Times New Roman" panose="02020603050405020304" pitchFamily="18" charset="0"/>
                <a:ea typeface="Times New Roman" panose="02020603050405020304" pitchFamily="18" charset="0"/>
              </a:rPr>
              <a:t> A (2019) Behavior analysis and crime prediction using big data and machine </a:t>
            </a:r>
            <a:r>
              <a:rPr lang="en-US" sz="1600" dirty="0" err="1">
                <a:effectLst/>
                <a:latin typeface="Times New Roman" panose="02020603050405020304" pitchFamily="18" charset="0"/>
                <a:ea typeface="Times New Roman" panose="02020603050405020304" pitchFamily="18" charset="0"/>
              </a:rPr>
              <a:t>learning.Int</a:t>
            </a:r>
            <a:r>
              <a:rPr lang="en-US" sz="1600" dirty="0">
                <a:effectLst/>
                <a:latin typeface="Times New Roman" panose="02020603050405020304" pitchFamily="18" charset="0"/>
                <a:ea typeface="Times New Roman" panose="02020603050405020304" pitchFamily="18" charset="0"/>
              </a:rPr>
              <a:t> j Recent Technol Eng 8(1):461-468</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[13] Harsh Jain, Aditya Vikram, Mohana, Ankit Kashyap, Ayush Jain Telecommunication Engineering, “Weapon detection using AI and deep learning for security application”, IEEE (2019). </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[14] M. K. Mohamed, A. Taha and H. H. Zayed, “Automatic gun detection approach for video surveillance,” International Journal of Socio Technology and Knowledge Development, vol. 12, no. 1, pp. 49–66, 2020.</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[15] J. Lim, M. </a:t>
            </a:r>
            <a:r>
              <a:rPr lang="en-US" sz="1600" dirty="0" err="1">
                <a:effectLst/>
                <a:latin typeface="Times New Roman" panose="02020603050405020304" pitchFamily="18" charset="0"/>
                <a:ea typeface="Times New Roman" panose="02020603050405020304" pitchFamily="18" charset="0"/>
              </a:rPr>
              <a:t>Istiaque</a:t>
            </a:r>
            <a:r>
              <a:rPr lang="en-US" sz="1600" dirty="0">
                <a:effectLst/>
                <a:latin typeface="Times New Roman" panose="02020603050405020304" pitchFamily="18" charset="0"/>
                <a:ea typeface="Times New Roman" panose="02020603050405020304" pitchFamily="18" charset="0"/>
              </a:rPr>
              <a:t>, A. </a:t>
            </a:r>
            <a:r>
              <a:rPr lang="en-US" sz="1600" dirty="0" err="1">
                <a:effectLst/>
                <a:latin typeface="Times New Roman" panose="02020603050405020304" pitchFamily="18" charset="0"/>
                <a:ea typeface="Times New Roman" panose="02020603050405020304" pitchFamily="18" charset="0"/>
              </a:rPr>
              <a:t>Jobayer</a:t>
            </a:r>
            <a:r>
              <a:rPr lang="en-US" sz="1600" dirty="0">
                <a:effectLst/>
                <a:latin typeface="Times New Roman" panose="02020603050405020304" pitchFamily="18" charset="0"/>
                <a:ea typeface="Times New Roman" panose="02020603050405020304" pitchFamily="18" charset="0"/>
              </a:rPr>
              <a:t>, V. M. Baskaran, J. M. Lim et al., “Gun detection in surveillance videos using deep neural networks,” in Proc. of APSIPA, Lanzhou, China, vol. 1, no. 1, pp. 1–6, 2019.</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[16] </a:t>
            </a:r>
            <a:r>
              <a:rPr lang="en-US" sz="1600" dirty="0" err="1">
                <a:effectLst/>
                <a:latin typeface="Times New Roman" panose="02020603050405020304" pitchFamily="18" charset="0"/>
                <a:ea typeface="Times New Roman" panose="02020603050405020304" pitchFamily="18" charset="0"/>
              </a:rPr>
              <a:t>Erssa</a:t>
            </a:r>
            <a:r>
              <a:rPr lang="en-US" sz="1600" dirty="0">
                <a:effectLst/>
                <a:latin typeface="Times New Roman" panose="02020603050405020304" pitchFamily="18" charset="0"/>
                <a:ea typeface="Times New Roman" panose="02020603050405020304" pitchFamily="18" charset="0"/>
              </a:rPr>
              <a:t> Arif, Syed </a:t>
            </a:r>
            <a:r>
              <a:rPr lang="en-US" sz="1600" dirty="0" err="1">
                <a:effectLst/>
                <a:latin typeface="Times New Roman" panose="02020603050405020304" pitchFamily="18" charset="0"/>
                <a:ea typeface="Times New Roman" panose="02020603050405020304" pitchFamily="18" charset="0"/>
              </a:rPr>
              <a:t>Khuram</a:t>
            </a:r>
            <a:r>
              <a:rPr lang="en-US" sz="1600" dirty="0">
                <a:effectLst/>
                <a:latin typeface="Times New Roman" panose="02020603050405020304" pitchFamily="18" charset="0"/>
                <a:ea typeface="Times New Roman" panose="02020603050405020304" pitchFamily="18" charset="0"/>
              </a:rPr>
              <a:t> Shahzad, Muhammad Waseem Iqbal, Muhammad </a:t>
            </a:r>
            <a:r>
              <a:rPr lang="en-US" sz="1600" dirty="0" err="1">
                <a:effectLst/>
                <a:latin typeface="Times New Roman" panose="02020603050405020304" pitchFamily="18" charset="0"/>
                <a:ea typeface="Times New Roman" panose="02020603050405020304" pitchFamily="18" charset="0"/>
              </a:rPr>
              <a:t>Arfan</a:t>
            </a:r>
            <a:r>
              <a:rPr lang="en-US" sz="1600" dirty="0">
                <a:effectLst/>
                <a:latin typeface="Times New Roman" panose="02020603050405020304" pitchFamily="18" charset="0"/>
                <a:ea typeface="Times New Roman" panose="02020603050405020304" pitchFamily="18" charset="0"/>
              </a:rPr>
              <a:t> Jaffar, Abdullah S. </a:t>
            </a:r>
            <a:r>
              <a:rPr lang="en-US" sz="1600" dirty="0" err="1">
                <a:effectLst/>
                <a:latin typeface="Times New Roman" panose="02020603050405020304" pitchFamily="18" charset="0"/>
                <a:ea typeface="Times New Roman" panose="02020603050405020304" pitchFamily="18" charset="0"/>
              </a:rPr>
              <a:t>Alshahrani</a:t>
            </a:r>
            <a:r>
              <a:rPr lang="en-US" sz="1600" dirty="0">
                <a:effectLst/>
                <a:latin typeface="Times New Roman" panose="02020603050405020304" pitchFamily="18" charset="0"/>
                <a:ea typeface="Times New Roman" panose="02020603050405020304" pitchFamily="18" charset="0"/>
              </a:rPr>
              <a:t> and Ahmed Alghamdi: Automatic Detection of Weapons in Surveillance Cameras Using Efficient-Net (2022).</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[17] Karabo Jenga, </a:t>
            </a:r>
            <a:r>
              <a:rPr lang="en-US" sz="1600" dirty="0" err="1">
                <a:effectLst/>
                <a:latin typeface="Times New Roman" panose="02020603050405020304" pitchFamily="18" charset="0"/>
                <a:ea typeface="Times New Roman" panose="02020603050405020304" pitchFamily="18" charset="0"/>
              </a:rPr>
              <a:t>Cagatay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Catal</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Gorkem</a:t>
            </a:r>
            <a:r>
              <a:rPr lang="en-US" sz="1600" dirty="0">
                <a:effectLst/>
                <a:latin typeface="Times New Roman" panose="02020603050405020304" pitchFamily="18" charset="0"/>
                <a:ea typeface="Times New Roman" panose="02020603050405020304" pitchFamily="18" charset="0"/>
              </a:rPr>
              <a:t> Kar: Machine learning in crime prediction: Journal of Ambient Intelligence and Humanized Computing (2023).</a:t>
            </a:r>
            <a:endParaRPr lang="en-IN" sz="1600" dirty="0">
              <a:effectLst/>
              <a:latin typeface="Times New Roman" panose="02020603050405020304" pitchFamily="18" charset="0"/>
              <a:ea typeface="Times New Roman" panose="02020603050405020304" pitchFamily="18" charset="0"/>
            </a:endParaRPr>
          </a:p>
          <a:p>
            <a:endParaRPr lang="en-IN" sz="1600" dirty="0"/>
          </a:p>
        </p:txBody>
      </p:sp>
    </p:spTree>
    <p:extLst>
      <p:ext uri="{BB962C8B-B14F-4D97-AF65-F5344CB8AC3E}">
        <p14:creationId xmlns:p14="http://schemas.microsoft.com/office/powerpoint/2010/main" val="221771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7200" dirty="0"/>
              <a:t>Thank You</a:t>
            </a:r>
          </a:p>
        </p:txBody>
      </p:sp>
    </p:spTree>
    <p:extLst>
      <p:ext uri="{BB962C8B-B14F-4D97-AF65-F5344CB8AC3E}">
        <p14:creationId xmlns:p14="http://schemas.microsoft.com/office/powerpoint/2010/main" val="126871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of Content </a:t>
            </a:r>
          </a:p>
        </p:txBody>
      </p:sp>
      <p:sp>
        <p:nvSpPr>
          <p:cNvPr id="3" name="Content Placeholder 2"/>
          <p:cNvSpPr>
            <a:spLocks noGrp="1"/>
          </p:cNvSpPr>
          <p:nvPr>
            <p:ph idx="1"/>
          </p:nvPr>
        </p:nvSpPr>
        <p:spPr>
          <a:xfrm>
            <a:off x="2408908" y="1811628"/>
            <a:ext cx="8915400" cy="3777622"/>
          </a:xfrm>
        </p:spPr>
        <p:txBody>
          <a:bodyPr>
            <a:normAutofit/>
          </a:bodyPr>
          <a:lstStyle/>
          <a:p>
            <a:r>
              <a:rPr lang="en-US" sz="2400" b="1" dirty="0"/>
              <a:t>Introduction</a:t>
            </a:r>
          </a:p>
          <a:p>
            <a:r>
              <a:rPr lang="en-US" sz="2400" b="1" dirty="0"/>
              <a:t>Related Work</a:t>
            </a:r>
          </a:p>
          <a:p>
            <a:r>
              <a:rPr lang="en-US" sz="2400" b="1" dirty="0"/>
              <a:t>Methodology</a:t>
            </a:r>
          </a:p>
          <a:p>
            <a:r>
              <a:rPr lang="en-US" sz="2400" b="1" dirty="0"/>
              <a:t>Result</a:t>
            </a:r>
          </a:p>
          <a:p>
            <a:r>
              <a:rPr lang="en-US" sz="2400" b="1" dirty="0"/>
              <a:t>Conclusion</a:t>
            </a:r>
          </a:p>
          <a:p>
            <a:r>
              <a:rPr lang="en-US" sz="2400" b="1" dirty="0"/>
              <a:t>References </a:t>
            </a:r>
          </a:p>
          <a:p>
            <a:endParaRPr lang="en-US" dirty="0"/>
          </a:p>
          <a:p>
            <a:endParaRPr lang="en-US" dirty="0"/>
          </a:p>
        </p:txBody>
      </p:sp>
    </p:spTree>
    <p:extLst>
      <p:ext uri="{BB962C8B-B14F-4D97-AF65-F5344CB8AC3E}">
        <p14:creationId xmlns:p14="http://schemas.microsoft.com/office/powerpoint/2010/main" val="225863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r>
              <a:rPr lang="en-US" b="1" dirty="0"/>
              <a:t>Abstract</a:t>
            </a:r>
          </a:p>
        </p:txBody>
      </p:sp>
      <p:sp>
        <p:nvSpPr>
          <p:cNvPr id="3" name="Content Placeholder 2"/>
          <p:cNvSpPr>
            <a:spLocks noGrp="1"/>
          </p:cNvSpPr>
          <p:nvPr>
            <p:ph idx="1"/>
          </p:nvPr>
        </p:nvSpPr>
        <p:spPr>
          <a:xfrm>
            <a:off x="2592925" y="1937227"/>
            <a:ext cx="8126720" cy="3777622"/>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Deep Learning approaches for solving the problem created a revolution in the field of research. An example like scene interpretation which includes the detection, classification, and recognition of objects.</a:t>
            </a:r>
          </a:p>
          <a:p>
            <a:pPr algn="just"/>
            <a:r>
              <a:rPr lang="en-US" sz="2400" dirty="0">
                <a:solidFill>
                  <a:schemeClr val="tx1"/>
                </a:solidFill>
                <a:latin typeface="Times New Roman" panose="02020603050405020304" pitchFamily="18" charset="0"/>
                <a:cs typeface="Times New Roman" panose="02020603050405020304" pitchFamily="18" charset="0"/>
              </a:rPr>
              <a:t>This study paper will cover the various new models of deep learning techniques in detecting and classifying objects from the scene. </a:t>
            </a:r>
          </a:p>
        </p:txBody>
      </p:sp>
    </p:spTree>
    <p:extLst>
      <p:ext uri="{BB962C8B-B14F-4D97-AF65-F5344CB8AC3E}">
        <p14:creationId xmlns:p14="http://schemas.microsoft.com/office/powerpoint/2010/main" val="271358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4384"/>
          </a:xfrm>
        </p:spPr>
        <p:txBody>
          <a:bodyPr/>
          <a:lstStyle/>
          <a:p>
            <a:r>
              <a:rPr lang="en-US" b="1" dirty="0"/>
              <a:t>Introduction:</a:t>
            </a:r>
          </a:p>
        </p:txBody>
      </p:sp>
      <p:sp>
        <p:nvSpPr>
          <p:cNvPr id="3" name="Content Placeholder 2"/>
          <p:cNvSpPr>
            <a:spLocks noGrp="1"/>
          </p:cNvSpPr>
          <p:nvPr>
            <p:ph idx="1"/>
          </p:nvPr>
        </p:nvSpPr>
        <p:spPr>
          <a:xfrm>
            <a:off x="2592924" y="1573306"/>
            <a:ext cx="8911687" cy="5284694"/>
          </a:xfrm>
        </p:spPr>
        <p:txBody>
          <a:bodyPr>
            <a:normAutofit/>
          </a:bodyPr>
          <a:lstStyle/>
          <a:p>
            <a:pPr algn="just"/>
            <a:r>
              <a:rPr lang="en-US" sz="2000" dirty="0">
                <a:effectLst/>
                <a:latin typeface="Times New Roman" panose="02020603050405020304" pitchFamily="18" charset="0"/>
                <a:ea typeface="Times New Roman" panose="02020603050405020304" pitchFamily="18" charset="0"/>
              </a:rPr>
              <a:t>Assault is a serious crime that can have severe consequences for the perpetrator. </a:t>
            </a:r>
          </a:p>
          <a:p>
            <a:pPr algn="just"/>
            <a:r>
              <a:rPr lang="en-US" sz="2000" dirty="0">
                <a:effectLst/>
                <a:latin typeface="Times New Roman" panose="02020603050405020304" pitchFamily="18" charset="0"/>
                <a:ea typeface="Times New Roman" panose="02020603050405020304" pitchFamily="18" charset="0"/>
              </a:rPr>
              <a:t>Weapon detection is an important issue for public safety and security. </a:t>
            </a:r>
          </a:p>
          <a:p>
            <a:pPr algn="just"/>
            <a:r>
              <a:rPr lang="en-US" sz="2000" dirty="0">
                <a:effectLst/>
                <a:latin typeface="Times New Roman" panose="02020603050405020304" pitchFamily="18" charset="0"/>
                <a:ea typeface="Times New Roman" panose="02020603050405020304" pitchFamily="18" charset="0"/>
              </a:rPr>
              <a:t>By using deep learning algorithms, it is possible to develop models that can accurately identify weapons in real-time. </a:t>
            </a:r>
          </a:p>
          <a:p>
            <a:pPr algn="just"/>
            <a:r>
              <a:rPr lang="en-US" sz="2000" dirty="0">
                <a:effectLst/>
                <a:latin typeface="Times New Roman" panose="02020603050405020304" pitchFamily="18" charset="0"/>
                <a:ea typeface="Times New Roman" panose="02020603050405020304" pitchFamily="18" charset="0"/>
              </a:rPr>
              <a:t>This can be done using an image or video analysis, where the algorithm is trained on a dataset of images or videos that include weapons and other objects. </a:t>
            </a:r>
          </a:p>
          <a:p>
            <a:pPr algn="just"/>
            <a:r>
              <a:rPr lang="en-US" sz="2000" dirty="0">
                <a:effectLst/>
                <a:latin typeface="Times New Roman" panose="02020603050405020304" pitchFamily="18" charset="0"/>
                <a:ea typeface="Times New Roman" panose="02020603050405020304" pitchFamily="18" charset="0"/>
              </a:rPr>
              <a:t>The proposed system aims to assist the police in detecting and identifying weapons in a variety of settings, including outdoor scenes. </a:t>
            </a:r>
          </a:p>
          <a:p>
            <a:pPr algn="just"/>
            <a:r>
              <a:rPr lang="en-US" sz="2000" dirty="0">
                <a:effectLst/>
                <a:latin typeface="Times New Roman" panose="02020603050405020304" pitchFamily="18" charset="0"/>
                <a:ea typeface="Times New Roman" panose="02020603050405020304" pitchFamily="18" charset="0"/>
              </a:rPr>
              <a:t>By using machine learning algorithms to analyze visual information, the system can potentially help the police to more efficiently and accurately identify weapons.</a:t>
            </a:r>
            <a:endParaRPr lang="en-US" sz="1800" dirty="0">
              <a:latin typeface="Times New Roman"/>
              <a:cs typeface="Calibri"/>
            </a:endParaRPr>
          </a:p>
          <a:p>
            <a:endParaRPr lang="en-US" sz="1600" dirty="0">
              <a:latin typeface="Times New Roman"/>
              <a:cs typeface="Calibri"/>
            </a:endParaRPr>
          </a:p>
          <a:p>
            <a:endParaRPr lang="en-US" sz="1400" dirty="0">
              <a:latin typeface="Times New Roman"/>
              <a:cs typeface="Calibri"/>
            </a:endParaRPr>
          </a:p>
          <a:p>
            <a:endParaRPr lang="en-US" sz="1400" dirty="0">
              <a:latin typeface="Times New Roman"/>
              <a:cs typeface="Times New Roman"/>
            </a:endParaRPr>
          </a:p>
        </p:txBody>
      </p:sp>
    </p:spTree>
    <p:extLst>
      <p:ext uri="{BB962C8B-B14F-4D97-AF65-F5344CB8AC3E}">
        <p14:creationId xmlns:p14="http://schemas.microsoft.com/office/powerpoint/2010/main" val="391200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05419" y="193804"/>
            <a:ext cx="8911687" cy="653361"/>
          </a:xfrm>
        </p:spPr>
        <p:txBody>
          <a:bodyPr/>
          <a:lstStyle/>
          <a:p>
            <a:r>
              <a:rPr lang="en-US" b="1" dirty="0"/>
              <a:t>Literature Review:</a:t>
            </a:r>
          </a:p>
        </p:txBody>
      </p:sp>
      <p:graphicFrame>
        <p:nvGraphicFramePr>
          <p:cNvPr id="3" name="Table 5">
            <a:extLst>
              <a:ext uri="{FF2B5EF4-FFF2-40B4-BE49-F238E27FC236}">
                <a16:creationId xmlns:a16="http://schemas.microsoft.com/office/drawing/2014/main" id="{5BE1079E-088E-E49B-8739-F7E24860A2CF}"/>
              </a:ext>
            </a:extLst>
          </p:cNvPr>
          <p:cNvGraphicFramePr>
            <a:graphicFrameLocks noGrp="1"/>
          </p:cNvGraphicFramePr>
          <p:nvPr>
            <p:extLst>
              <p:ext uri="{D42A27DB-BD31-4B8C-83A1-F6EECF244321}">
                <p14:modId xmlns:p14="http://schemas.microsoft.com/office/powerpoint/2010/main" val="2136899203"/>
              </p:ext>
            </p:extLst>
          </p:nvPr>
        </p:nvGraphicFramePr>
        <p:xfrm>
          <a:off x="1705419" y="847165"/>
          <a:ext cx="10100344" cy="5923896"/>
        </p:xfrm>
        <a:graphic>
          <a:graphicData uri="http://schemas.openxmlformats.org/drawingml/2006/table">
            <a:tbl>
              <a:tblPr firstRow="1" bandRow="1">
                <a:tableStyleId>{5C22544A-7EE6-4342-B048-85BDC9FD1C3A}</a:tableStyleId>
              </a:tblPr>
              <a:tblGrid>
                <a:gridCol w="2154843">
                  <a:extLst>
                    <a:ext uri="{9D8B030D-6E8A-4147-A177-3AD203B41FA5}">
                      <a16:colId xmlns:a16="http://schemas.microsoft.com/office/drawing/2014/main" val="1388280253"/>
                    </a:ext>
                  </a:extLst>
                </a:gridCol>
                <a:gridCol w="2872804">
                  <a:extLst>
                    <a:ext uri="{9D8B030D-6E8A-4147-A177-3AD203B41FA5}">
                      <a16:colId xmlns:a16="http://schemas.microsoft.com/office/drawing/2014/main" val="1709056037"/>
                    </a:ext>
                  </a:extLst>
                </a:gridCol>
                <a:gridCol w="5072697">
                  <a:extLst>
                    <a:ext uri="{9D8B030D-6E8A-4147-A177-3AD203B41FA5}">
                      <a16:colId xmlns:a16="http://schemas.microsoft.com/office/drawing/2014/main" val="1355972540"/>
                    </a:ext>
                  </a:extLst>
                </a:gridCol>
              </a:tblGrid>
              <a:tr h="448457">
                <a:tc>
                  <a:txBody>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Authors</a:t>
                      </a:r>
                    </a:p>
                  </a:txBody>
                  <a:tcPr marL="47265" marR="47265"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dirty="0">
                        <a:effectLst/>
                        <a:latin typeface="Times New Roman" panose="02020603050405020304" pitchFamily="18" charset="0"/>
                        <a:ea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Times New Roman" panose="02020603050405020304" pitchFamily="18" charset="0"/>
                        </a:rPr>
                        <a:t>Research Work/Model</a:t>
                      </a:r>
                    </a:p>
                  </a:txBody>
                  <a:tcPr marL="47265" marR="47265" marT="0" marB="0" anchor="ctr"/>
                </a:tc>
                <a:tc>
                  <a:txBody>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Research Work/Model</a:t>
                      </a:r>
                    </a:p>
                  </a:txBody>
                  <a:tcPr marL="47265" marR="47265" marT="0" marB="0" anchor="ctr"/>
                </a:tc>
                <a:extLst>
                  <a:ext uri="{0D108BD9-81ED-4DB2-BD59-A6C34878D82A}">
                    <a16:rowId xmlns:a16="http://schemas.microsoft.com/office/drawing/2014/main" val="1908425780"/>
                  </a:ext>
                </a:extLst>
              </a:tr>
              <a:tr h="1015166">
                <a:tc>
                  <a:txBody>
                    <a:bodyPr/>
                    <a:lstStyle/>
                    <a:p>
                      <a:pPr marL="0" marR="0" algn="ctr">
                        <a:spcBef>
                          <a:spcPts val="0"/>
                        </a:spcBef>
                        <a:spcAft>
                          <a:spcPts val="0"/>
                        </a:spcAft>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Neil Shah,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Nandish</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Bhagat, and Manan Shah </a:t>
                      </a: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265" marR="47265"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Crime forecasting: a machine learning and computer vision approach to crime prediction and prevention(2021)</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265" marR="47265" marT="0" marB="0"/>
                </a:tc>
                <a:tc>
                  <a:txBody>
                    <a:bodyPr/>
                    <a:lstStyle/>
                    <a:p>
                      <a:pPr marL="0" marR="0" algn="l">
                        <a:spcBef>
                          <a:spcPts val="0"/>
                        </a:spcBef>
                        <a:spcAft>
                          <a:spcPts val="0"/>
                        </a:spcAft>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The authors here aimed to study how law enforcement agencies or authorities might employ a mix of ML and computer vision to detect, prevent, and solve crimes much more accurately and quickly.</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265" marR="47265" marT="0" marB="0"/>
                </a:tc>
                <a:extLst>
                  <a:ext uri="{0D108BD9-81ED-4DB2-BD59-A6C34878D82A}">
                    <a16:rowId xmlns:a16="http://schemas.microsoft.com/office/drawing/2014/main" val="31786805"/>
                  </a:ext>
                </a:extLst>
              </a:tr>
              <a:tr h="1190170">
                <a:tc>
                  <a:txBody>
                    <a:bodyPr/>
                    <a:lstStyle/>
                    <a:p>
                      <a:pPr marL="0" marR="0" algn="l">
                        <a:spcBef>
                          <a:spcPts val="0"/>
                        </a:spcBef>
                        <a:spcAft>
                          <a:spcPts val="0"/>
                        </a:spcAft>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Dr. N. Geetha, Akash Kumar. K. S, Akshita. B. P, Arjun. M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265" marR="47265"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Weapon Detection in Surveillance System: International Journal of Engineering Research &amp; Technology (IJERT), May-2021.</a:t>
                      </a:r>
                      <a:endParaRPr lang="en-IN" sz="14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47265" marR="47265"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The You Look Only Once (YOLOv3) algorithm was implemented to find weapons in real-time footage. In conclusion, the yolov3 algorithm outperforms the earlier CNN, R-CNN, and faster CNN algorithms in terms of speed.</a:t>
                      </a:r>
                      <a:endParaRPr lang="en-IN" sz="14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47265" marR="47265" marT="0" marB="0"/>
                </a:tc>
                <a:extLst>
                  <a:ext uri="{0D108BD9-81ED-4DB2-BD59-A6C34878D82A}">
                    <a16:rowId xmlns:a16="http://schemas.microsoft.com/office/drawing/2014/main" val="1233129908"/>
                  </a:ext>
                </a:extLst>
              </a:tr>
              <a:tr h="1522834">
                <a:tc>
                  <a:txBody>
                    <a:bodyPr/>
                    <a:lstStyle/>
                    <a:p>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Sivaranjani</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S., S.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Sivakumari</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and M. Aasha. </a:t>
                      </a:r>
                      <a:endParaRPr lang="en-IN" sz="14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Crime prediction and forecasting in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TamilNadu</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using clustering approaches." Emerging Technological Trends (ICETT), International Conference on. IEEE, 2016.</a:t>
                      </a:r>
                      <a:endParaRPr lang="en-IN" sz="1400" b="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dk1"/>
                          </a:solidFill>
                          <a:effectLst/>
                          <a:latin typeface="Times New Roman" panose="02020603050405020304" pitchFamily="18" charset="0"/>
                          <a:ea typeface="+mn-ea"/>
                          <a:cs typeface="Times New Roman" panose="02020603050405020304" pitchFamily="18" charset="0"/>
                        </a:rPr>
                        <a:t>The authors used the Naive Bayes classifiers algorithm, a supervised learning and statistical approach for classification that has a 90% accuracy rate, to classify the data.</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5430186"/>
                  </a:ext>
                </a:extLst>
              </a:tr>
              <a:tr h="1256804">
                <a:tc>
                  <a:txBody>
                    <a:bodyPr/>
                    <a:lstStyle/>
                    <a:p>
                      <a:r>
                        <a:rPr lang="en-US" sz="1400" b="1" kern="1200" dirty="0">
                          <a:solidFill>
                            <a:schemeClr val="dk1"/>
                          </a:solidFill>
                          <a:effectLst/>
                          <a:latin typeface="Times New Roman" panose="02020603050405020304" pitchFamily="18" charset="0"/>
                          <a:ea typeface="+mn-ea"/>
                          <a:cs typeface="Times New Roman" panose="02020603050405020304" pitchFamily="18" charset="0"/>
                        </a:rPr>
                        <a:t>Chen, Ling, and Xu Lai. </a:t>
                      </a:r>
                      <a:endParaRPr lang="en-IN" sz="14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Comparison between ARIMA and ANN models used in short-term wind speed forecasting." Power and Energy Engineering Conference (APPEEC), 2011 Asia Pacific. IEEE, 2011.</a:t>
                      </a:r>
                      <a:endParaRPr lang="en-IN" sz="1400" b="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kern="1200" dirty="0">
                          <a:solidFill>
                            <a:schemeClr val="dk1"/>
                          </a:solidFill>
                          <a:effectLst/>
                          <a:latin typeface="Times New Roman" panose="02020603050405020304" pitchFamily="18" charset="0"/>
                          <a:ea typeface="+mn-ea"/>
                          <a:cs typeface="Times New Roman" panose="02020603050405020304" pitchFamily="18" charset="0"/>
                        </a:rPr>
                        <a:t>The authors compared the experimental results generated using an Artificial Neural Network (ANN) and Autoregressive Integrated Moving Average (ARIMA). </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1636984"/>
                  </a:ext>
                </a:extLst>
              </a:tr>
            </a:tbl>
          </a:graphicData>
        </a:graphic>
      </p:graphicFrame>
    </p:spTree>
    <p:extLst>
      <p:ext uri="{BB962C8B-B14F-4D97-AF65-F5344CB8AC3E}">
        <p14:creationId xmlns:p14="http://schemas.microsoft.com/office/powerpoint/2010/main" val="426774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8C94BF3-205A-A54A-A4B2-3528B951845D}"/>
              </a:ext>
            </a:extLst>
          </p:cNvPr>
          <p:cNvGraphicFramePr>
            <a:graphicFrameLocks noGrp="1"/>
          </p:cNvGraphicFramePr>
          <p:nvPr>
            <p:extLst>
              <p:ext uri="{D42A27DB-BD31-4B8C-83A1-F6EECF244321}">
                <p14:modId xmlns:p14="http://schemas.microsoft.com/office/powerpoint/2010/main" val="3264261454"/>
              </p:ext>
            </p:extLst>
          </p:nvPr>
        </p:nvGraphicFramePr>
        <p:xfrm>
          <a:off x="1536571" y="131975"/>
          <a:ext cx="10454325" cy="6522720"/>
        </p:xfrm>
        <a:graphic>
          <a:graphicData uri="http://schemas.openxmlformats.org/drawingml/2006/table">
            <a:tbl>
              <a:tblPr firstRow="1" bandRow="1">
                <a:tableStyleId>{5C22544A-7EE6-4342-B048-85BDC9FD1C3A}</a:tableStyleId>
              </a:tblPr>
              <a:tblGrid>
                <a:gridCol w="2339361">
                  <a:extLst>
                    <a:ext uri="{9D8B030D-6E8A-4147-A177-3AD203B41FA5}">
                      <a16:colId xmlns:a16="http://schemas.microsoft.com/office/drawing/2014/main" val="107984483"/>
                    </a:ext>
                  </a:extLst>
                </a:gridCol>
                <a:gridCol w="3018844">
                  <a:extLst>
                    <a:ext uri="{9D8B030D-6E8A-4147-A177-3AD203B41FA5}">
                      <a16:colId xmlns:a16="http://schemas.microsoft.com/office/drawing/2014/main" val="3891638655"/>
                    </a:ext>
                  </a:extLst>
                </a:gridCol>
                <a:gridCol w="5096120">
                  <a:extLst>
                    <a:ext uri="{9D8B030D-6E8A-4147-A177-3AD203B41FA5}">
                      <a16:colId xmlns:a16="http://schemas.microsoft.com/office/drawing/2014/main" val="156082575"/>
                    </a:ext>
                  </a:extLst>
                </a:gridCol>
              </a:tblGrid>
              <a:tr h="537425">
                <a:tc>
                  <a:txBody>
                    <a:bodyPr/>
                    <a:lstStyle/>
                    <a:p>
                      <a:r>
                        <a:rPr lang="en-US" sz="1800" b="1" dirty="0">
                          <a:effectLst/>
                          <a:latin typeface="Times New Roman" panose="02020603050405020304" pitchFamily="18" charset="0"/>
                          <a:ea typeface="Times New Roman" panose="02020603050405020304" pitchFamily="18" charset="0"/>
                        </a:rPr>
                        <a:t> </a:t>
                      </a:r>
                    </a:p>
                    <a:p>
                      <a:pPr algn="ctr"/>
                      <a:r>
                        <a:rPr lang="en-US" sz="1800" b="1" dirty="0">
                          <a:effectLst/>
                          <a:latin typeface="Times New Roman" panose="02020603050405020304" pitchFamily="18" charset="0"/>
                          <a:ea typeface="Times New Roman" panose="02020603050405020304" pitchFamily="18" charset="0"/>
                        </a:rPr>
                        <a:t>Authors</a:t>
                      </a:r>
                      <a:endParaRPr lang="en-IN" dirty="0"/>
                    </a:p>
                  </a:txBody>
                  <a:tcPr/>
                </a:tc>
                <a:tc>
                  <a:txBody>
                    <a:bodyPr/>
                    <a:lstStyle/>
                    <a:p>
                      <a:endParaRPr lang="en-US" sz="1800" b="1"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Research Work/Model</a:t>
                      </a:r>
                      <a:endParaRPr lang="en-IN" dirty="0"/>
                    </a:p>
                  </a:txBody>
                  <a:tcPr/>
                </a:tc>
                <a:tc>
                  <a:txBody>
                    <a:bodyPr/>
                    <a:lstStyle/>
                    <a:p>
                      <a:endParaRPr lang="en-US" sz="1800" b="1"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Research Work/Model</a:t>
                      </a:r>
                      <a:endParaRPr lang="en-IN" dirty="0"/>
                    </a:p>
                  </a:txBody>
                  <a:tcPr/>
                </a:tc>
                <a:extLst>
                  <a:ext uri="{0D108BD9-81ED-4DB2-BD59-A6C34878D82A}">
                    <a16:rowId xmlns:a16="http://schemas.microsoft.com/office/drawing/2014/main" val="597940133"/>
                  </a:ext>
                </a:extLst>
              </a:tr>
              <a:tr h="1102011">
                <a:tc>
                  <a:txBody>
                    <a:bodyPr/>
                    <a:lstStyle/>
                    <a:p>
                      <a:pPr algn="ctr"/>
                      <a:endParaRPr lang="en-US" sz="1400" b="1"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400" b="1"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Vaidehi</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K.,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Subashini</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T.</a:t>
                      </a:r>
                      <a:endParaRPr lang="en-IN" sz="1400" b="1" dirty="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400" b="1"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Automatic classification and retrieval of mammographic tissue density using texture features. In: 2015 IEEE 9th International Conference</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It presents a method for the automatic classification and retrieval of mammographic tissue density using texture features. The proposed method has the potential to improve accuracy and lead to earlier detection in breast cancer diagnosis and treatment.</a:t>
                      </a:r>
                      <a:endParaRPr lang="en-IN" sz="1400" b="1"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4262663320"/>
                  </a:ext>
                </a:extLst>
              </a:tr>
              <a:tr h="110201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Sidhu, R.S., Sharad, M.</a:t>
                      </a:r>
                      <a:endParaRPr lang="en-IN" sz="1400" b="1"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Smart surveillance system for detecting interpersonal crime. In: 2016 International Conference on Communication and Signal Processing (ICCSP), pp. 2003–2007. IEEE (2016).</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The system can detect a range of criminal behaviors, including physical altercations, suspicious activity, and aggressive behavior. The authors tested the system in a real-world setting and found that it was effective at detecting interpersonal crime</a:t>
                      </a:r>
                      <a:r>
                        <a:rPr lang="en-US" sz="1800" b="0" i="0" kern="1200" dirty="0">
                          <a:solidFill>
                            <a:schemeClr val="dk1"/>
                          </a:solidFill>
                          <a:effectLst/>
                          <a:latin typeface="+mn-lt"/>
                          <a:ea typeface="+mn-ea"/>
                          <a:cs typeface="+mn-cs"/>
                        </a:rPr>
                        <a:t>.</a:t>
                      </a:r>
                      <a:endParaRPr lang="en-IN" sz="1400" dirty="0"/>
                    </a:p>
                    <a:p>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6252406"/>
                  </a:ext>
                </a:extLst>
              </a:tr>
              <a:tr h="110201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Li, J., Ye, D.H., Chung, T., Kolsch, M.,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Wachs</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J.,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Bouman</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C.</a:t>
                      </a:r>
                      <a:endParaRPr lang="en-IN" sz="1400" b="1"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Multi-target detection and tracking from a single camera in unmanned aerial vehicles (UAVs). In: 2016 IEEE/RSJ International Conference on Intelligent Robots and Systems (IROS), pp. 4992–4997. IEEE (2016).</a:t>
                      </a:r>
                      <a:endParaRPr lang="en-IN" sz="1400" b="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The paper presents a promising approach to multi-target detection and tracking from a single camera in UAVs, which could have significant practical applications.</a:t>
                      </a:r>
                      <a:endParaRPr lang="en-IN" sz="1400" b="1" dirty="0">
                        <a:latin typeface="Times New Roman" panose="02020603050405020304" pitchFamily="18" charset="0"/>
                        <a:cs typeface="Times New Roman" panose="02020603050405020304" pitchFamily="18" charset="0"/>
                      </a:endParaRPr>
                    </a:p>
                    <a:p>
                      <a:pPr algn="just"/>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359613"/>
                  </a:ext>
                </a:extLst>
              </a:tr>
              <a:tr h="1102011">
                <a:tc>
                  <a:txBody>
                    <a:bodyPr/>
                    <a:lstStyle/>
                    <a:p>
                      <a:pPr algn="ctr"/>
                      <a:endParaRPr lang="en-US" sz="1400" b="1"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400" b="1"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400" b="1" kern="1200" dirty="0">
                          <a:solidFill>
                            <a:schemeClr val="dk1"/>
                          </a:solidFill>
                          <a:effectLst/>
                          <a:latin typeface="Times New Roman" panose="02020603050405020304" pitchFamily="18" charset="0"/>
                          <a:ea typeface="+mn-ea"/>
                          <a:cs typeface="Times New Roman" panose="02020603050405020304" pitchFamily="18" charset="0"/>
                        </a:rPr>
                        <a:t>Herrmann, C.,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Beyerer</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 J.</a:t>
                      </a:r>
                      <a:endParaRPr lang="en-IN" sz="1100" b="1"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Face retrieval on large-scale video data. In: 2015 12th Conference on Computer and Robot Vision (CRV), pp. 192–199. IEEE (2015).</a:t>
                      </a:r>
                      <a:endParaRPr lang="en-IN" sz="1400" b="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algn="just"/>
                      <a:r>
                        <a:rPr lang="en-IN" sz="1400" b="1" i="0" kern="1200" dirty="0">
                          <a:solidFill>
                            <a:schemeClr val="dk1"/>
                          </a:solidFill>
                          <a:effectLst/>
                          <a:latin typeface="Times New Roman" panose="02020603050405020304" pitchFamily="18" charset="0"/>
                          <a:ea typeface="+mn-ea"/>
                          <a:cs typeface="Times New Roman" panose="02020603050405020304" pitchFamily="18" charset="0"/>
                        </a:rPr>
                        <a:t>The authors conducted </a:t>
                      </a: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a promising approach to face retrieval on large-scale video data, which could have significant implications for video surveillance and security.</a:t>
                      </a:r>
                      <a:endParaRPr lang="en-IN" sz="11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6339295"/>
                  </a:ext>
                </a:extLst>
              </a:tr>
            </a:tbl>
          </a:graphicData>
        </a:graphic>
      </p:graphicFrame>
    </p:spTree>
    <p:extLst>
      <p:ext uri="{BB962C8B-B14F-4D97-AF65-F5344CB8AC3E}">
        <p14:creationId xmlns:p14="http://schemas.microsoft.com/office/powerpoint/2010/main" val="3534763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4665" y="1824508"/>
            <a:ext cx="8915400" cy="3777622"/>
          </a:xfrm>
        </p:spPr>
        <p:txBody>
          <a:bodyPr/>
          <a:lstStyle/>
          <a:p>
            <a:r>
              <a:rPr lang="en-US" sz="2000" b="1" dirty="0">
                <a:latin typeface="Times New Roman" panose="02020603050405020304" pitchFamily="18" charset="0"/>
                <a:cs typeface="Times New Roman" panose="02020603050405020304" pitchFamily="18" charset="0"/>
              </a:rPr>
              <a:t>Dataset</a:t>
            </a:r>
          </a:p>
          <a:p>
            <a:pPr marL="0" lvl="0" indent="0">
              <a:buNone/>
            </a:pPr>
            <a:r>
              <a:rPr lang="en-US" dirty="0">
                <a:latin typeface="Times New Roman" panose="02020603050405020304" pitchFamily="18" charset="0"/>
                <a:cs typeface="Times New Roman" panose="02020603050405020304" pitchFamily="18" charset="0"/>
              </a:rPr>
              <a:t>The dataset was annotated using </a:t>
            </a:r>
            <a:r>
              <a:rPr lang="en-US" dirty="0" err="1">
                <a:latin typeface="Times New Roman" panose="02020603050405020304" pitchFamily="18" charset="0"/>
                <a:cs typeface="Times New Roman" panose="02020603050405020304" pitchFamily="18" charset="0"/>
              </a:rPr>
              <a:t>roboflow</a:t>
            </a:r>
            <a:r>
              <a:rPr lang="en-US" dirty="0">
                <a:latin typeface="Times New Roman" panose="02020603050405020304" pitchFamily="18" charset="0"/>
                <a:cs typeface="Times New Roman" panose="02020603050405020304" pitchFamily="18" charset="0"/>
              </a:rPr>
              <a:t>, with rectangular bounding boxes manually added to the images. The dataset had 3 classes: weapon, knife, and person, with an approximately equal number of images in each class.</a:t>
            </a:r>
          </a:p>
          <a:p>
            <a:endParaRPr lang="en-US" dirty="0"/>
          </a:p>
        </p:txBody>
      </p:sp>
      <p:sp>
        <p:nvSpPr>
          <p:cNvPr id="5" name="Title 4">
            <a:extLst>
              <a:ext uri="{FF2B5EF4-FFF2-40B4-BE49-F238E27FC236}">
                <a16:creationId xmlns:a16="http://schemas.microsoft.com/office/drawing/2014/main" id="{14F6DDC0-A013-FE42-42BA-5CE6FDC13AD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Methodology</a:t>
            </a:r>
          </a:p>
        </p:txBody>
      </p:sp>
      <p:pic>
        <p:nvPicPr>
          <p:cNvPr id="6" name="Picture 5">
            <a:extLst>
              <a:ext uri="{FF2B5EF4-FFF2-40B4-BE49-F238E27FC236}">
                <a16:creationId xmlns:a16="http://schemas.microsoft.com/office/drawing/2014/main" id="{4F347A0E-8145-B6E9-BFE1-9459611ADC73}"/>
              </a:ext>
            </a:extLst>
          </p:cNvPr>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848746" y="3336416"/>
            <a:ext cx="5144252" cy="2897474"/>
          </a:xfrm>
          <a:prstGeom prst="rect">
            <a:avLst/>
          </a:prstGeom>
          <a:ln>
            <a:solidFill>
              <a:schemeClr val="tx1"/>
            </a:solidFill>
          </a:ln>
        </p:spPr>
      </p:pic>
      <p:sp>
        <p:nvSpPr>
          <p:cNvPr id="8" name="TextBox 7">
            <a:extLst>
              <a:ext uri="{FF2B5EF4-FFF2-40B4-BE49-F238E27FC236}">
                <a16:creationId xmlns:a16="http://schemas.microsoft.com/office/drawing/2014/main" id="{F4629198-7EF9-1E05-63C9-73D960D62A78}"/>
              </a:ext>
            </a:extLst>
          </p:cNvPr>
          <p:cNvSpPr txBox="1"/>
          <p:nvPr/>
        </p:nvSpPr>
        <p:spPr>
          <a:xfrm>
            <a:off x="3173136" y="6295829"/>
            <a:ext cx="6094602" cy="338554"/>
          </a:xfrm>
          <a:prstGeom prst="rect">
            <a:avLst/>
          </a:prstGeom>
          <a:noFill/>
        </p:spPr>
        <p:txBody>
          <a:bodyPr wrap="square">
            <a:spAutoFit/>
          </a:bodyPr>
          <a:lstStyle/>
          <a:p>
            <a:pPr marL="457200" algn="ctr">
              <a:spcBef>
                <a:spcPts val="1400"/>
              </a:spcBef>
              <a:spcAft>
                <a:spcPts val="1400"/>
              </a:spcAft>
            </a:pPr>
            <a:r>
              <a:rPr lang="en-US" sz="1600" dirty="0">
                <a:solidFill>
                  <a:srgbClr val="000000"/>
                </a:solidFill>
                <a:effectLst/>
                <a:latin typeface="Times New Roman" panose="02020603050405020304" pitchFamily="18" charset="0"/>
                <a:ea typeface="Times New Roman" panose="02020603050405020304" pitchFamily="18" charset="0"/>
              </a:rPr>
              <a:t>Fig.1 Explains the workflow of the system.</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2125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9BBD-1E75-4A81-4BA4-F0A21FE0C55B}"/>
              </a:ext>
            </a:extLst>
          </p:cNvPr>
          <p:cNvSpPr>
            <a:spLocks noGrp="1"/>
          </p:cNvSpPr>
          <p:nvPr>
            <p:ph idx="1"/>
          </p:nvPr>
        </p:nvSpPr>
        <p:spPr>
          <a:xfrm>
            <a:off x="1892926" y="665526"/>
            <a:ext cx="8915400" cy="6054056"/>
          </a:xfrm>
        </p:spPr>
        <p:txBody>
          <a:bodyPr>
            <a:normAutofit/>
          </a:bodyPr>
          <a:lstStyle/>
          <a:p>
            <a:r>
              <a:rPr lang="en-IN" sz="2000" b="1" dirty="0">
                <a:latin typeface="Times New Roman" panose="02020603050405020304" pitchFamily="18" charset="0"/>
                <a:cs typeface="Times New Roman" panose="02020603050405020304" pitchFamily="18" charset="0"/>
              </a:rPr>
              <a:t>Implementation</a:t>
            </a:r>
          </a:p>
          <a:p>
            <a:pPr marL="0" indent="0">
              <a:buNone/>
            </a:pPr>
            <a:r>
              <a:rPr lang="en-IN" dirty="0">
                <a:latin typeface="Times New Roman" panose="02020603050405020304" pitchFamily="18" charset="0"/>
                <a:cs typeface="Times New Roman" panose="02020603050405020304" pitchFamily="18" charset="0"/>
              </a:rPr>
              <a:t>The proposed system was implemented using three algorithms that are – YOLOv5, RCNN, and SSD.</a:t>
            </a:r>
          </a:p>
          <a:p>
            <a:r>
              <a:rPr lang="en-IN" b="1" dirty="0">
                <a:latin typeface="Times New Roman" panose="02020603050405020304" pitchFamily="18" charset="0"/>
                <a:cs typeface="Times New Roman" panose="02020603050405020304" pitchFamily="18" charset="0"/>
              </a:rPr>
              <a:t>YOLOv5</a:t>
            </a:r>
            <a:r>
              <a:rPr lang="en-I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YOLOv5 (You Look Only Once) uses Cross Stage Partial Networks (CSP) to extract instructive information from input images. The model neck generates feature pyramids (FP) and anchor boxes are utilized for feature class probabilities. Hyperparameters, such as batch size and learning rate, are used to control the model's architecture, training, and performance. YOLOv5 has 50 hyperparameters with a batch size of 16 and a learning rate of 0.001.</a:t>
            </a:r>
          </a:p>
          <a:p>
            <a:r>
              <a:rPr lang="en-US" b="1" dirty="0">
                <a:latin typeface="Times New Roman" panose="02020603050405020304" pitchFamily="18" charset="0"/>
                <a:cs typeface="Times New Roman" panose="02020603050405020304" pitchFamily="18" charset="0"/>
              </a:rPr>
              <a:t>RCNN</a:t>
            </a:r>
            <a:r>
              <a:rPr lang="en-US" dirty="0">
                <a:latin typeface="Times New Roman" panose="02020603050405020304" pitchFamily="18" charset="0"/>
                <a:cs typeface="Times New Roman" panose="02020603050405020304" pitchFamily="18" charset="0"/>
              </a:rPr>
              <a:t> – RCNN (</a:t>
            </a:r>
            <a:r>
              <a:rPr lang="en-US" dirty="0">
                <a:solidFill>
                  <a:srgbClr val="000000"/>
                </a:solidFill>
                <a:effectLst/>
                <a:latin typeface="Times New Roman" panose="02020603050405020304" pitchFamily="18" charset="0"/>
                <a:ea typeface="Times New Roman" panose="02020603050405020304" pitchFamily="18" charset="0"/>
              </a:rPr>
              <a:t>Region-based Convolutional Neural Network)</a:t>
            </a:r>
            <a:r>
              <a:rPr lang="en-US" dirty="0">
                <a:latin typeface="Times New Roman" panose="02020603050405020304" pitchFamily="18" charset="0"/>
                <a:cs typeface="Times New Roman" panose="02020603050405020304" pitchFamily="18" charset="0"/>
              </a:rPr>
              <a:t> is based on visual data of images. </a:t>
            </a:r>
            <a:r>
              <a:rPr lang="en-US" dirty="0">
                <a:solidFill>
                  <a:srgbClr val="000000"/>
                </a:solidFill>
                <a:effectLst/>
                <a:latin typeface="Times New Roman" panose="02020603050405020304" pitchFamily="18" charset="0"/>
                <a:ea typeface="Times New Roman" panose="02020603050405020304" pitchFamily="18" charset="0"/>
              </a:rPr>
              <a:t>The hyperparameters for the R-CNN algorithm were 100 with a similar batch size and learning rate as the YOLOv5 algorithm.</a:t>
            </a:r>
          </a:p>
          <a:p>
            <a:r>
              <a:rPr lang="en-US" b="1" dirty="0">
                <a:solidFill>
                  <a:srgbClr val="000000"/>
                </a:solidFill>
                <a:latin typeface="Times New Roman" panose="02020603050405020304" pitchFamily="18" charset="0"/>
                <a:ea typeface="Times New Roman" panose="02020603050405020304" pitchFamily="18" charset="0"/>
              </a:rPr>
              <a:t>SSD</a:t>
            </a:r>
            <a:r>
              <a:rPr lang="en-US" dirty="0">
                <a:solidFill>
                  <a:srgbClr val="000000"/>
                </a:solidFill>
                <a:latin typeface="Times New Roman" panose="02020603050405020304" pitchFamily="18" charset="0"/>
                <a:ea typeface="Times New Roman" panose="02020603050405020304" pitchFamily="18" charset="0"/>
              </a:rPr>
              <a:t> – The SSD (Single Shot Detector) technique extracts information from each grid cell using a sequence of convolutional and pooling layers. Each grid cell is then subjected to a classifier to forecast. The hyperparameters for the SSD algorithm were 150 with a similar batch size and learning rate as the YOLOv5 algorithm.</a:t>
            </a:r>
            <a:endParaRPr lang="en-US"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823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D8C6F-DA29-1BFE-FC3F-E6372ABA6F82}"/>
              </a:ext>
            </a:extLst>
          </p:cNvPr>
          <p:cNvSpPr>
            <a:spLocks noGrp="1"/>
          </p:cNvSpPr>
          <p:nvPr>
            <p:ph idx="1"/>
          </p:nvPr>
        </p:nvSpPr>
        <p:spPr>
          <a:xfrm>
            <a:off x="2320764" y="824917"/>
            <a:ext cx="8915400" cy="1591112"/>
          </a:xfrm>
        </p:spPr>
        <p:txBody>
          <a:bodyPr>
            <a:normAutofit lnSpcReduction="10000"/>
          </a:bodyPr>
          <a:lstStyle/>
          <a:p>
            <a:r>
              <a:rPr lang="en-IN" sz="2000" b="1" dirty="0">
                <a:latin typeface="Times New Roman" panose="02020603050405020304" pitchFamily="18" charset="0"/>
                <a:cs typeface="Times New Roman" panose="02020603050405020304" pitchFamily="18" charset="0"/>
              </a:rPr>
              <a:t>Performance Metrics</a:t>
            </a:r>
          </a:p>
          <a:p>
            <a:r>
              <a:rPr lang="en-US" dirty="0">
                <a:latin typeface="Times New Roman" panose="02020603050405020304" pitchFamily="18" charset="0"/>
                <a:cs typeface="Times New Roman" panose="02020603050405020304" pitchFamily="18" charset="0"/>
              </a:rPr>
              <a:t>Our systems were evaluated based on various performance metrics, such as true positive results, true negative results, and false positive results, among others. In addition, we calculated the mean average precision (</a:t>
            </a:r>
            <a:r>
              <a:rPr lang="en-US" dirty="0" err="1">
                <a:latin typeface="Times New Roman" panose="02020603050405020304" pitchFamily="18" charset="0"/>
                <a:cs typeface="Times New Roman" panose="02020603050405020304" pitchFamily="18" charset="0"/>
              </a:rPr>
              <a:t>mAP</a:t>
            </a:r>
            <a:r>
              <a:rPr lang="en-US" dirty="0">
                <a:latin typeface="Times New Roman" panose="02020603050405020304" pitchFamily="18" charset="0"/>
                <a:cs typeface="Times New Roman" panose="02020603050405020304" pitchFamily="18" charset="0"/>
              </a:rPr>
              <a:t>) value to compare the performance of our system.</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04F35D-A2CC-280B-78E6-F3335EF3D0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3440" y="2416029"/>
            <a:ext cx="3916504" cy="1826260"/>
          </a:xfrm>
          <a:prstGeom prst="rect">
            <a:avLst/>
          </a:prstGeom>
        </p:spPr>
      </p:pic>
      <p:pic>
        <p:nvPicPr>
          <p:cNvPr id="7" name="Picture 6">
            <a:extLst>
              <a:ext uri="{FF2B5EF4-FFF2-40B4-BE49-F238E27FC236}">
                <a16:creationId xmlns:a16="http://schemas.microsoft.com/office/drawing/2014/main" id="{91671310-D465-1DE3-40E5-D78E1FCC30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5132" y="2282362"/>
            <a:ext cx="3260725" cy="2093595"/>
          </a:xfrm>
          <a:prstGeom prst="rect">
            <a:avLst/>
          </a:prstGeom>
        </p:spPr>
      </p:pic>
      <p:pic>
        <p:nvPicPr>
          <p:cNvPr id="8" name="Picture 7">
            <a:extLst>
              <a:ext uri="{FF2B5EF4-FFF2-40B4-BE49-F238E27FC236}">
                <a16:creationId xmlns:a16="http://schemas.microsoft.com/office/drawing/2014/main" id="{8543C8F3-3BD9-5CDA-7F09-20B6E4EA95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9853" y="4702031"/>
            <a:ext cx="3260725" cy="1826260"/>
          </a:xfrm>
          <a:prstGeom prst="rect">
            <a:avLst/>
          </a:prstGeom>
        </p:spPr>
      </p:pic>
      <p:sp>
        <p:nvSpPr>
          <p:cNvPr id="10" name="TextBox 9">
            <a:extLst>
              <a:ext uri="{FF2B5EF4-FFF2-40B4-BE49-F238E27FC236}">
                <a16:creationId xmlns:a16="http://schemas.microsoft.com/office/drawing/2014/main" id="{9B1DD1C7-1828-1476-E93C-9C5B4CD69214}"/>
              </a:ext>
            </a:extLst>
          </p:cNvPr>
          <p:cNvSpPr txBox="1"/>
          <p:nvPr/>
        </p:nvSpPr>
        <p:spPr>
          <a:xfrm>
            <a:off x="8305655" y="4354986"/>
            <a:ext cx="3756170" cy="339708"/>
          </a:xfrm>
          <a:prstGeom prst="rect">
            <a:avLst/>
          </a:prstGeom>
          <a:noFill/>
        </p:spPr>
        <p:txBody>
          <a:bodyPr wrap="square">
            <a:spAutoFit/>
          </a:bodyPr>
          <a:lstStyle/>
          <a:p>
            <a:pPr algn="ctr">
              <a:lnSpc>
                <a:spcPct val="127000"/>
              </a:lnSpc>
              <a:spcAft>
                <a:spcPts val="1660"/>
              </a:spcAft>
            </a:pPr>
            <a:r>
              <a:rPr lang="en-US" sz="1400" dirty="0">
                <a:effectLst/>
                <a:latin typeface="Times New Roman" panose="02020603050405020304" pitchFamily="18" charset="0"/>
                <a:ea typeface="Times New Roman" panose="02020603050405020304" pitchFamily="18" charset="0"/>
              </a:rPr>
              <a:t>Fig.3. Image for False Positive Result</a:t>
            </a:r>
            <a:endParaRPr lang="en-IN" sz="20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4EFCFF46-D9D6-0F09-F9D7-FE64690243FB}"/>
              </a:ext>
            </a:extLst>
          </p:cNvPr>
          <p:cNvSpPr txBox="1"/>
          <p:nvPr/>
        </p:nvSpPr>
        <p:spPr>
          <a:xfrm>
            <a:off x="883459" y="4217601"/>
            <a:ext cx="6094602" cy="339708"/>
          </a:xfrm>
          <a:prstGeom prst="rect">
            <a:avLst/>
          </a:prstGeom>
          <a:noFill/>
        </p:spPr>
        <p:txBody>
          <a:bodyPr wrap="square">
            <a:spAutoFit/>
          </a:bodyPr>
          <a:lstStyle/>
          <a:p>
            <a:pPr algn="ctr">
              <a:lnSpc>
                <a:spcPct val="127000"/>
              </a:lnSpc>
            </a:pPr>
            <a:r>
              <a:rPr lang="en-US" sz="1400" dirty="0">
                <a:effectLst/>
                <a:latin typeface="Times New Roman" panose="02020603050405020304" pitchFamily="18" charset="0"/>
                <a:ea typeface="Times New Roman" panose="02020603050405020304" pitchFamily="18" charset="0"/>
              </a:rPr>
              <a:t>Fig.2. Image for True Positive Result</a:t>
            </a:r>
            <a:endParaRPr lang="en-IN" sz="20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B6BB50B0-69B5-0AAC-CA58-84708387C771}"/>
              </a:ext>
            </a:extLst>
          </p:cNvPr>
          <p:cNvSpPr txBox="1"/>
          <p:nvPr/>
        </p:nvSpPr>
        <p:spPr>
          <a:xfrm>
            <a:off x="3722914" y="6490547"/>
            <a:ext cx="6094602" cy="339708"/>
          </a:xfrm>
          <a:prstGeom prst="rect">
            <a:avLst/>
          </a:prstGeom>
          <a:noFill/>
        </p:spPr>
        <p:txBody>
          <a:bodyPr wrap="square">
            <a:spAutoFit/>
          </a:bodyPr>
          <a:lstStyle/>
          <a:p>
            <a:pPr algn="ctr">
              <a:lnSpc>
                <a:spcPct val="127000"/>
              </a:lnSpc>
            </a:pPr>
            <a:r>
              <a:rPr lang="en-US" sz="1400" dirty="0">
                <a:effectLst/>
                <a:latin typeface="Times New Roman" panose="02020603050405020304" pitchFamily="18" charset="0"/>
                <a:ea typeface="Times New Roman" panose="02020603050405020304" pitchFamily="18" charset="0"/>
              </a:rPr>
              <a:t>Fig.4. Image for True Negative Result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14070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3020</TotalTime>
  <Words>2134</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Century Gothic</vt:lpstr>
      <vt:lpstr>Franklin Gothic Demi</vt:lpstr>
      <vt:lpstr>Roboto</vt:lpstr>
      <vt:lpstr>system-ui</vt:lpstr>
      <vt:lpstr>Times New Roman</vt:lpstr>
      <vt:lpstr>Wingdings 3</vt:lpstr>
      <vt:lpstr>Wisp</vt:lpstr>
      <vt:lpstr>            Paper ID:ICOEI374                Paper Title: A Comparative Analysis of Weapon Detection Using Various Deep Learning Techniques. </vt:lpstr>
      <vt:lpstr>Table of Content </vt:lpstr>
      <vt:lpstr>Abstract</vt:lpstr>
      <vt:lpstr>Introduction:</vt:lpstr>
      <vt:lpstr>Literature Review:</vt:lpstr>
      <vt:lpstr>PowerPoint Presentation</vt:lpstr>
      <vt:lpstr>Methodology</vt:lpstr>
      <vt:lpstr>PowerPoint Presentation</vt:lpstr>
      <vt:lpstr>PowerPoint Presentation</vt:lpstr>
      <vt:lpstr>PowerPoint Presentation</vt:lpstr>
      <vt:lpstr>PowerPoint Presentation</vt:lpstr>
      <vt:lpstr>Conclusion </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Sayma;sayma tamboli</dc:creator>
  <cp:lastModifiedBy>komal jagadale</cp:lastModifiedBy>
  <cp:revision>43</cp:revision>
  <dcterms:created xsi:type="dcterms:W3CDTF">2017-10-10T09:51:10Z</dcterms:created>
  <dcterms:modified xsi:type="dcterms:W3CDTF">2023-04-13T06:22:12Z</dcterms:modified>
</cp:coreProperties>
</file>