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9" r:id="rId6"/>
    <p:sldId id="267" r:id="rId7"/>
    <p:sldId id="262" r:id="rId8"/>
    <p:sldId id="272" r:id="rId9"/>
    <p:sldId id="273" r:id="rId10"/>
    <p:sldId id="263" r:id="rId11"/>
    <p:sldId id="271" r:id="rId12"/>
    <p:sldId id="277" r:id="rId13"/>
    <p:sldId id="276" r:id="rId14"/>
    <p:sldId id="278" r:id="rId15"/>
    <p:sldId id="279" r:id="rId16"/>
    <p:sldId id="28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D5FF6-9384-4BE4-91CE-F7181149E16F}"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19D8254-EAAE-48CE-B430-EA1F65A0F19F}">
      <dgm:prSet phldr="0"/>
      <dgm:spPr/>
      <dgm:t>
        <a:bodyPr/>
        <a:lstStyle/>
        <a:p>
          <a:pPr rtl="0"/>
          <a:r>
            <a:rPr lang="en-US" b="1" dirty="0">
              <a:latin typeface="Times New Roman"/>
              <a:cs typeface="Times New Roman"/>
            </a:rPr>
            <a:t>Introduction</a:t>
          </a:r>
          <a:endParaRPr lang="en-US" b="1" dirty="0"/>
        </a:p>
      </dgm:t>
    </dgm:pt>
    <dgm:pt modelId="{026F1F97-8511-49B9-985C-78DB5FCF837C}" type="parTrans" cxnId="{253B4F48-EB8B-4EF0-BEB7-38B345553639}">
      <dgm:prSet/>
      <dgm:spPr/>
      <dgm:t>
        <a:bodyPr/>
        <a:lstStyle/>
        <a:p>
          <a:endParaRPr lang="en-IN"/>
        </a:p>
      </dgm:t>
    </dgm:pt>
    <dgm:pt modelId="{2DA1CFFF-F07A-4C02-B36C-D46C61C1AFCB}" type="sibTrans" cxnId="{253B4F48-EB8B-4EF0-BEB7-38B345553639}">
      <dgm:prSet/>
      <dgm:spPr/>
      <dgm:t>
        <a:bodyPr/>
        <a:lstStyle/>
        <a:p>
          <a:endParaRPr lang="en-US"/>
        </a:p>
      </dgm:t>
    </dgm:pt>
    <dgm:pt modelId="{01839E31-2410-4595-91C5-D9FC7EC053A8}">
      <dgm:prSet phldr="0"/>
      <dgm:spPr/>
      <dgm:t>
        <a:bodyPr/>
        <a:lstStyle/>
        <a:p>
          <a:pPr rtl="0"/>
          <a:r>
            <a:rPr lang="en-US" b="1" dirty="0">
              <a:latin typeface="Times New Roman" panose="02020603050405020304" pitchFamily="18" charset="0"/>
              <a:cs typeface="Times New Roman" panose="02020603050405020304" pitchFamily="18" charset="0"/>
            </a:rPr>
            <a:t>Problem Statement</a:t>
          </a:r>
        </a:p>
      </dgm:t>
    </dgm:pt>
    <dgm:pt modelId="{DE0B0AAE-6248-4C56-82F6-99F8D4C043DC}" type="sibTrans" cxnId="{84457B37-20D5-4300-AF87-548C00E3E765}">
      <dgm:prSet/>
      <dgm:spPr/>
      <dgm:t>
        <a:bodyPr/>
        <a:lstStyle/>
        <a:p>
          <a:endParaRPr lang="en-US"/>
        </a:p>
      </dgm:t>
    </dgm:pt>
    <dgm:pt modelId="{3E12F9C6-3151-4B46-8CFB-045B717634CF}" type="parTrans" cxnId="{84457B37-20D5-4300-AF87-548C00E3E765}">
      <dgm:prSet/>
      <dgm:spPr/>
      <dgm:t>
        <a:bodyPr/>
        <a:lstStyle/>
        <a:p>
          <a:endParaRPr lang="en-IN"/>
        </a:p>
      </dgm:t>
    </dgm:pt>
    <dgm:pt modelId="{E8369D18-F45D-4BCA-86AA-30AC0D025BDA}">
      <dgm:prSet phldr="0"/>
      <dgm:spPr/>
      <dgm:t>
        <a:bodyPr/>
        <a:lstStyle/>
        <a:p>
          <a:pPr rtl="0"/>
          <a:r>
            <a:rPr lang="en-US" b="1" dirty="0">
              <a:latin typeface="Times New Roman" panose="02020603050405020304" pitchFamily="18" charset="0"/>
              <a:cs typeface="Times New Roman" panose="02020603050405020304" pitchFamily="18" charset="0"/>
            </a:rPr>
            <a:t>Objectives</a:t>
          </a:r>
        </a:p>
      </dgm:t>
    </dgm:pt>
    <dgm:pt modelId="{E581538D-8B91-4926-AF10-59A5822700F1}" type="sibTrans" cxnId="{8EA720D1-8427-4C59-8122-2DA8ABBC6C98}">
      <dgm:prSet/>
      <dgm:spPr/>
      <dgm:t>
        <a:bodyPr/>
        <a:lstStyle/>
        <a:p>
          <a:endParaRPr lang="en-US"/>
        </a:p>
      </dgm:t>
    </dgm:pt>
    <dgm:pt modelId="{9F21E900-9CC8-4BC6-AA91-C9D68C60003C}" type="parTrans" cxnId="{8EA720D1-8427-4C59-8122-2DA8ABBC6C98}">
      <dgm:prSet/>
      <dgm:spPr/>
      <dgm:t>
        <a:bodyPr/>
        <a:lstStyle/>
        <a:p>
          <a:endParaRPr lang="en-IN"/>
        </a:p>
      </dgm:t>
    </dgm:pt>
    <dgm:pt modelId="{2CE8B1E9-F10F-4746-876F-DDC4A5209A6E}">
      <dgm:prSet/>
      <dgm:spPr/>
      <dgm:t>
        <a:bodyPr/>
        <a:lstStyle/>
        <a:p>
          <a:pPr rtl="0"/>
          <a:r>
            <a:rPr lang="en-US" b="1" dirty="0">
              <a:latin typeface="Times New Roman" panose="02020603050405020304" pitchFamily="18" charset="0"/>
              <a:cs typeface="Times New Roman" panose="02020603050405020304" pitchFamily="18" charset="0"/>
            </a:rPr>
            <a:t>Methodology</a:t>
          </a:r>
        </a:p>
      </dgm:t>
    </dgm:pt>
    <dgm:pt modelId="{B6FA87F5-C4C8-44ED-A95E-560B26972859}" type="sibTrans" cxnId="{E371974D-C27B-48AA-B5A0-0EC8A59494F0}">
      <dgm:prSet/>
      <dgm:spPr/>
      <dgm:t>
        <a:bodyPr/>
        <a:lstStyle/>
        <a:p>
          <a:endParaRPr lang="en-US"/>
        </a:p>
      </dgm:t>
    </dgm:pt>
    <dgm:pt modelId="{640692FF-9874-4C9C-917A-BF27299FF902}" type="parTrans" cxnId="{E371974D-C27B-48AA-B5A0-0EC8A59494F0}">
      <dgm:prSet/>
      <dgm:spPr/>
      <dgm:t>
        <a:bodyPr/>
        <a:lstStyle/>
        <a:p>
          <a:endParaRPr lang="en-US"/>
        </a:p>
      </dgm:t>
    </dgm:pt>
    <dgm:pt modelId="{8130B2AC-F6C7-4341-BEB6-4FA35ADCC3D3}">
      <dgm:prSet phldr="0"/>
      <dgm:spPr/>
      <dgm:t>
        <a:bodyPr/>
        <a:lstStyle/>
        <a:p>
          <a:pPr rtl="0"/>
          <a:r>
            <a:rPr lang="en-US" b="1" dirty="0">
              <a:latin typeface="Times New Roman" panose="02020603050405020304" pitchFamily="18" charset="0"/>
              <a:cs typeface="Times New Roman" panose="02020603050405020304" pitchFamily="18" charset="0"/>
            </a:rPr>
            <a:t>Comparative Analysis</a:t>
          </a:r>
        </a:p>
      </dgm:t>
    </dgm:pt>
    <dgm:pt modelId="{8CB3D169-4935-446A-98B5-6A58EB11D903}" type="sibTrans" cxnId="{95CFBF18-E9F2-40AF-BE90-B11B31C9F724}">
      <dgm:prSet/>
      <dgm:spPr/>
      <dgm:t>
        <a:bodyPr/>
        <a:lstStyle/>
        <a:p>
          <a:endParaRPr lang="en-US"/>
        </a:p>
      </dgm:t>
    </dgm:pt>
    <dgm:pt modelId="{7D6EDF61-FEA9-44DA-88E2-31F944DF679D}" type="parTrans" cxnId="{95CFBF18-E9F2-40AF-BE90-B11B31C9F724}">
      <dgm:prSet/>
      <dgm:spPr/>
      <dgm:t>
        <a:bodyPr/>
        <a:lstStyle/>
        <a:p>
          <a:endParaRPr lang="en-IN"/>
        </a:p>
      </dgm:t>
    </dgm:pt>
    <dgm:pt modelId="{CF996D22-E10B-44BC-819B-28701DB5D139}" type="pres">
      <dgm:prSet presAssocID="{3B8D5FF6-9384-4BE4-91CE-F7181149E16F}" presName="outerComposite" presStyleCnt="0">
        <dgm:presLayoutVars>
          <dgm:chMax val="5"/>
          <dgm:dir/>
          <dgm:resizeHandles val="exact"/>
        </dgm:presLayoutVars>
      </dgm:prSet>
      <dgm:spPr/>
    </dgm:pt>
    <dgm:pt modelId="{6E3B9A26-DDFB-4C81-8361-E86825F87D12}" type="pres">
      <dgm:prSet presAssocID="{3B8D5FF6-9384-4BE4-91CE-F7181149E16F}" presName="dummyMaxCanvas" presStyleCnt="0">
        <dgm:presLayoutVars/>
      </dgm:prSet>
      <dgm:spPr/>
    </dgm:pt>
    <dgm:pt modelId="{1A2FB9B1-33EC-425F-A653-45469DD30258}" type="pres">
      <dgm:prSet presAssocID="{3B8D5FF6-9384-4BE4-91CE-F7181149E16F}" presName="FiveNodes_1" presStyleLbl="node1" presStyleIdx="0" presStyleCnt="5">
        <dgm:presLayoutVars>
          <dgm:bulletEnabled val="1"/>
        </dgm:presLayoutVars>
      </dgm:prSet>
      <dgm:spPr/>
    </dgm:pt>
    <dgm:pt modelId="{1A66211C-1428-4341-BE1B-598E096830DF}" type="pres">
      <dgm:prSet presAssocID="{3B8D5FF6-9384-4BE4-91CE-F7181149E16F}" presName="FiveNodes_2" presStyleLbl="node1" presStyleIdx="1" presStyleCnt="5">
        <dgm:presLayoutVars>
          <dgm:bulletEnabled val="1"/>
        </dgm:presLayoutVars>
      </dgm:prSet>
      <dgm:spPr/>
    </dgm:pt>
    <dgm:pt modelId="{B9DA05D2-EEFD-49E7-B49F-F37954D9AE54}" type="pres">
      <dgm:prSet presAssocID="{3B8D5FF6-9384-4BE4-91CE-F7181149E16F}" presName="FiveNodes_3" presStyleLbl="node1" presStyleIdx="2" presStyleCnt="5" custLinFactNeighborX="-1150" custLinFactNeighborY="-2738">
        <dgm:presLayoutVars>
          <dgm:bulletEnabled val="1"/>
        </dgm:presLayoutVars>
      </dgm:prSet>
      <dgm:spPr/>
    </dgm:pt>
    <dgm:pt modelId="{C33D31BC-F812-4D17-B8B2-A65987BCA1C3}" type="pres">
      <dgm:prSet presAssocID="{3B8D5FF6-9384-4BE4-91CE-F7181149E16F}" presName="FiveNodes_4" presStyleLbl="node1" presStyleIdx="3" presStyleCnt="5">
        <dgm:presLayoutVars>
          <dgm:bulletEnabled val="1"/>
        </dgm:presLayoutVars>
      </dgm:prSet>
      <dgm:spPr/>
    </dgm:pt>
    <dgm:pt modelId="{6619202E-7BB4-4906-B4CB-D0315EDC6D79}" type="pres">
      <dgm:prSet presAssocID="{3B8D5FF6-9384-4BE4-91CE-F7181149E16F}" presName="FiveNodes_5" presStyleLbl="node1" presStyleIdx="4" presStyleCnt="5">
        <dgm:presLayoutVars>
          <dgm:bulletEnabled val="1"/>
        </dgm:presLayoutVars>
      </dgm:prSet>
      <dgm:spPr/>
    </dgm:pt>
    <dgm:pt modelId="{3331105D-C374-4D6F-B80A-634560810F94}" type="pres">
      <dgm:prSet presAssocID="{3B8D5FF6-9384-4BE4-91CE-F7181149E16F}" presName="FiveConn_1-2" presStyleLbl="fgAccFollowNode1" presStyleIdx="0" presStyleCnt="4">
        <dgm:presLayoutVars>
          <dgm:bulletEnabled val="1"/>
        </dgm:presLayoutVars>
      </dgm:prSet>
      <dgm:spPr/>
    </dgm:pt>
    <dgm:pt modelId="{7B57D4B9-09D5-44C7-B1ED-8E441AF2F2D0}" type="pres">
      <dgm:prSet presAssocID="{3B8D5FF6-9384-4BE4-91CE-F7181149E16F}" presName="FiveConn_2-3" presStyleLbl="fgAccFollowNode1" presStyleIdx="1" presStyleCnt="4">
        <dgm:presLayoutVars>
          <dgm:bulletEnabled val="1"/>
        </dgm:presLayoutVars>
      </dgm:prSet>
      <dgm:spPr/>
    </dgm:pt>
    <dgm:pt modelId="{B3CD6261-0121-427F-8523-80C2F837A805}" type="pres">
      <dgm:prSet presAssocID="{3B8D5FF6-9384-4BE4-91CE-F7181149E16F}" presName="FiveConn_3-4" presStyleLbl="fgAccFollowNode1" presStyleIdx="2" presStyleCnt="4">
        <dgm:presLayoutVars>
          <dgm:bulletEnabled val="1"/>
        </dgm:presLayoutVars>
      </dgm:prSet>
      <dgm:spPr/>
    </dgm:pt>
    <dgm:pt modelId="{28DE4ED1-60E6-485C-B11F-6C3881D378D3}" type="pres">
      <dgm:prSet presAssocID="{3B8D5FF6-9384-4BE4-91CE-F7181149E16F}" presName="FiveConn_4-5" presStyleLbl="fgAccFollowNode1" presStyleIdx="3" presStyleCnt="4">
        <dgm:presLayoutVars>
          <dgm:bulletEnabled val="1"/>
        </dgm:presLayoutVars>
      </dgm:prSet>
      <dgm:spPr/>
    </dgm:pt>
    <dgm:pt modelId="{5CB16C44-887D-45D3-8B3E-FB125B707A79}" type="pres">
      <dgm:prSet presAssocID="{3B8D5FF6-9384-4BE4-91CE-F7181149E16F}" presName="FiveNodes_1_text" presStyleLbl="node1" presStyleIdx="4" presStyleCnt="5">
        <dgm:presLayoutVars>
          <dgm:bulletEnabled val="1"/>
        </dgm:presLayoutVars>
      </dgm:prSet>
      <dgm:spPr/>
    </dgm:pt>
    <dgm:pt modelId="{96A75D9C-D200-4EA5-AFE8-A6E4DA038F25}" type="pres">
      <dgm:prSet presAssocID="{3B8D5FF6-9384-4BE4-91CE-F7181149E16F}" presName="FiveNodes_2_text" presStyleLbl="node1" presStyleIdx="4" presStyleCnt="5">
        <dgm:presLayoutVars>
          <dgm:bulletEnabled val="1"/>
        </dgm:presLayoutVars>
      </dgm:prSet>
      <dgm:spPr/>
    </dgm:pt>
    <dgm:pt modelId="{FE750A60-4180-463A-AF8E-36C3EF9D36AC}" type="pres">
      <dgm:prSet presAssocID="{3B8D5FF6-9384-4BE4-91CE-F7181149E16F}" presName="FiveNodes_3_text" presStyleLbl="node1" presStyleIdx="4" presStyleCnt="5">
        <dgm:presLayoutVars>
          <dgm:bulletEnabled val="1"/>
        </dgm:presLayoutVars>
      </dgm:prSet>
      <dgm:spPr/>
    </dgm:pt>
    <dgm:pt modelId="{DF49B11E-BE8E-40A3-8B4C-8C271978E98F}" type="pres">
      <dgm:prSet presAssocID="{3B8D5FF6-9384-4BE4-91CE-F7181149E16F}" presName="FiveNodes_4_text" presStyleLbl="node1" presStyleIdx="4" presStyleCnt="5">
        <dgm:presLayoutVars>
          <dgm:bulletEnabled val="1"/>
        </dgm:presLayoutVars>
      </dgm:prSet>
      <dgm:spPr/>
    </dgm:pt>
    <dgm:pt modelId="{D6E82308-DD43-4796-9D30-48FDCD0E9104}" type="pres">
      <dgm:prSet presAssocID="{3B8D5FF6-9384-4BE4-91CE-F7181149E16F}" presName="FiveNodes_5_text" presStyleLbl="node1" presStyleIdx="4" presStyleCnt="5">
        <dgm:presLayoutVars>
          <dgm:bulletEnabled val="1"/>
        </dgm:presLayoutVars>
      </dgm:prSet>
      <dgm:spPr/>
    </dgm:pt>
  </dgm:ptLst>
  <dgm:cxnLst>
    <dgm:cxn modelId="{E4D35F17-66FA-439A-97E4-2E27D040B46E}" type="presOf" srcId="{E8369D18-F45D-4BCA-86AA-30AC0D025BDA}" destId="{FE750A60-4180-463A-AF8E-36C3EF9D36AC}" srcOrd="1" destOrd="0" presId="urn:microsoft.com/office/officeart/2005/8/layout/vProcess5"/>
    <dgm:cxn modelId="{95CFBF18-E9F2-40AF-BE90-B11B31C9F724}" srcId="{3B8D5FF6-9384-4BE4-91CE-F7181149E16F}" destId="{8130B2AC-F6C7-4341-BEB6-4FA35ADCC3D3}" srcOrd="4" destOrd="0" parTransId="{7D6EDF61-FEA9-44DA-88E2-31F944DF679D}" sibTransId="{8CB3D169-4935-446A-98B5-6A58EB11D903}"/>
    <dgm:cxn modelId="{42979524-9CD3-4E58-A957-D66CCCC2DD26}" type="presOf" srcId="{B6FA87F5-C4C8-44ED-A95E-560B26972859}" destId="{28DE4ED1-60E6-485C-B11F-6C3881D378D3}" srcOrd="0" destOrd="0" presId="urn:microsoft.com/office/officeart/2005/8/layout/vProcess5"/>
    <dgm:cxn modelId="{E794292B-3A79-49EC-9602-26DA7F307BFB}" type="presOf" srcId="{8130B2AC-F6C7-4341-BEB6-4FA35ADCC3D3}" destId="{6619202E-7BB4-4906-B4CB-D0315EDC6D79}" srcOrd="0" destOrd="0" presId="urn:microsoft.com/office/officeart/2005/8/layout/vProcess5"/>
    <dgm:cxn modelId="{84457B37-20D5-4300-AF87-548C00E3E765}" srcId="{3B8D5FF6-9384-4BE4-91CE-F7181149E16F}" destId="{01839E31-2410-4595-91C5-D9FC7EC053A8}" srcOrd="1" destOrd="0" parTransId="{3E12F9C6-3151-4B46-8CFB-045B717634CF}" sibTransId="{DE0B0AAE-6248-4C56-82F6-99F8D4C043DC}"/>
    <dgm:cxn modelId="{253B4F48-EB8B-4EF0-BEB7-38B345553639}" srcId="{3B8D5FF6-9384-4BE4-91CE-F7181149E16F}" destId="{719D8254-EAAE-48CE-B430-EA1F65A0F19F}" srcOrd="0" destOrd="0" parTransId="{026F1F97-8511-49B9-985C-78DB5FCF837C}" sibTransId="{2DA1CFFF-F07A-4C02-B36C-D46C61C1AFCB}"/>
    <dgm:cxn modelId="{E371974D-C27B-48AA-B5A0-0EC8A59494F0}" srcId="{3B8D5FF6-9384-4BE4-91CE-F7181149E16F}" destId="{2CE8B1E9-F10F-4746-876F-DDC4A5209A6E}" srcOrd="3" destOrd="0" parTransId="{640692FF-9874-4C9C-917A-BF27299FF902}" sibTransId="{B6FA87F5-C4C8-44ED-A95E-560B26972859}"/>
    <dgm:cxn modelId="{707B8B55-CF65-491B-90AC-EBD729A9507E}" type="presOf" srcId="{2CE8B1E9-F10F-4746-876F-DDC4A5209A6E}" destId="{DF49B11E-BE8E-40A3-8B4C-8C271978E98F}" srcOrd="1" destOrd="0" presId="urn:microsoft.com/office/officeart/2005/8/layout/vProcess5"/>
    <dgm:cxn modelId="{E54B9578-CE37-4189-9388-CC1E3CD59770}" type="presOf" srcId="{2CE8B1E9-F10F-4746-876F-DDC4A5209A6E}" destId="{C33D31BC-F812-4D17-B8B2-A65987BCA1C3}" srcOrd="0" destOrd="0" presId="urn:microsoft.com/office/officeart/2005/8/layout/vProcess5"/>
    <dgm:cxn modelId="{55AFC779-24FC-42C1-98AF-48C87150CEFD}" type="presOf" srcId="{719D8254-EAAE-48CE-B430-EA1F65A0F19F}" destId="{5CB16C44-887D-45D3-8B3E-FB125B707A79}" srcOrd="1" destOrd="0" presId="urn:microsoft.com/office/officeart/2005/8/layout/vProcess5"/>
    <dgm:cxn modelId="{9DD35D5A-D3EA-4A53-BBDD-99E0590CD0F4}" type="presOf" srcId="{E8369D18-F45D-4BCA-86AA-30AC0D025BDA}" destId="{B9DA05D2-EEFD-49E7-B49F-F37954D9AE54}" srcOrd="0" destOrd="0" presId="urn:microsoft.com/office/officeart/2005/8/layout/vProcess5"/>
    <dgm:cxn modelId="{D01FED7B-D0C9-475D-A44C-FEC8DA098589}" type="presOf" srcId="{E581538D-8B91-4926-AF10-59A5822700F1}" destId="{B3CD6261-0121-427F-8523-80C2F837A805}" srcOrd="0" destOrd="0" presId="urn:microsoft.com/office/officeart/2005/8/layout/vProcess5"/>
    <dgm:cxn modelId="{4D6E878E-7466-4367-BD5D-FD6E7BD0D5B1}" type="presOf" srcId="{719D8254-EAAE-48CE-B430-EA1F65A0F19F}" destId="{1A2FB9B1-33EC-425F-A653-45469DD30258}" srcOrd="0" destOrd="0" presId="urn:microsoft.com/office/officeart/2005/8/layout/vProcess5"/>
    <dgm:cxn modelId="{7142448F-CE64-4BF9-A3B1-94A679223113}" type="presOf" srcId="{8130B2AC-F6C7-4341-BEB6-4FA35ADCC3D3}" destId="{D6E82308-DD43-4796-9D30-48FDCD0E9104}" srcOrd="1" destOrd="0" presId="urn:microsoft.com/office/officeart/2005/8/layout/vProcess5"/>
    <dgm:cxn modelId="{FC8094A4-2707-46BC-B809-63A42A8AF678}" type="presOf" srcId="{DE0B0AAE-6248-4C56-82F6-99F8D4C043DC}" destId="{7B57D4B9-09D5-44C7-B1ED-8E441AF2F2D0}" srcOrd="0" destOrd="0" presId="urn:microsoft.com/office/officeart/2005/8/layout/vProcess5"/>
    <dgm:cxn modelId="{A015B4B4-D07B-4771-A9BF-BE34486175E1}" type="presOf" srcId="{2DA1CFFF-F07A-4C02-B36C-D46C61C1AFCB}" destId="{3331105D-C374-4D6F-B80A-634560810F94}" srcOrd="0" destOrd="0" presId="urn:microsoft.com/office/officeart/2005/8/layout/vProcess5"/>
    <dgm:cxn modelId="{8EA720D1-8427-4C59-8122-2DA8ABBC6C98}" srcId="{3B8D5FF6-9384-4BE4-91CE-F7181149E16F}" destId="{E8369D18-F45D-4BCA-86AA-30AC0D025BDA}" srcOrd="2" destOrd="0" parTransId="{9F21E900-9CC8-4BC6-AA91-C9D68C60003C}" sibTransId="{E581538D-8B91-4926-AF10-59A5822700F1}"/>
    <dgm:cxn modelId="{386FEAE9-D7F3-49EF-AB80-018F5A49C8C4}" type="presOf" srcId="{01839E31-2410-4595-91C5-D9FC7EC053A8}" destId="{1A66211C-1428-4341-BE1B-598E096830DF}" srcOrd="0" destOrd="0" presId="urn:microsoft.com/office/officeart/2005/8/layout/vProcess5"/>
    <dgm:cxn modelId="{6F807BEB-CEC9-43E2-9FEA-70BCF84E18A5}" type="presOf" srcId="{3B8D5FF6-9384-4BE4-91CE-F7181149E16F}" destId="{CF996D22-E10B-44BC-819B-28701DB5D139}" srcOrd="0" destOrd="0" presId="urn:microsoft.com/office/officeart/2005/8/layout/vProcess5"/>
    <dgm:cxn modelId="{493116F7-0CB9-4199-9434-035F8F669C18}" type="presOf" srcId="{01839E31-2410-4595-91C5-D9FC7EC053A8}" destId="{96A75D9C-D200-4EA5-AFE8-A6E4DA038F25}" srcOrd="1" destOrd="0" presId="urn:microsoft.com/office/officeart/2005/8/layout/vProcess5"/>
    <dgm:cxn modelId="{0AAF4FB9-3C72-44E2-9711-F29712652734}" type="presParOf" srcId="{CF996D22-E10B-44BC-819B-28701DB5D139}" destId="{6E3B9A26-DDFB-4C81-8361-E86825F87D12}" srcOrd="0" destOrd="0" presId="urn:microsoft.com/office/officeart/2005/8/layout/vProcess5"/>
    <dgm:cxn modelId="{ACCA93DD-10F4-4FB4-BE93-E32D2D0A2CCC}" type="presParOf" srcId="{CF996D22-E10B-44BC-819B-28701DB5D139}" destId="{1A2FB9B1-33EC-425F-A653-45469DD30258}" srcOrd="1" destOrd="0" presId="urn:microsoft.com/office/officeart/2005/8/layout/vProcess5"/>
    <dgm:cxn modelId="{F0733E30-AF0D-43D1-AFB2-16DA3F40A1EF}" type="presParOf" srcId="{CF996D22-E10B-44BC-819B-28701DB5D139}" destId="{1A66211C-1428-4341-BE1B-598E096830DF}" srcOrd="2" destOrd="0" presId="urn:microsoft.com/office/officeart/2005/8/layout/vProcess5"/>
    <dgm:cxn modelId="{C4A90C3B-34CF-40CB-93F4-170519916308}" type="presParOf" srcId="{CF996D22-E10B-44BC-819B-28701DB5D139}" destId="{B9DA05D2-EEFD-49E7-B49F-F37954D9AE54}" srcOrd="3" destOrd="0" presId="urn:microsoft.com/office/officeart/2005/8/layout/vProcess5"/>
    <dgm:cxn modelId="{50FA2445-4F47-4FD7-80D5-C5BB469C272E}" type="presParOf" srcId="{CF996D22-E10B-44BC-819B-28701DB5D139}" destId="{C33D31BC-F812-4D17-B8B2-A65987BCA1C3}" srcOrd="4" destOrd="0" presId="urn:microsoft.com/office/officeart/2005/8/layout/vProcess5"/>
    <dgm:cxn modelId="{3FA2728A-4807-4DA8-8311-98213EF099BE}" type="presParOf" srcId="{CF996D22-E10B-44BC-819B-28701DB5D139}" destId="{6619202E-7BB4-4906-B4CB-D0315EDC6D79}" srcOrd="5" destOrd="0" presId="urn:microsoft.com/office/officeart/2005/8/layout/vProcess5"/>
    <dgm:cxn modelId="{A4BAC066-7D37-4C3B-A5E3-B0441DA2912B}" type="presParOf" srcId="{CF996D22-E10B-44BC-819B-28701DB5D139}" destId="{3331105D-C374-4D6F-B80A-634560810F94}" srcOrd="6" destOrd="0" presId="urn:microsoft.com/office/officeart/2005/8/layout/vProcess5"/>
    <dgm:cxn modelId="{5C20EF82-2963-4D92-BB74-B12BF7D2B683}" type="presParOf" srcId="{CF996D22-E10B-44BC-819B-28701DB5D139}" destId="{7B57D4B9-09D5-44C7-B1ED-8E441AF2F2D0}" srcOrd="7" destOrd="0" presId="urn:microsoft.com/office/officeart/2005/8/layout/vProcess5"/>
    <dgm:cxn modelId="{2CFC3C3C-2E1C-46C1-9678-8CF927D914B9}" type="presParOf" srcId="{CF996D22-E10B-44BC-819B-28701DB5D139}" destId="{B3CD6261-0121-427F-8523-80C2F837A805}" srcOrd="8" destOrd="0" presId="urn:microsoft.com/office/officeart/2005/8/layout/vProcess5"/>
    <dgm:cxn modelId="{37465B86-1DC6-44F2-9F74-7167A8B03BDC}" type="presParOf" srcId="{CF996D22-E10B-44BC-819B-28701DB5D139}" destId="{28DE4ED1-60E6-485C-B11F-6C3881D378D3}" srcOrd="9" destOrd="0" presId="urn:microsoft.com/office/officeart/2005/8/layout/vProcess5"/>
    <dgm:cxn modelId="{485FA36E-F94F-4032-BF31-48FAC5990E8D}" type="presParOf" srcId="{CF996D22-E10B-44BC-819B-28701DB5D139}" destId="{5CB16C44-887D-45D3-8B3E-FB125B707A79}" srcOrd="10" destOrd="0" presId="urn:microsoft.com/office/officeart/2005/8/layout/vProcess5"/>
    <dgm:cxn modelId="{BDBBC7A6-15B0-4B8A-9731-5B65E4A25DEE}" type="presParOf" srcId="{CF996D22-E10B-44BC-819B-28701DB5D139}" destId="{96A75D9C-D200-4EA5-AFE8-A6E4DA038F25}" srcOrd="11" destOrd="0" presId="urn:microsoft.com/office/officeart/2005/8/layout/vProcess5"/>
    <dgm:cxn modelId="{C9D96335-6F19-49BC-A6D6-12D009D9CDBB}" type="presParOf" srcId="{CF996D22-E10B-44BC-819B-28701DB5D139}" destId="{FE750A60-4180-463A-AF8E-36C3EF9D36AC}" srcOrd="12" destOrd="0" presId="urn:microsoft.com/office/officeart/2005/8/layout/vProcess5"/>
    <dgm:cxn modelId="{0C07215F-3750-474F-A7C1-7370CD196708}" type="presParOf" srcId="{CF996D22-E10B-44BC-819B-28701DB5D139}" destId="{DF49B11E-BE8E-40A3-8B4C-8C271978E98F}" srcOrd="13" destOrd="0" presId="urn:microsoft.com/office/officeart/2005/8/layout/vProcess5"/>
    <dgm:cxn modelId="{91E12E1A-EE12-4CB3-8AA0-AFA8D8B1F998}" type="presParOf" srcId="{CF996D22-E10B-44BC-819B-28701DB5D139}" destId="{D6E82308-DD43-4796-9D30-48FDCD0E910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B9B1-33EC-425F-A653-45469DD30258}">
      <dsp:nvSpPr>
        <dsp:cNvPr id="0" name=""/>
        <dsp:cNvSpPr/>
      </dsp:nvSpPr>
      <dsp:spPr>
        <a:xfrm>
          <a:off x="0" y="0"/>
          <a:ext cx="5738317" cy="9827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a:latin typeface="Times New Roman"/>
              <a:cs typeface="Times New Roman"/>
            </a:rPr>
            <a:t>Introduction</a:t>
          </a:r>
          <a:endParaRPr lang="en-US" sz="3600" b="1" kern="1200" dirty="0"/>
        </a:p>
      </dsp:txBody>
      <dsp:txXfrm>
        <a:off x="28784" y="28784"/>
        <a:ext cx="4562874" cy="925179"/>
      </dsp:txXfrm>
    </dsp:sp>
    <dsp:sp modelId="{1A66211C-1428-4341-BE1B-598E096830DF}">
      <dsp:nvSpPr>
        <dsp:cNvPr id="0" name=""/>
        <dsp:cNvSpPr/>
      </dsp:nvSpPr>
      <dsp:spPr>
        <a:xfrm>
          <a:off x="428510" y="1119239"/>
          <a:ext cx="5738317" cy="9827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Problem Statement</a:t>
          </a:r>
        </a:p>
      </dsp:txBody>
      <dsp:txXfrm>
        <a:off x="457294" y="1148023"/>
        <a:ext cx="4613452" cy="925179"/>
      </dsp:txXfrm>
    </dsp:sp>
    <dsp:sp modelId="{B9DA05D2-EEFD-49E7-B49F-F37954D9AE54}">
      <dsp:nvSpPr>
        <dsp:cNvPr id="0" name=""/>
        <dsp:cNvSpPr/>
      </dsp:nvSpPr>
      <dsp:spPr>
        <a:xfrm>
          <a:off x="791030" y="2211571"/>
          <a:ext cx="5738317" cy="98274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Objectives</a:t>
          </a:r>
        </a:p>
      </dsp:txBody>
      <dsp:txXfrm>
        <a:off x="819814" y="2240355"/>
        <a:ext cx="4613452" cy="925179"/>
      </dsp:txXfrm>
    </dsp:sp>
    <dsp:sp modelId="{C33D31BC-F812-4D17-B8B2-A65987BCA1C3}">
      <dsp:nvSpPr>
        <dsp:cNvPr id="0" name=""/>
        <dsp:cNvSpPr/>
      </dsp:nvSpPr>
      <dsp:spPr>
        <a:xfrm>
          <a:off x="1285532" y="3357719"/>
          <a:ext cx="5738317" cy="98274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Methodology</a:t>
          </a:r>
        </a:p>
      </dsp:txBody>
      <dsp:txXfrm>
        <a:off x="1314316" y="3386503"/>
        <a:ext cx="4613452" cy="925179"/>
      </dsp:txXfrm>
    </dsp:sp>
    <dsp:sp modelId="{6619202E-7BB4-4906-B4CB-D0315EDC6D79}">
      <dsp:nvSpPr>
        <dsp:cNvPr id="0" name=""/>
        <dsp:cNvSpPr/>
      </dsp:nvSpPr>
      <dsp:spPr>
        <a:xfrm>
          <a:off x="1714042" y="4476958"/>
          <a:ext cx="5738317" cy="98274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Comparative Analysis</a:t>
          </a:r>
        </a:p>
      </dsp:txBody>
      <dsp:txXfrm>
        <a:off x="1742826" y="4505742"/>
        <a:ext cx="4613452" cy="925179"/>
      </dsp:txXfrm>
    </dsp:sp>
    <dsp:sp modelId="{3331105D-C374-4D6F-B80A-634560810F94}">
      <dsp:nvSpPr>
        <dsp:cNvPr id="0" name=""/>
        <dsp:cNvSpPr/>
      </dsp:nvSpPr>
      <dsp:spPr>
        <a:xfrm>
          <a:off x="5099531" y="717951"/>
          <a:ext cx="638785" cy="63878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243258" y="717951"/>
        <a:ext cx="351331" cy="480686"/>
      </dsp:txXfrm>
    </dsp:sp>
    <dsp:sp modelId="{7B57D4B9-09D5-44C7-B1ED-8E441AF2F2D0}">
      <dsp:nvSpPr>
        <dsp:cNvPr id="0" name=""/>
        <dsp:cNvSpPr/>
      </dsp:nvSpPr>
      <dsp:spPr>
        <a:xfrm>
          <a:off x="5528042" y="1837191"/>
          <a:ext cx="638785" cy="63878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671769" y="1837191"/>
        <a:ext cx="351331" cy="480686"/>
      </dsp:txXfrm>
    </dsp:sp>
    <dsp:sp modelId="{B3CD6261-0121-427F-8523-80C2F837A805}">
      <dsp:nvSpPr>
        <dsp:cNvPr id="0" name=""/>
        <dsp:cNvSpPr/>
      </dsp:nvSpPr>
      <dsp:spPr>
        <a:xfrm>
          <a:off x="5956552" y="2940051"/>
          <a:ext cx="638785" cy="63878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100279" y="2940051"/>
        <a:ext cx="351331" cy="480686"/>
      </dsp:txXfrm>
    </dsp:sp>
    <dsp:sp modelId="{28DE4ED1-60E6-485C-B11F-6C3881D378D3}">
      <dsp:nvSpPr>
        <dsp:cNvPr id="0" name=""/>
        <dsp:cNvSpPr/>
      </dsp:nvSpPr>
      <dsp:spPr>
        <a:xfrm>
          <a:off x="6385063" y="4070210"/>
          <a:ext cx="638785" cy="63878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528790" y="4070210"/>
        <a:ext cx="351331" cy="48068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5"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1048646"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47" name="Date Placeholder 3"/>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endParaRPr lang="en-US" dirty="0"/>
          </a:p>
        </p:txBody>
      </p:sp>
      <p:sp>
        <p:nvSpPr>
          <p:cNvPr id="104866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7" name="Date Placeholder 3"/>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68" name="Footer Placeholder 4"/>
          <p:cNvSpPr>
            <a:spLocks noGrp="1"/>
          </p:cNvSpPr>
          <p:nvPr>
            <p:ph type="ftr" sz="quarter" idx="11"/>
          </p:nvPr>
        </p:nvSpPr>
        <p:spPr/>
        <p:txBody>
          <a:bodyPr/>
          <a:lstStyle/>
          <a:p>
            <a:endParaRPr lang="en-US"/>
          </a:p>
        </p:txBody>
      </p:sp>
      <p:sp>
        <p:nvSpPr>
          <p:cNvPr id="1048669"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4"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1048655"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6" name="Date Placeholder 3"/>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57" name="Footer Placeholder 4"/>
          <p:cNvSpPr>
            <a:spLocks noGrp="1"/>
          </p:cNvSpPr>
          <p:nvPr>
            <p:ph type="ftr" sz="quarter" idx="11"/>
          </p:nvPr>
        </p:nvSpPr>
        <p:spPr/>
        <p:txBody>
          <a:bodyPr/>
          <a:lstStyle/>
          <a:p>
            <a:endParaRPr lang="en-US"/>
          </a:p>
        </p:txBody>
      </p:sp>
      <p:sp>
        <p:nvSpPr>
          <p:cNvPr id="1048658"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fld id="{846CE7D5-CF57-46EF-B807-FDD0502418D4}" type="datetimeFigureOut">
              <a:rPr lang="en-US" smtClean="0"/>
              <a:t>12/24/2022</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104863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9" name="Date Placeholder 3"/>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40" name="Footer Placeholder 4"/>
          <p:cNvSpPr>
            <a:spLocks noGrp="1"/>
          </p:cNvSpPr>
          <p:nvPr>
            <p:ph type="ftr" sz="quarter" idx="11"/>
          </p:nvPr>
        </p:nvSpPr>
        <p:spPr/>
        <p:txBody>
          <a:bodyPr/>
          <a:lstStyle/>
          <a:p>
            <a:endParaRPr lang="en-US"/>
          </a:p>
        </p:txBody>
      </p:sp>
      <p:sp>
        <p:nvSpPr>
          <p:cNvPr id="1048641"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endParaRPr lang="en-US" dirty="0"/>
          </a:p>
        </p:txBody>
      </p:sp>
      <p:sp>
        <p:nvSpPr>
          <p:cNvPr id="104867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Date Placeholder 4"/>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74" name="Footer Placeholder 5"/>
          <p:cNvSpPr>
            <a:spLocks noGrp="1"/>
          </p:cNvSpPr>
          <p:nvPr>
            <p:ph type="ftr" sz="quarter" idx="11"/>
          </p:nvPr>
        </p:nvSpPr>
        <p:spPr/>
        <p:txBody>
          <a:bodyPr/>
          <a:lstStyle/>
          <a:p>
            <a:endParaRPr lang="en-US"/>
          </a:p>
        </p:txBody>
      </p:sp>
      <p:sp>
        <p:nvSpPr>
          <p:cNvPr id="1048675"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6"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104867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8"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0"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Date Placeholder 6"/>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82" name="Footer Placeholder 7"/>
          <p:cNvSpPr>
            <a:spLocks noGrp="1"/>
          </p:cNvSpPr>
          <p:nvPr>
            <p:ph type="ftr" sz="quarter" idx="11"/>
          </p:nvPr>
        </p:nvSpPr>
        <p:spPr/>
        <p:txBody>
          <a:bodyPr/>
          <a:lstStyle/>
          <a:p>
            <a:endParaRPr lang="en-US"/>
          </a:p>
        </p:txBody>
      </p:sp>
      <p:sp>
        <p:nvSpPr>
          <p:cNvPr id="1048683"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a:t>Click to edit Master title style</a:t>
            </a:r>
            <a:endParaRPr lang="en-US" dirty="0"/>
          </a:p>
        </p:txBody>
      </p:sp>
      <p:sp>
        <p:nvSpPr>
          <p:cNvPr id="1048651" name="Date Placeholder 2"/>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52" name="Footer Placeholder 3"/>
          <p:cNvSpPr>
            <a:spLocks noGrp="1"/>
          </p:cNvSpPr>
          <p:nvPr>
            <p:ph type="ftr" sz="quarter" idx="11"/>
          </p:nvPr>
        </p:nvSpPr>
        <p:spPr/>
        <p:txBody>
          <a:bodyPr/>
          <a:lstStyle/>
          <a:p>
            <a:endParaRPr lang="en-US"/>
          </a:p>
        </p:txBody>
      </p:sp>
      <p:sp>
        <p:nvSpPr>
          <p:cNvPr id="1048653"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4" name="Date Placeholder 1"/>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85" name="Footer Placeholder 2"/>
          <p:cNvSpPr>
            <a:spLocks noGrp="1"/>
          </p:cNvSpPr>
          <p:nvPr>
            <p:ph type="ftr" sz="quarter" idx="11"/>
          </p:nvPr>
        </p:nvSpPr>
        <p:spPr/>
        <p:txBody>
          <a:bodyPr/>
          <a:lstStyle/>
          <a:p>
            <a:endParaRPr lang="en-US"/>
          </a:p>
        </p:txBody>
      </p:sp>
      <p:sp>
        <p:nvSpPr>
          <p:cNvPr id="104868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8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0" name="Date Placeholder 4"/>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91" name="Footer Placeholder 5"/>
          <p:cNvSpPr>
            <a:spLocks noGrp="1"/>
          </p:cNvSpPr>
          <p:nvPr>
            <p:ph type="ftr" sz="quarter" idx="11"/>
          </p:nvPr>
        </p:nvSpPr>
        <p:spPr/>
        <p:txBody>
          <a:bodyPr/>
          <a:lstStyle/>
          <a:p>
            <a:endParaRPr lang="en-US"/>
          </a:p>
        </p:txBody>
      </p:sp>
      <p:sp>
        <p:nvSpPr>
          <p:cNvPr id="1048692"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60"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6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2" name="Date Placeholder 4"/>
          <p:cNvSpPr>
            <a:spLocks noGrp="1"/>
          </p:cNvSpPr>
          <p:nvPr>
            <p:ph type="dt" sz="half" idx="10"/>
          </p:nvPr>
        </p:nvSpPr>
        <p:spPr/>
        <p:txBody>
          <a:bodyPr/>
          <a:lstStyle/>
          <a:p>
            <a:fld id="{846CE7D5-CF57-46EF-B807-FDD0502418D4}" type="datetimeFigureOut">
              <a:rPr lang="en-US" smtClean="0"/>
              <a:t>12/24/2022</a:t>
            </a:fld>
            <a:endParaRPr lang="en-US"/>
          </a:p>
        </p:txBody>
      </p:sp>
      <p:sp>
        <p:nvSpPr>
          <p:cNvPr id="1048663" name="Footer Placeholder 5"/>
          <p:cNvSpPr>
            <a:spLocks noGrp="1"/>
          </p:cNvSpPr>
          <p:nvPr>
            <p:ph type="ftr" sz="quarter" idx="11"/>
          </p:nvPr>
        </p:nvSpPr>
        <p:spPr/>
        <p:txBody>
          <a:bodyPr/>
          <a:lstStyle/>
          <a:p>
            <a:endParaRPr lang="en-US"/>
          </a:p>
        </p:txBody>
      </p:sp>
      <p:sp>
        <p:nvSpPr>
          <p:cNvPr id="1048664"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12/24/2022</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581192" y="1340142"/>
            <a:ext cx="11029616" cy="2451473"/>
          </a:xfrm>
        </p:spPr>
        <p:txBody>
          <a:bodyPr>
            <a:normAutofit fontScale="90000"/>
          </a:bodyPr>
          <a:lstStyle/>
          <a:p>
            <a:pPr algn="ctr"/>
            <a:r>
              <a:rPr lang="en-IN" sz="1800" dirty="0">
                <a:solidFill>
                  <a:schemeClr val="tx1">
                    <a:lumMod val="85000"/>
                    <a:lumOff val="15000"/>
                  </a:schemeClr>
                </a:solidFill>
                <a:latin typeface="Times New Roman"/>
                <a:cs typeface="Times New Roman"/>
              </a:rPr>
              <a:t>A Capstone project presentation</a:t>
            </a:r>
            <a:br>
              <a:rPr lang="en-IN" sz="1800" dirty="0">
                <a:latin typeface="Times New Roman"/>
                <a:cs typeface="Times New Roman" panose="02020603050405020304" pitchFamily="18" charset="0"/>
              </a:rPr>
            </a:br>
            <a:r>
              <a:rPr lang="en-IN" sz="1800" dirty="0">
                <a:solidFill>
                  <a:schemeClr val="tx1">
                    <a:lumMod val="85000"/>
                    <a:lumOff val="15000"/>
                  </a:schemeClr>
                </a:solidFill>
                <a:latin typeface="Times New Roman"/>
                <a:cs typeface="Times New Roman"/>
              </a:rPr>
              <a:t>on</a:t>
            </a:r>
            <a:br>
              <a:rPr lang="en-IN" sz="1800" dirty="0">
                <a:solidFill>
                  <a:schemeClr val="tx1">
                    <a:lumMod val="85000"/>
                    <a:lumOff val="15000"/>
                  </a:schemeClr>
                </a:solidFill>
                <a:latin typeface="Times New Roman"/>
                <a:cs typeface="Times New Roman"/>
              </a:rPr>
            </a:br>
            <a:br>
              <a:rPr lang="en-IN" sz="1800" dirty="0">
                <a:latin typeface="Times New Roman"/>
                <a:cs typeface="Times New Roman" panose="02020603050405020304" pitchFamily="18" charset="0"/>
              </a:rPr>
            </a:br>
            <a:r>
              <a:rPr lang="en-US" sz="3600" b="1" dirty="0">
                <a:latin typeface="Times New Roman"/>
                <a:cs typeface="Times New Roman" panose="02020603050405020304" pitchFamily="18" charset="0"/>
              </a:rPr>
              <a:t>A comparative analysis of weapon detection using various</a:t>
            </a:r>
            <a:br>
              <a:rPr lang="en-US" sz="3600" b="1" dirty="0">
                <a:latin typeface="Times New Roman"/>
                <a:cs typeface="Times New Roman" panose="02020603050405020304" pitchFamily="18" charset="0"/>
              </a:rPr>
            </a:br>
            <a:r>
              <a:rPr lang="en-US" sz="3600" b="1" dirty="0">
                <a:latin typeface="Times New Roman"/>
                <a:cs typeface="Times New Roman" panose="02020603050405020304" pitchFamily="18" charset="0"/>
              </a:rPr>
              <a:t> deep learning techniques.</a:t>
            </a:r>
            <a:br>
              <a:rPr lang="en-IN" sz="3600" b="1" dirty="0">
                <a:latin typeface="Times New Roman"/>
              </a:rPr>
            </a:br>
            <a:r>
              <a:rPr lang="en-IN" sz="1800" dirty="0">
                <a:solidFill>
                  <a:schemeClr val="tx1">
                    <a:lumMod val="85000"/>
                    <a:lumOff val="15000"/>
                  </a:schemeClr>
                </a:solidFill>
                <a:latin typeface="Times New Roman"/>
                <a:cs typeface="Times New Roman"/>
              </a:rPr>
              <a:t>under the course capstone project </a:t>
            </a:r>
            <a:br>
              <a:rPr lang="en-IN" sz="1800" dirty="0">
                <a:latin typeface="Times New Roman"/>
                <a:cs typeface="Times New Roman" panose="02020603050405020304" pitchFamily="18" charset="0"/>
              </a:rPr>
            </a:br>
            <a:r>
              <a:rPr lang="en-IN" sz="1800" dirty="0">
                <a:solidFill>
                  <a:schemeClr val="tx1">
                    <a:lumMod val="85000"/>
                    <a:lumOff val="15000"/>
                  </a:schemeClr>
                </a:solidFill>
                <a:latin typeface="Times New Roman"/>
                <a:cs typeface="Times New Roman"/>
              </a:rPr>
              <a:t>Prepared by</a:t>
            </a:r>
            <a:br>
              <a:rPr lang="en-IN" sz="1800" dirty="0">
                <a:solidFill>
                  <a:schemeClr val="tx1">
                    <a:lumMod val="85000"/>
                    <a:lumOff val="15000"/>
                  </a:schemeClr>
                </a:solidFill>
                <a:latin typeface="Times New Roman"/>
                <a:cs typeface="Times New Roman"/>
              </a:rPr>
            </a:br>
            <a:r>
              <a:rPr lang="en-IN" sz="2700" b="1" dirty="0">
                <a:latin typeface="Times New Roman" panose="02020603050405020304" pitchFamily="18" charset="0"/>
                <a:cs typeface="Times New Roman" panose="02020603050405020304" pitchFamily="18" charset="0"/>
              </a:rPr>
              <a:t>Group No. 13</a:t>
            </a:r>
            <a:br>
              <a:rPr lang="en-IN" sz="900" dirty="0">
                <a:latin typeface="Times New Roman" panose="02020603050405020304" pitchFamily="18" charset="0"/>
                <a:cs typeface="Times New Roman" panose="02020603050405020304" pitchFamily="18" charset="0"/>
              </a:rPr>
            </a:br>
            <a:br>
              <a:rPr lang="en-IN" sz="900" dirty="0"/>
            </a:br>
            <a:endParaRPr lang="en-IN" sz="1800" dirty="0">
              <a:solidFill>
                <a:schemeClr val="tx1">
                  <a:lumMod val="85000"/>
                  <a:lumOff val="15000"/>
                </a:schemeClr>
              </a:solidFill>
              <a:latin typeface="Times New Roman"/>
              <a:cs typeface="Times New Roman"/>
            </a:endParaRPr>
          </a:p>
        </p:txBody>
      </p:sp>
      <p:sp>
        <p:nvSpPr>
          <p:cNvPr id="1048587" name="TextBox 7"/>
          <p:cNvSpPr txBox="1"/>
          <p:nvPr/>
        </p:nvSpPr>
        <p:spPr>
          <a:xfrm>
            <a:off x="3392158" y="6154426"/>
            <a:ext cx="6096000" cy="646331"/>
          </a:xfrm>
          <a:prstGeom prst="rect">
            <a:avLst/>
          </a:prstGeom>
          <a:noFill/>
        </p:spPr>
        <p:txBody>
          <a:bodyPr wrap="square" lIns="91440" tIns="45720" rIns="91440" bIns="45720" anchor="t">
            <a:spAutoFit/>
          </a:bodyPr>
          <a:lstStyle/>
          <a:p>
            <a:pPr algn="ctr"/>
            <a:r>
              <a:rPr lang="en-US" b="1" dirty="0">
                <a:solidFill>
                  <a:schemeClr val="tx1">
                    <a:lumMod val="95000"/>
                    <a:lumOff val="5000"/>
                  </a:schemeClr>
                </a:solidFill>
                <a:latin typeface="Times New Roman"/>
                <a:cs typeface="Times New Roman"/>
              </a:rPr>
              <a:t>Under Guidance of</a:t>
            </a:r>
          </a:p>
          <a:p>
            <a:pPr algn="ctr"/>
            <a:r>
              <a:rPr lang="en-US" b="1" dirty="0">
                <a:solidFill>
                  <a:schemeClr val="tx1">
                    <a:lumMod val="95000"/>
                    <a:lumOff val="5000"/>
                  </a:schemeClr>
                </a:solidFill>
                <a:latin typeface="Times New Roman"/>
                <a:cs typeface="Times New Roman"/>
              </a:rPr>
              <a:t>Prof. </a:t>
            </a:r>
            <a:r>
              <a:rPr lang="en-US" b="1" dirty="0" err="1">
                <a:solidFill>
                  <a:schemeClr val="tx1">
                    <a:lumMod val="95000"/>
                    <a:lumOff val="5000"/>
                  </a:schemeClr>
                </a:solidFill>
                <a:latin typeface="Times New Roman"/>
                <a:cs typeface="Times New Roman"/>
              </a:rPr>
              <a:t>T.S.Ruprah</a:t>
            </a:r>
            <a:endParaRPr lang="en-US" b="1" dirty="0">
              <a:solidFill>
                <a:schemeClr val="tx1">
                  <a:lumMod val="95000"/>
                  <a:lumOff val="5000"/>
                </a:schemeClr>
              </a:solidFill>
              <a:latin typeface="Times New Roman"/>
              <a:cs typeface="Times New Roman"/>
            </a:endParaRPr>
          </a:p>
        </p:txBody>
      </p:sp>
      <p:graphicFrame>
        <p:nvGraphicFramePr>
          <p:cNvPr id="4194304" name="Table 10"/>
          <p:cNvGraphicFramePr>
            <a:graphicFrameLocks noGrp="1"/>
          </p:cNvGraphicFramePr>
          <p:nvPr>
            <p:ph idx="1"/>
          </p:nvPr>
        </p:nvGraphicFramePr>
        <p:xfrm>
          <a:off x="2072081" y="3857517"/>
          <a:ext cx="8461695" cy="1895007"/>
        </p:xfrm>
        <a:graphic>
          <a:graphicData uri="http://schemas.openxmlformats.org/drawingml/2006/table">
            <a:tbl>
              <a:tblPr firstRow="1" bandRow="1">
                <a:tableStyleId>{00A15C55-8517-42AA-B614-E9B94910E393}</a:tableStyleId>
              </a:tblPr>
              <a:tblGrid>
                <a:gridCol w="2820565">
                  <a:extLst>
                    <a:ext uri="{9D8B030D-6E8A-4147-A177-3AD203B41FA5}">
                      <a16:colId xmlns:a16="http://schemas.microsoft.com/office/drawing/2014/main" val="20000"/>
                    </a:ext>
                  </a:extLst>
                </a:gridCol>
                <a:gridCol w="2820565">
                  <a:extLst>
                    <a:ext uri="{9D8B030D-6E8A-4147-A177-3AD203B41FA5}">
                      <a16:colId xmlns:a16="http://schemas.microsoft.com/office/drawing/2014/main" val="20001"/>
                    </a:ext>
                  </a:extLst>
                </a:gridCol>
                <a:gridCol w="2820565">
                  <a:extLst>
                    <a:ext uri="{9D8B030D-6E8A-4147-A177-3AD203B41FA5}">
                      <a16:colId xmlns:a16="http://schemas.microsoft.com/office/drawing/2014/main" val="20002"/>
                    </a:ext>
                  </a:extLst>
                </a:gridCol>
              </a:tblGrid>
              <a:tr h="372291">
                <a:tc>
                  <a:txBody>
                    <a:bodyPr/>
                    <a:lstStyle/>
                    <a:p>
                      <a:pPr algn="ctr"/>
                      <a:r>
                        <a:rPr lang="en-IN" dirty="0"/>
                        <a:t>Sr. No.</a:t>
                      </a:r>
                    </a:p>
                  </a:txBody>
                  <a:tcPr/>
                </a:tc>
                <a:tc>
                  <a:txBody>
                    <a:bodyPr/>
                    <a:lstStyle/>
                    <a:p>
                      <a:pPr algn="ctr"/>
                      <a:r>
                        <a:rPr lang="en-IN" dirty="0"/>
                        <a:t>Name</a:t>
                      </a:r>
                    </a:p>
                  </a:txBody>
                  <a:tcPr/>
                </a:tc>
                <a:tc>
                  <a:txBody>
                    <a:bodyPr/>
                    <a:lstStyle/>
                    <a:p>
                      <a:pPr algn="ctr"/>
                      <a:r>
                        <a:rPr lang="en-IN" dirty="0"/>
                        <a:t>PRN</a:t>
                      </a:r>
                    </a:p>
                  </a:txBody>
                  <a:tcPr/>
                </a:tc>
                <a:extLst>
                  <a:ext uri="{0D108BD9-81ED-4DB2-BD59-A6C34878D82A}">
                    <a16:rowId xmlns:a16="http://schemas.microsoft.com/office/drawing/2014/main" val="10000"/>
                  </a:ext>
                </a:extLst>
              </a:tr>
              <a:tr h="372291">
                <a:tc>
                  <a:txBody>
                    <a:bodyPr/>
                    <a:lstStyle/>
                    <a:p>
                      <a:pPr algn="ctr"/>
                      <a:r>
                        <a:rPr lang="en-IN" dirty="0"/>
                        <a:t>1</a:t>
                      </a:r>
                    </a:p>
                  </a:txBody>
                  <a:tcPr/>
                </a:tc>
                <a:tc>
                  <a:txBody>
                    <a:bodyPr/>
                    <a:lstStyle/>
                    <a:p>
                      <a:pPr algn="ctr"/>
                      <a:r>
                        <a:rPr lang="en-IN" dirty="0"/>
                        <a:t>Sayma Tamboli</a:t>
                      </a:r>
                    </a:p>
                  </a:txBody>
                  <a:tcPr/>
                </a:tc>
                <a:tc>
                  <a:txBody>
                    <a:bodyPr/>
                    <a:lstStyle/>
                    <a:p>
                      <a:pPr algn="ctr"/>
                      <a:r>
                        <a:rPr lang="en-IN" dirty="0"/>
                        <a:t>1903074</a:t>
                      </a:r>
                    </a:p>
                  </a:txBody>
                  <a:tcPr/>
                </a:tc>
                <a:extLst>
                  <a:ext uri="{0D108BD9-81ED-4DB2-BD59-A6C34878D82A}">
                    <a16:rowId xmlns:a16="http://schemas.microsoft.com/office/drawing/2014/main" val="10001"/>
                  </a:ext>
                </a:extLst>
              </a:tr>
              <a:tr h="372291">
                <a:tc>
                  <a:txBody>
                    <a:bodyPr/>
                    <a:lstStyle/>
                    <a:p>
                      <a:pPr algn="ctr"/>
                      <a:r>
                        <a:rPr lang="en-IN" dirty="0"/>
                        <a:t>2</a:t>
                      </a:r>
                    </a:p>
                  </a:txBody>
                  <a:tcPr/>
                </a:tc>
                <a:tc>
                  <a:txBody>
                    <a:bodyPr/>
                    <a:lstStyle/>
                    <a:p>
                      <a:pPr algn="ctr"/>
                      <a:r>
                        <a:rPr lang="en-IN" dirty="0"/>
                        <a:t>Komal </a:t>
                      </a:r>
                      <a:r>
                        <a:rPr lang="en-IN" dirty="0" err="1"/>
                        <a:t>Jagadale</a:t>
                      </a:r>
                      <a:endParaRPr lang="en-IN" dirty="0"/>
                    </a:p>
                  </a:txBody>
                  <a:tcPr/>
                </a:tc>
                <a:tc>
                  <a:txBody>
                    <a:bodyPr/>
                    <a:lstStyle/>
                    <a:p>
                      <a:pPr algn="ctr"/>
                      <a:r>
                        <a:rPr lang="en-IN" dirty="0"/>
                        <a:t>1903085</a:t>
                      </a:r>
                    </a:p>
                  </a:txBody>
                  <a:tcPr/>
                </a:tc>
                <a:extLst>
                  <a:ext uri="{0D108BD9-81ED-4DB2-BD59-A6C34878D82A}">
                    <a16:rowId xmlns:a16="http://schemas.microsoft.com/office/drawing/2014/main" val="10002"/>
                  </a:ext>
                </a:extLst>
              </a:tr>
              <a:tr h="389067">
                <a:tc>
                  <a:txBody>
                    <a:bodyPr/>
                    <a:lstStyle/>
                    <a:p>
                      <a:pPr algn="ctr"/>
                      <a:r>
                        <a:rPr lang="en-IN" dirty="0"/>
                        <a:t>3</a:t>
                      </a:r>
                    </a:p>
                  </a:txBody>
                  <a:tcPr/>
                </a:tc>
                <a:tc>
                  <a:txBody>
                    <a:bodyPr/>
                    <a:lstStyle/>
                    <a:p>
                      <a:pPr algn="ctr"/>
                      <a:r>
                        <a:rPr lang="en-IN" dirty="0"/>
                        <a:t>Shreyas </a:t>
                      </a:r>
                      <a:r>
                        <a:rPr lang="en-IN" dirty="0" err="1"/>
                        <a:t>Mandavkar</a:t>
                      </a:r>
                      <a:endParaRPr lang="en-IN" dirty="0"/>
                    </a:p>
                  </a:txBody>
                  <a:tcPr/>
                </a:tc>
                <a:tc>
                  <a:txBody>
                    <a:bodyPr/>
                    <a:lstStyle/>
                    <a:p>
                      <a:pPr algn="ctr"/>
                      <a:r>
                        <a:rPr lang="en-IN" dirty="0"/>
                        <a:t>1903104</a:t>
                      </a:r>
                    </a:p>
                  </a:txBody>
                  <a:tcPr/>
                </a:tc>
                <a:extLst>
                  <a:ext uri="{0D108BD9-81ED-4DB2-BD59-A6C34878D82A}">
                    <a16:rowId xmlns:a16="http://schemas.microsoft.com/office/drawing/2014/main" val="10003"/>
                  </a:ext>
                </a:extLst>
              </a:tr>
              <a:tr h="389067">
                <a:tc>
                  <a:txBody>
                    <a:bodyPr/>
                    <a:lstStyle/>
                    <a:p>
                      <a:pPr algn="ctr"/>
                      <a:r>
                        <a:rPr lang="en-IN" dirty="0"/>
                        <a:t>4</a:t>
                      </a:r>
                    </a:p>
                  </a:txBody>
                  <a:tcPr/>
                </a:tc>
                <a:tc>
                  <a:txBody>
                    <a:bodyPr/>
                    <a:lstStyle/>
                    <a:p>
                      <a:pPr algn="ctr"/>
                      <a:r>
                        <a:rPr lang="en-IN" dirty="0"/>
                        <a:t>Nitish </a:t>
                      </a:r>
                      <a:r>
                        <a:rPr lang="en-IN" dirty="0" err="1"/>
                        <a:t>Katkade</a:t>
                      </a:r>
                      <a:endParaRPr lang="en-IN" dirty="0"/>
                    </a:p>
                  </a:txBody>
                  <a:tcPr/>
                </a:tc>
                <a:tc>
                  <a:txBody>
                    <a:bodyPr/>
                    <a:lstStyle/>
                    <a:p>
                      <a:pPr algn="ctr"/>
                      <a:r>
                        <a:rPr lang="en-IN" dirty="0"/>
                        <a:t>1903108</a:t>
                      </a:r>
                    </a:p>
                  </a:txBody>
                  <a:tcPr/>
                </a:tc>
                <a:extLst>
                  <a:ext uri="{0D108BD9-81ED-4DB2-BD59-A6C34878D82A}">
                    <a16:rowId xmlns:a16="http://schemas.microsoft.com/office/drawing/2014/main" val="10004"/>
                  </a:ext>
                </a:extLst>
              </a:tr>
            </a:tbl>
          </a:graphicData>
        </a:graphic>
      </p:graphicFrame>
      <p:sp>
        <p:nvSpPr>
          <p:cNvPr id="1048588" name="TextBox 10"/>
          <p:cNvSpPr txBox="1"/>
          <p:nvPr/>
        </p:nvSpPr>
        <p:spPr>
          <a:xfrm>
            <a:off x="3048699" y="704156"/>
            <a:ext cx="6094602" cy="802640"/>
          </a:xfrm>
          <a:prstGeom prst="rect">
            <a:avLst/>
          </a:prstGeom>
          <a:noFill/>
        </p:spPr>
        <p:txBody>
          <a:bodyPr wrap="square">
            <a:spAutoFit/>
          </a:bodyPr>
          <a:lstStyle/>
          <a:p>
            <a:pPr algn="ctr"/>
            <a:r>
              <a:rPr lang="en-US" sz="1400" dirty="0">
                <a:solidFill>
                  <a:srgbClr val="000000"/>
                </a:solidFill>
                <a:latin typeface="Times New Roman" panose="02020603050405020304" charset="0"/>
                <a:ea typeface="SimSun" panose="02010600030101010101" pitchFamily="2" charset="-122"/>
              </a:rPr>
              <a:t>K. E. Society’s</a:t>
            </a:r>
            <a:endParaRPr lang="en-US" sz="1800" b="1" dirty="0">
              <a:solidFill>
                <a:srgbClr val="000000"/>
              </a:solidFill>
              <a:latin typeface="Times New Roman" panose="02020603050405020304" charset="0"/>
              <a:ea typeface="SimSun" panose="02010600030101010101" pitchFamily="2" charset="-122"/>
            </a:endParaRPr>
          </a:p>
          <a:p>
            <a:pPr algn="ctr"/>
            <a:r>
              <a:rPr lang="en-US" sz="1800" b="1" dirty="0">
                <a:solidFill>
                  <a:srgbClr val="000000"/>
                </a:solidFill>
                <a:latin typeface="Times New Roman" panose="02020603050405020304" charset="0"/>
                <a:ea typeface="SimSun" panose="02010600030101010101" pitchFamily="2" charset="-122"/>
              </a:rPr>
              <a:t>Rajarambapu Institute of Technology, Rajaramnagar</a:t>
            </a:r>
            <a:endParaRPr lang="en-US" sz="1400" dirty="0">
              <a:solidFill>
                <a:srgbClr val="000000"/>
              </a:solidFill>
              <a:latin typeface="Times New Roman" panose="02020603050405020304" charset="0"/>
              <a:ea typeface="SimSun" panose="02010600030101010101" pitchFamily="2" charset="-122"/>
            </a:endParaRPr>
          </a:p>
          <a:p>
            <a:pPr algn="ctr"/>
            <a:r>
              <a:rPr lang="en-US" sz="1600" b="1" dirty="0">
                <a:latin typeface="Times New Roman" panose="02020603050405020304" charset="0"/>
                <a:ea typeface="SimSun" panose="02010600030101010101" pitchFamily="2" charset="-122"/>
              </a:rPr>
              <a:t> </a:t>
            </a:r>
            <a:endParaRPr lang="en-IN" dirty="0"/>
          </a:p>
        </p:txBody>
      </p:sp>
      <p:pic>
        <p:nvPicPr>
          <p:cNvPr id="2097152" name="Picture 11"/>
          <p:cNvPicPr>
            <a:picLocks noChangeAspect="1"/>
          </p:cNvPicPr>
          <p:nvPr/>
        </p:nvPicPr>
        <p:blipFill>
          <a:blip r:embed="rId2"/>
          <a:srcRect/>
          <a:stretch>
            <a:fillRect/>
          </a:stretch>
        </p:blipFill>
        <p:spPr bwMode="auto">
          <a:xfrm>
            <a:off x="1851170" y="689902"/>
            <a:ext cx="1343025" cy="13004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9" name="Rectangle 10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effectLst/>
                <a:latin typeface="Times New Roman" panose="02020603050405020304" pitchFamily="18" charset="0"/>
                <a:ea typeface="Times New Roman" panose="02020603050405020304" pitchFamily="18" charset="0"/>
              </a:rPr>
              <a:t>Single Shot Detector(SSD) :</a:t>
            </a:r>
            <a:endParaRPr lang="en-US" dirty="0"/>
          </a:p>
        </p:txBody>
      </p:sp>
      <p:sp>
        <p:nvSpPr>
          <p:cNvPr id="1048621" name="Title 1"/>
          <p:cNvSpPr>
            <a:spLocks noGrp="1"/>
          </p:cNvSpPr>
          <p:nvPr>
            <p:ph type="title"/>
          </p:nvPr>
        </p:nvSpPr>
        <p:spPr>
          <a:xfrm>
            <a:off x="292232" y="238402"/>
            <a:ext cx="8288882" cy="412047"/>
          </a:xfrm>
        </p:spPr>
        <p:txBody>
          <a:bodyPr anchor="t">
            <a:normAutofit fontScale="90000"/>
          </a:bodyPr>
          <a:lstStyle/>
          <a:p>
            <a:r>
              <a:rPr lang="en-IN" sz="2400" b="1" dirty="0">
                <a:effectLst/>
                <a:latin typeface="Times New Roman" panose="02020603050405020304" pitchFamily="18" charset="0"/>
                <a:ea typeface="Times New Roman" panose="02020603050405020304" pitchFamily="18" charset="0"/>
              </a:rPr>
              <a:t>Single Shot Detector(SSD) :</a:t>
            </a:r>
            <a:endParaRPr lang="en-US" sz="4800" b="1" dirty="0">
              <a:solidFill>
                <a:schemeClr val="accent2"/>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3D213E4-D23E-5AE2-E0BC-069F94E2C4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220" y="1153011"/>
            <a:ext cx="10229660" cy="51148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9" name="Rectangle 10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21" name="Title 1"/>
          <p:cNvSpPr>
            <a:spLocks noGrp="1"/>
          </p:cNvSpPr>
          <p:nvPr>
            <p:ph type="title"/>
          </p:nvPr>
        </p:nvSpPr>
        <p:spPr>
          <a:xfrm>
            <a:off x="4522586" y="238402"/>
            <a:ext cx="4058527" cy="2027227"/>
          </a:xfrm>
        </p:spPr>
        <p:txBody>
          <a:bodyPr anchor="t">
            <a:normAutofit/>
          </a:bodyPr>
          <a:lstStyle/>
          <a:p>
            <a:r>
              <a:rPr lang="en-US" sz="4200" b="1" dirty="0">
                <a:solidFill>
                  <a:schemeClr val="accent2"/>
                </a:solidFill>
                <a:latin typeface="Times New Roman" panose="02020603050405020304" pitchFamily="18" charset="0"/>
                <a:cs typeface="Times New Roman" panose="02020603050405020304" pitchFamily="18" charset="0"/>
              </a:rPr>
              <a:t>User Interface</a:t>
            </a:r>
          </a:p>
        </p:txBody>
      </p:sp>
      <p:sp>
        <p:nvSpPr>
          <p:cNvPr id="2" name="Rectangle 1" descr="User">
            <a:extLst>
              <a:ext uri="{FF2B5EF4-FFF2-40B4-BE49-F238E27FC236}">
                <a16:creationId xmlns:a16="http://schemas.microsoft.com/office/drawing/2014/main" id="{ADC5B1EF-A8FF-1D39-59EB-1C832681440E}"/>
              </a:ext>
            </a:extLst>
          </p:cNvPr>
          <p:cNvSpPr/>
          <p:nvPr/>
        </p:nvSpPr>
        <p:spPr>
          <a:xfrm>
            <a:off x="3289232" y="-50979"/>
            <a:ext cx="1148438" cy="114843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5" name="Picture 4">
            <a:extLst>
              <a:ext uri="{FF2B5EF4-FFF2-40B4-BE49-F238E27FC236}">
                <a16:creationId xmlns:a16="http://schemas.microsoft.com/office/drawing/2014/main" id="{3A0C5742-7123-0E80-B60F-BBABBBC103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418" y="1391795"/>
            <a:ext cx="9194101" cy="5171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140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9" name="Rectangle 10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C4F898D-F8F8-7422-2578-CBAFF5710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17" y="2111716"/>
            <a:ext cx="3962400" cy="3962400"/>
          </a:xfrm>
          <a:prstGeom prst="rect">
            <a:avLst/>
          </a:prstGeom>
        </p:spPr>
      </p:pic>
      <p:sp>
        <p:nvSpPr>
          <p:cNvPr id="7" name="Title 6">
            <a:extLst>
              <a:ext uri="{FF2B5EF4-FFF2-40B4-BE49-F238E27FC236}">
                <a16:creationId xmlns:a16="http://schemas.microsoft.com/office/drawing/2014/main" id="{2034E0D8-4E2F-EF19-E802-4704507C34A1}"/>
              </a:ext>
            </a:extLst>
          </p:cNvPr>
          <p:cNvSpPr txBox="1">
            <a:spLocks noGrp="1"/>
          </p:cNvSpPr>
          <p:nvPr>
            <p:ph type="title"/>
          </p:nvPr>
        </p:nvSpPr>
        <p:spPr>
          <a:xfrm>
            <a:off x="4101517" y="0"/>
            <a:ext cx="2987180" cy="978729"/>
          </a:xfrm>
          <a:prstGeom prst="rect">
            <a:avLst/>
          </a:prstGeom>
          <a:noFill/>
        </p:spPr>
        <p:txBody>
          <a:bodyPr wrap="square" rtlCol="0">
            <a:spAutoFit/>
          </a:bodyPr>
          <a:lstStyle/>
          <a:p>
            <a:pPr algn="ctr"/>
            <a:r>
              <a:rPr lang="en-US" sz="4000" b="1" dirty="0">
                <a:solidFill>
                  <a:schemeClr val="accent2"/>
                </a:solidFill>
                <a:latin typeface="Times New Roman" panose="02020603050405020304" pitchFamily="18" charset="0"/>
                <a:cs typeface="Times New Roman" panose="02020603050405020304" pitchFamily="18" charset="0"/>
              </a:rPr>
              <a:t>RESULT</a:t>
            </a:r>
            <a:br>
              <a:rPr lang="en-US" sz="2400" b="1" dirty="0">
                <a:solidFill>
                  <a:schemeClr val="accent2"/>
                </a:solidFill>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90ACB8D-FFDB-1CA7-778C-114BB2327CB7}"/>
              </a:ext>
            </a:extLst>
          </p:cNvPr>
          <p:cNvSpPr txBox="1"/>
          <p:nvPr/>
        </p:nvSpPr>
        <p:spPr>
          <a:xfrm>
            <a:off x="4642956" y="1048623"/>
            <a:ext cx="190430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YOLO v5</a:t>
            </a:r>
            <a:endParaRPr lang="en-IN" sz="3200" dirty="0"/>
          </a:p>
        </p:txBody>
      </p:sp>
      <p:pic>
        <p:nvPicPr>
          <p:cNvPr id="3" name="Picture 2">
            <a:extLst>
              <a:ext uri="{FF2B5EF4-FFF2-40B4-BE49-F238E27FC236}">
                <a16:creationId xmlns:a16="http://schemas.microsoft.com/office/drawing/2014/main" id="{78175713-914D-7F88-B38B-D0666EDF7F81}"/>
              </a:ext>
            </a:extLst>
          </p:cNvPr>
          <p:cNvPicPr>
            <a:picLocks noChangeAspect="1"/>
          </p:cNvPicPr>
          <p:nvPr/>
        </p:nvPicPr>
        <p:blipFill rotWithShape="1">
          <a:blip r:embed="rId3"/>
          <a:srcRect b="9307"/>
          <a:stretch/>
        </p:blipFill>
        <p:spPr>
          <a:xfrm>
            <a:off x="5620953" y="2111716"/>
            <a:ext cx="5659630" cy="3760578"/>
          </a:xfrm>
          <a:prstGeom prst="rect">
            <a:avLst/>
          </a:prstGeom>
        </p:spPr>
      </p:pic>
    </p:spTree>
    <p:extLst>
      <p:ext uri="{BB962C8B-B14F-4D97-AF65-F5344CB8AC3E}">
        <p14:creationId xmlns:p14="http://schemas.microsoft.com/office/powerpoint/2010/main" val="1292766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9" name="Rectangle 10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8CB71B2-2167-0C0F-CD79-49D8F7A991C0}"/>
              </a:ext>
            </a:extLst>
          </p:cNvPr>
          <p:cNvSpPr>
            <a:spLocks noGrp="1"/>
          </p:cNvSpPr>
          <p:nvPr>
            <p:ph type="title"/>
          </p:nvPr>
        </p:nvSpPr>
        <p:spPr/>
        <p:txBody>
          <a:bodyPr>
            <a:normAutofit/>
          </a:bodyPr>
          <a:lstStyle/>
          <a:p>
            <a:pPr algn="ctr"/>
            <a:r>
              <a:rPr lang="en-US" sz="2800" b="1" dirty="0">
                <a:effectLst/>
                <a:latin typeface="Times New Roman" panose="02020603050405020304" pitchFamily="18" charset="0"/>
                <a:ea typeface="Times New Roman" panose="02020603050405020304" pitchFamily="18" charset="0"/>
              </a:rPr>
              <a:t>Region-based Convolutional Neural Network (RCNN) </a:t>
            </a:r>
            <a:endParaRPr lang="en-IN" sz="6000" b="1" dirty="0"/>
          </a:p>
        </p:txBody>
      </p:sp>
      <p:pic>
        <p:nvPicPr>
          <p:cNvPr id="7" name="Picture 6">
            <a:extLst>
              <a:ext uri="{FF2B5EF4-FFF2-40B4-BE49-F238E27FC236}">
                <a16:creationId xmlns:a16="http://schemas.microsoft.com/office/drawing/2014/main" id="{4AA4C2F5-6EC6-AAE6-B232-1381768F9AB5}"/>
              </a:ext>
            </a:extLst>
          </p:cNvPr>
          <p:cNvPicPr>
            <a:picLocks noChangeAspect="1"/>
          </p:cNvPicPr>
          <p:nvPr/>
        </p:nvPicPr>
        <p:blipFill rotWithShape="1">
          <a:blip r:embed="rId2">
            <a:extLst>
              <a:ext uri="{28A0092B-C50C-407E-A947-70E740481C1C}">
                <a14:useLocalDpi xmlns:a14="http://schemas.microsoft.com/office/drawing/2010/main" val="0"/>
              </a:ext>
            </a:extLst>
          </a:blip>
          <a:srcRect l="11353" r="10728"/>
          <a:stretch/>
        </p:blipFill>
        <p:spPr>
          <a:xfrm>
            <a:off x="421641" y="1913573"/>
            <a:ext cx="7305039" cy="3925886"/>
          </a:xfrm>
          <a:prstGeom prst="rect">
            <a:avLst/>
          </a:prstGeom>
        </p:spPr>
      </p:pic>
      <p:pic>
        <p:nvPicPr>
          <p:cNvPr id="9" name="Picture 8">
            <a:extLst>
              <a:ext uri="{FF2B5EF4-FFF2-40B4-BE49-F238E27FC236}">
                <a16:creationId xmlns:a16="http://schemas.microsoft.com/office/drawing/2014/main" id="{06AC73AE-8F91-E1B4-9F3D-15DD289A8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1957894"/>
            <a:ext cx="3861816" cy="3861816"/>
          </a:xfrm>
          <a:prstGeom prst="rect">
            <a:avLst/>
          </a:prstGeom>
        </p:spPr>
      </p:pic>
    </p:spTree>
    <p:extLst>
      <p:ext uri="{BB962C8B-B14F-4D97-AF65-F5344CB8AC3E}">
        <p14:creationId xmlns:p14="http://schemas.microsoft.com/office/powerpoint/2010/main" val="231579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9" name="Rectangle 10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E944F6B-2C1A-1B12-2DA6-E0D13CBB9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612" y="1651269"/>
            <a:ext cx="5352542" cy="4548157"/>
          </a:xfrm>
          <a:prstGeom prst="rect">
            <a:avLst/>
          </a:prstGeom>
        </p:spPr>
      </p:pic>
      <p:sp>
        <p:nvSpPr>
          <p:cNvPr id="6" name="TextBox 5">
            <a:extLst>
              <a:ext uri="{FF2B5EF4-FFF2-40B4-BE49-F238E27FC236}">
                <a16:creationId xmlns:a16="http://schemas.microsoft.com/office/drawing/2014/main" id="{68DA6856-DF4C-24B0-E3DA-C7EE1E2CAB16}"/>
              </a:ext>
            </a:extLst>
          </p:cNvPr>
          <p:cNvSpPr txBox="1"/>
          <p:nvPr/>
        </p:nvSpPr>
        <p:spPr>
          <a:xfrm>
            <a:off x="3923538" y="658574"/>
            <a:ext cx="6096000" cy="523220"/>
          </a:xfrm>
          <a:prstGeom prst="rect">
            <a:avLst/>
          </a:prstGeom>
          <a:noFill/>
        </p:spPr>
        <p:txBody>
          <a:bodyPr wrap="square">
            <a:spAutoFit/>
          </a:bodyPr>
          <a:lstStyle/>
          <a:p>
            <a:pPr algn="just"/>
            <a:r>
              <a:rPr lang="en-IN" sz="2800" b="1" dirty="0">
                <a:effectLst/>
                <a:latin typeface="Times New Roman" panose="02020603050405020304" pitchFamily="18" charset="0"/>
                <a:ea typeface="Times New Roman" panose="02020603050405020304" pitchFamily="18" charset="0"/>
              </a:rPr>
              <a:t>Single Shot Detector(SSD) :</a:t>
            </a:r>
            <a:endParaRPr lang="en-IN" sz="2400" b="1"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BDA2BF81-B258-624D-80EB-92C3EFC5471D}"/>
              </a:ext>
            </a:extLst>
          </p:cNvPr>
          <p:cNvPicPr>
            <a:picLocks noChangeAspect="1"/>
          </p:cNvPicPr>
          <p:nvPr/>
        </p:nvPicPr>
        <p:blipFill rotWithShape="1">
          <a:blip r:embed="rId3"/>
          <a:srcRect l="49925" b="26085"/>
          <a:stretch/>
        </p:blipFill>
        <p:spPr>
          <a:xfrm>
            <a:off x="7692705" y="1444893"/>
            <a:ext cx="2818700" cy="2981108"/>
          </a:xfrm>
          <a:prstGeom prst="rect">
            <a:avLst/>
          </a:prstGeom>
        </p:spPr>
      </p:pic>
      <p:pic>
        <p:nvPicPr>
          <p:cNvPr id="5" name="Picture 4">
            <a:extLst>
              <a:ext uri="{FF2B5EF4-FFF2-40B4-BE49-F238E27FC236}">
                <a16:creationId xmlns:a16="http://schemas.microsoft.com/office/drawing/2014/main" id="{99225055-E80C-4A6B-634F-CB91884A1DD5}"/>
              </a:ext>
            </a:extLst>
          </p:cNvPr>
          <p:cNvPicPr>
            <a:picLocks noChangeAspect="1"/>
          </p:cNvPicPr>
          <p:nvPr/>
        </p:nvPicPr>
        <p:blipFill rotWithShape="1">
          <a:blip r:embed="rId3"/>
          <a:srcRect t="-806" r="54574" b="28424"/>
          <a:stretch/>
        </p:blipFill>
        <p:spPr>
          <a:xfrm>
            <a:off x="8119407" y="4426001"/>
            <a:ext cx="3054729" cy="2399251"/>
          </a:xfrm>
          <a:prstGeom prst="rect">
            <a:avLst/>
          </a:prstGeom>
        </p:spPr>
      </p:pic>
    </p:spTree>
    <p:extLst>
      <p:ext uri="{BB962C8B-B14F-4D97-AF65-F5344CB8AC3E}">
        <p14:creationId xmlns:p14="http://schemas.microsoft.com/office/powerpoint/2010/main" val="108107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9" name="Rectangle 10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8CB71B2-2167-0C0F-CD79-49D8F7A991C0}"/>
              </a:ext>
            </a:extLst>
          </p:cNvPr>
          <p:cNvSpPr>
            <a:spLocks noGrp="1"/>
          </p:cNvSpPr>
          <p:nvPr>
            <p:ph type="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Conclusion</a:t>
            </a:r>
            <a:endParaRPr lang="en-IN" dirty="0"/>
          </a:p>
        </p:txBody>
      </p:sp>
      <p:sp>
        <p:nvSpPr>
          <p:cNvPr id="3" name="TextBox 2">
            <a:extLst>
              <a:ext uri="{FF2B5EF4-FFF2-40B4-BE49-F238E27FC236}">
                <a16:creationId xmlns:a16="http://schemas.microsoft.com/office/drawing/2014/main" id="{1C404D14-2EC5-D327-366F-F1F76B0D6FB1}"/>
              </a:ext>
            </a:extLst>
          </p:cNvPr>
          <p:cNvSpPr txBox="1"/>
          <p:nvPr/>
        </p:nvSpPr>
        <p:spPr>
          <a:xfrm>
            <a:off x="838200" y="1812021"/>
            <a:ext cx="10184934"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the implementation of this project, we used the existing technology and libraries available in the world of Image processing and Computer Vision Architecture.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Since we had three models available which were YOLOv5, RCNN, and SSD, we were able to compare the performance of these models on our dataset.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YOLOv5 gave the best prediction accuracy among the two models, although it was considerably slower than RCNN and SSD.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YOLOv5 model included an affine-tuning approach for the best optimization of the model’s performance.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also to be noted that the accuracy we received through R-CNN is not a fixed accuracy that will always be obtained. It primarily depends on the training set size and the variety of training images that are fed to the network.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42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A881-B889-8624-D93C-22B3370D2F85}"/>
              </a:ext>
            </a:extLst>
          </p:cNvPr>
          <p:cNvSpPr>
            <a:spLocks noGrp="1"/>
          </p:cNvSpPr>
          <p:nvPr>
            <p:ph type="title"/>
          </p:nvPr>
        </p:nvSpPr>
        <p:spPr/>
        <p:txBody>
          <a:bodyPr/>
          <a:lstStyle/>
          <a:p>
            <a:r>
              <a:rPr lang="en-US" b="1" dirty="0">
                <a:solidFill>
                  <a:schemeClr val="accent2"/>
                </a:solidFill>
                <a:latin typeface="Times New Roman" panose="02020603050405020304" pitchFamily="18" charset="0"/>
                <a:cs typeface="Times New Roman" panose="02020603050405020304" pitchFamily="18" charset="0"/>
              </a:rPr>
              <a:t>Future Work</a:t>
            </a:r>
            <a:endParaRPr lang="en-IN" dirty="0"/>
          </a:p>
        </p:txBody>
      </p:sp>
      <p:sp>
        <p:nvSpPr>
          <p:cNvPr id="3" name="TextBox 2">
            <a:extLst>
              <a:ext uri="{FF2B5EF4-FFF2-40B4-BE49-F238E27FC236}">
                <a16:creationId xmlns:a16="http://schemas.microsoft.com/office/drawing/2014/main" id="{565D8DF5-1B86-DEED-66AF-FBAF37B4BE56}"/>
              </a:ext>
            </a:extLst>
          </p:cNvPr>
          <p:cNvSpPr txBox="1"/>
          <p:nvPr/>
        </p:nvSpPr>
        <p:spPr>
          <a:xfrm>
            <a:off x="225804" y="1705159"/>
            <a:ext cx="6603041" cy="2862322"/>
          </a:xfrm>
          <a:prstGeom prst="rect">
            <a:avLst/>
          </a:prstGeom>
          <a:noFill/>
        </p:spPr>
        <p:txBody>
          <a:bodyPr wrap="square" rtlCol="0">
            <a:spAutoFit/>
          </a:bodyPr>
          <a:lstStyle/>
          <a:p>
            <a:pPr algn="just"/>
            <a:r>
              <a:rPr lang="en-IN" sz="1800" dirty="0">
                <a:effectLst/>
                <a:latin typeface="Times New Roman" panose="02020603050405020304" pitchFamily="18" charset="0"/>
                <a:ea typeface="Times New Roman" panose="02020603050405020304" pitchFamily="18" charset="0"/>
              </a:rPr>
              <a:t>1. Detection and Sending alerts to Police/Security team.</a:t>
            </a:r>
          </a:p>
          <a:p>
            <a:pPr algn="just"/>
            <a:r>
              <a:rPr lang="en-IN" sz="1800" dirty="0">
                <a:effectLst/>
                <a:latin typeface="Times New Roman" panose="02020603050405020304" pitchFamily="18" charset="0"/>
                <a:ea typeface="Times New Roman" panose="02020603050405020304" pitchFamily="18" charset="0"/>
              </a:rPr>
              <a:t> </a:t>
            </a:r>
          </a:p>
          <a:p>
            <a:pPr algn="just"/>
            <a:r>
              <a:rPr lang="en-IN" dirty="0">
                <a:latin typeface="Times New Roman" panose="02020603050405020304" pitchFamily="18" charset="0"/>
                <a:ea typeface="Times New Roman" panose="02020603050405020304" pitchFamily="18" charset="0"/>
              </a:rPr>
              <a:t>2. </a:t>
            </a:r>
            <a:r>
              <a:rPr lang="en-IN" sz="1800" dirty="0">
                <a:effectLst/>
                <a:latin typeface="Times New Roman" panose="02020603050405020304" pitchFamily="18" charset="0"/>
                <a:ea typeface="Times New Roman" panose="02020603050405020304" pitchFamily="18" charset="0"/>
              </a:rPr>
              <a:t>The algorithm was implemented on images and can be extended to recorded videos by collecting a sequence of frames to detect guns and knives from the video.</a:t>
            </a:r>
          </a:p>
          <a:p>
            <a:pPr algn="just"/>
            <a:r>
              <a:rPr lang="en-IN" sz="1800" dirty="0">
                <a:effectLst/>
                <a:latin typeface="Times New Roman" panose="02020603050405020304" pitchFamily="18" charset="0"/>
                <a:ea typeface="Times New Roman" panose="02020603050405020304" pitchFamily="18" charset="0"/>
              </a:rPr>
              <a:t>  </a:t>
            </a:r>
          </a:p>
          <a:p>
            <a:pPr algn="just"/>
            <a:r>
              <a:rPr lang="en-IN" sz="1800" dirty="0">
                <a:effectLst/>
                <a:latin typeface="Times New Roman" panose="02020603050405020304" pitchFamily="18" charset="0"/>
                <a:ea typeface="Times New Roman" panose="02020603050405020304" pitchFamily="18" charset="0"/>
              </a:rPr>
              <a:t>3. Installation can be done in cameras/drones for weapon detection.</a:t>
            </a:r>
          </a:p>
          <a:p>
            <a:pPr algn="just"/>
            <a:r>
              <a:rPr lang="en-IN" sz="1800" dirty="0">
                <a:effectLst/>
                <a:latin typeface="Times New Roman" panose="02020603050405020304" pitchFamily="18" charset="0"/>
                <a:ea typeface="Times New Roman" panose="02020603050405020304" pitchFamily="18" charset="0"/>
              </a:rPr>
              <a:t> </a:t>
            </a:r>
          </a:p>
          <a:p>
            <a:pPr algn="just"/>
            <a:r>
              <a:rPr lang="en-IN" dirty="0">
                <a:latin typeface="Times New Roman" panose="02020603050405020304" pitchFamily="18" charset="0"/>
                <a:ea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rPr>
              <a:t>. We can predict crime for real-time implementation.</a:t>
            </a:r>
          </a:p>
          <a:p>
            <a:pPr algn="just"/>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C023424A-5BD4-6901-F99F-217C4DD47F71}"/>
              </a:ext>
            </a:extLst>
          </p:cNvPr>
          <p:cNvPicPr>
            <a:picLocks noChangeAspect="1"/>
          </p:cNvPicPr>
          <p:nvPr/>
        </p:nvPicPr>
        <p:blipFill>
          <a:blip r:embed="rId2"/>
          <a:stretch>
            <a:fillRect/>
          </a:stretch>
        </p:blipFill>
        <p:spPr>
          <a:xfrm>
            <a:off x="7323589" y="1226911"/>
            <a:ext cx="4530054" cy="4404177"/>
          </a:xfrm>
          <a:prstGeom prst="rect">
            <a:avLst/>
          </a:prstGeom>
        </p:spPr>
      </p:pic>
    </p:spTree>
    <p:extLst>
      <p:ext uri="{BB962C8B-B14F-4D97-AF65-F5344CB8AC3E}">
        <p14:creationId xmlns:p14="http://schemas.microsoft.com/office/powerpoint/2010/main" val="230140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42"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3" name="Title 1"/>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dirty="0">
                <a:solidFill>
                  <a:schemeClr val="tx1"/>
                </a:solidFill>
                <a:latin typeface="Baskerville Old Face" panose="02020602080505020303" pitchFamily="18" charset="0"/>
              </a:rPr>
              <a:t>Thank You</a:t>
            </a:r>
          </a:p>
        </p:txBody>
      </p:sp>
      <p:sp>
        <p:nvSpPr>
          <p:cNvPr id="1048644" name="sketch line"/>
          <p:cNvSpPr>
            <a:spLocks noGrp="1" noRot="1" noChangeAspect="1" noMove="1" noResize="1" noEditPoints="1" noAdjustHandles="1" noChangeArrowheads="1" noChangeShapeType="1" noTextEdit="1"/>
          </p:cNvSpPr>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3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title"/>
          </p:nvPr>
        </p:nvSpPr>
        <p:spPr>
          <a:xfrm>
            <a:off x="655320" y="429030"/>
            <a:ext cx="2834640" cy="5457589"/>
          </a:xfrm>
        </p:spPr>
        <p:txBody>
          <a:bodyPr anchor="ctr">
            <a:normAutofit/>
          </a:bodyPr>
          <a:lstStyle/>
          <a:p>
            <a:r>
              <a:rPr lang="en-IN" b="1" dirty="0">
                <a:latin typeface="Times New Roman"/>
                <a:cs typeface="Times New Roman"/>
              </a:rPr>
              <a:t>Table of content</a:t>
            </a:r>
          </a:p>
        </p:txBody>
      </p:sp>
      <p:sp>
        <p:nvSpPr>
          <p:cNvPr id="1048591" name="Rectangle 37"/>
          <p:cNvSpPr>
            <a:spLocks noGrp="1" noRot="1" noChangeAspect="1" noMove="1" noResize="1" noEditPoints="1" noAdjustHandles="1" noChangeArrowheads="1" noChangeShapeType="1" noTextEdit="1"/>
          </p:cNvSpPr>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8592" name="Rectangle 39"/>
          <p:cNvSpPr>
            <a:spLocks noGrp="1" noRot="1" noChangeAspect="1" noMove="1" noResize="1" noEditPoints="1" noAdjustHandles="1" noChangeArrowheads="1" noChangeShapeType="1" noTextEdit="1"/>
          </p:cNvSpPr>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194305" name="TextBox 2"/>
          <p:cNvGraphicFramePr>
            <a:graphicFrameLocks/>
          </p:cNvGraphicFramePr>
          <p:nvPr>
            <p:extLst>
              <p:ext uri="{D42A27DB-BD31-4B8C-83A1-F6EECF244321}">
                <p14:modId xmlns:p14="http://schemas.microsoft.com/office/powerpoint/2010/main" val="2664083007"/>
              </p:ext>
            </p:extLst>
          </p:nvPr>
        </p:nvGraphicFramePr>
        <p:xfrm>
          <a:off x="2872724" y="197367"/>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42F11ED7-0584-925B-2455-09C0F81D6CAF}"/>
              </a:ext>
            </a:extLst>
          </p:cNvPr>
          <p:cNvSpPr/>
          <p:nvPr/>
        </p:nvSpPr>
        <p:spPr>
          <a:xfrm>
            <a:off x="4892992" y="5838793"/>
            <a:ext cx="5895975" cy="914005"/>
          </a:xfrm>
          <a:prstGeom prst="roundRect">
            <a:avLst/>
          </a:prstGeom>
          <a:solidFill>
            <a:schemeClr val="accent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2749BB09-56F4-DA8E-42C3-0EAC9E2B4A03}"/>
              </a:ext>
            </a:extLst>
          </p:cNvPr>
          <p:cNvSpPr txBox="1"/>
          <p:nvPr/>
        </p:nvSpPr>
        <p:spPr>
          <a:xfrm>
            <a:off x="5274438" y="5910944"/>
            <a:ext cx="2648932"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Conclusion</a:t>
            </a:r>
          </a:p>
        </p:txBody>
      </p:sp>
      <p:sp>
        <p:nvSpPr>
          <p:cNvPr id="6" name="Arrow: Down 5">
            <a:extLst>
              <a:ext uri="{FF2B5EF4-FFF2-40B4-BE49-F238E27FC236}">
                <a16:creationId xmlns:a16="http://schemas.microsoft.com/office/drawing/2014/main" id="{CC367AD5-5500-2CC7-C9EE-68FE2FEDE013}"/>
              </a:ext>
            </a:extLst>
          </p:cNvPr>
          <p:cNvSpPr/>
          <p:nvPr/>
        </p:nvSpPr>
        <p:spPr>
          <a:xfrm>
            <a:off x="9601184" y="5366949"/>
            <a:ext cx="723900" cy="809794"/>
          </a:xfrm>
          <a:prstGeom prst="downArrow">
            <a:avLst/>
          </a:pr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93" name="Rectangle 23"/>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4" name="Rectangle: Rounded Corners 25"/>
          <p:cNvSpPr>
            <a:spLocks noGrp="1" noRot="1" noChangeAspect="1" noMove="1" noResize="1" noEditPoints="1" noAdjustHandles="1" noChangeArrowheads="1" noChangeShapeType="1" noTextEdit="1"/>
          </p:cNvSpPr>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5" name="Title 1"/>
          <p:cNvSpPr>
            <a:spLocks noGrp="1"/>
          </p:cNvSpPr>
          <p:nvPr>
            <p:ph type="title"/>
          </p:nvPr>
        </p:nvSpPr>
        <p:spPr>
          <a:xfrm>
            <a:off x="956826" y="1112969"/>
            <a:ext cx="3937298" cy="4166010"/>
          </a:xfrm>
        </p:spPr>
        <p:txBody>
          <a:bodyPr>
            <a:normAutofit/>
          </a:bodyPr>
          <a:lstStyle/>
          <a:p>
            <a:pPr algn="ctr"/>
            <a:r>
              <a:rPr lang="en-US" sz="4000" dirty="0">
                <a:solidFill>
                  <a:srgbClr val="FFFFFF"/>
                </a:solidFill>
                <a:latin typeface="Times New Roman"/>
                <a:cs typeface="Calibri Light" panose="020F0302020204030204"/>
              </a:rPr>
              <a:t>1. </a:t>
            </a:r>
            <a:r>
              <a:rPr lang="en-US" b="1" dirty="0">
                <a:solidFill>
                  <a:srgbClr val="FFFFFF"/>
                </a:solidFill>
                <a:latin typeface="Times New Roman" panose="02020603050405020304" pitchFamily="18" charset="0"/>
                <a:cs typeface="Times New Roman" panose="02020603050405020304" pitchFamily="18" charset="0"/>
              </a:rPr>
              <a:t>Introduction</a:t>
            </a:r>
            <a:endParaRPr lang="en-US" sz="4000" b="1" dirty="0">
              <a:solidFill>
                <a:srgbClr val="FFFFFF"/>
              </a:solidFill>
              <a:latin typeface="Times New Roman" panose="02020603050405020304" pitchFamily="18" charset="0"/>
              <a:ea typeface="Calibri Light" panose="020F0302020204030204"/>
              <a:cs typeface="Times New Roman" panose="02020603050405020304" pitchFamily="18" charset="0"/>
            </a:endParaRPr>
          </a:p>
        </p:txBody>
      </p:sp>
      <p:sp>
        <p:nvSpPr>
          <p:cNvPr id="1048596" name="Freeform: Shape 27"/>
          <p:cNvSpPr>
            <a:spLocks noGrp="1" noRot="1" noChangeAspect="1" noMove="1" noResize="1" noEditPoints="1" noAdjustHandles="1" noChangeArrowheads="1" noChangeShapeType="1" noTextEdit="1"/>
          </p:cNvSpPr>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597" name="Freeform: Shape 29"/>
          <p:cNvSpPr>
            <a:spLocks noGrp="1" noRot="1" noChangeAspect="1" noMove="1" noResize="1" noEditPoints="1" noAdjustHandles="1" noChangeArrowheads="1" noChangeShapeType="1" noTextEdit="1"/>
          </p:cNvSpPr>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48598" name="Freeform: Shape 31"/>
          <p:cNvSpPr>
            <a:spLocks noGrp="1" noRot="1" noChangeAspect="1" noMove="1" noResize="1" noEditPoints="1" noAdjustHandles="1" noChangeArrowheads="1" noChangeShapeType="1" noTextEdit="1"/>
          </p:cNvSpPr>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599" name="Content Placeholder 2"/>
          <p:cNvSpPr>
            <a:spLocks noGrp="1"/>
          </p:cNvSpPr>
          <p:nvPr>
            <p:ph idx="1"/>
          </p:nvPr>
        </p:nvSpPr>
        <p:spPr>
          <a:xfrm>
            <a:off x="5647586" y="847517"/>
            <a:ext cx="6086744" cy="4889350"/>
          </a:xfrm>
        </p:spPr>
        <p:txBody>
          <a:bodyPr vert="horz" lIns="91440" tIns="45720" rIns="91440" bIns="45720" rtlCol="0" anchor="t">
            <a:noAutofit/>
          </a:bodyPr>
          <a:lstStyle/>
          <a:p>
            <a:pPr marL="0" indent="0">
              <a:buNone/>
            </a:pPr>
            <a:endParaRPr lang="en-US" sz="2400" dirty="0">
              <a:latin typeface="Times New Roman"/>
              <a:cs typeface="Times New Roman"/>
            </a:endParaRPr>
          </a:p>
          <a:p>
            <a:pPr marL="0" indent="0" algn="just">
              <a:buNone/>
            </a:pPr>
            <a:r>
              <a:rPr lang="en-US" sz="2400" dirty="0">
                <a:effectLst/>
                <a:latin typeface="Times New Roman" panose="02020603050405020304" pitchFamily="18" charset="0"/>
                <a:ea typeface="Calibri" panose="020F0502020204030204" pitchFamily="34" charset="0"/>
              </a:rPr>
              <a:t>Weapon detection is currently a very important and intensive issue in terms of public security and safety in general.  A crime is illegal to conduct that is penalized by law. Because there is so much data on crime, the police agency faces tremendous challenges in analyzing and discovering underlying criminal patterns. </a:t>
            </a:r>
            <a:r>
              <a:rPr lang="en-US" sz="2400" dirty="0">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t is difficult to recognize weapons of different sizes and forms, as well as different backdrop colors, in the case of weapons detection. Our proposal </a:t>
            </a:r>
            <a:r>
              <a:rPr lang="en-US" sz="2400" dirty="0">
                <a:latin typeface="Times New Roman" panose="02020603050405020304" pitchFamily="18" charset="0"/>
                <a:ea typeface="Calibri" panose="020F0502020204030204" pitchFamily="34" charset="0"/>
              </a:rPr>
              <a:t>aims</a:t>
            </a:r>
            <a:r>
              <a:rPr lang="en-US" sz="2400" dirty="0">
                <a:effectLst/>
                <a:latin typeface="Times New Roman" panose="02020603050405020304" pitchFamily="18" charset="0"/>
                <a:ea typeface="Calibri" panose="020F0502020204030204" pitchFamily="34" charset="0"/>
              </a:rPr>
              <a:t> to make police work easier and more efficient when dealing with visual data by detecting weapons.</a:t>
            </a:r>
            <a:endParaRPr lang="en-US" sz="2000" dirty="0">
              <a:latin typeface="Times New Roman"/>
              <a:ea typeface="+mn-lt"/>
              <a:cs typeface="Times New Roman"/>
            </a:endParaRPr>
          </a:p>
          <a:p>
            <a:pPr marL="0" indent="0">
              <a:buNone/>
            </a:pPr>
            <a:endParaRPr lang="en-US" sz="1600" dirty="0">
              <a:latin typeface="Times New Roman"/>
              <a:cs typeface="Calibri"/>
            </a:endParaRPr>
          </a:p>
          <a:p>
            <a:pPr marL="0" indent="0">
              <a:buNone/>
            </a:pPr>
            <a:endParaRPr lang="en-US" sz="1600" dirty="0">
              <a:latin typeface="Times New Roman"/>
              <a:cs typeface="Calibri"/>
            </a:endParaRPr>
          </a:p>
          <a:p>
            <a:pPr marL="0" indent="0">
              <a:buNone/>
            </a:pPr>
            <a:endParaRPr lang="en-US" sz="1600" dirty="0">
              <a:latin typeface="Times New Roman"/>
              <a:cs typeface="Calibri"/>
            </a:endParaRPr>
          </a:p>
          <a:p>
            <a:endParaRPr lang="en-US" sz="1600" dirty="0">
              <a:latin typeface="Times New Roman"/>
              <a:cs typeface="Times New Roman"/>
            </a:endParaRPr>
          </a:p>
          <a:p>
            <a:endParaRPr lang="en-US" sz="1600" dirty="0">
              <a:latin typeface="Times New Roman"/>
              <a:cs typeface="Times New Roman"/>
            </a:endParaRPr>
          </a:p>
          <a:p>
            <a:endParaRPr lang="en-US" sz="1400" dirty="0">
              <a:cs typeface="Calibri"/>
            </a:endParaRPr>
          </a:p>
        </p:txBody>
      </p:sp>
      <p:sp>
        <p:nvSpPr>
          <p:cNvPr id="1048600" name="Freeform: Shape 33"/>
          <p:cNvSpPr>
            <a:spLocks noGrp="1" noRot="1" noChangeAspect="1" noMove="1" noResize="1" noEditPoints="1" noAdjustHandles="1" noChangeArrowheads="1" noChangeShapeType="1" noTextEdit="1"/>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8601" name="Freeform: Shape 35"/>
          <p:cNvSpPr>
            <a:spLocks noGrp="1" noRot="1" noChangeAspect="1" noMove="1" noResize="1" noEditPoints="1" noAdjustHandles="1" noChangeArrowheads="1" noChangeShapeType="1" noTextEdit="1"/>
          </p:cNvSpPr>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8602" name="Freeform: Shape 37"/>
          <p:cNvSpPr>
            <a:spLocks noGrp="1" noRot="1" noChangeAspect="1" noMove="1" noResize="1" noEditPoints="1" noAdjustHandles="1" noChangeArrowheads="1" noChangeShapeType="1" noTextEdit="1"/>
          </p:cNvSpPr>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3" name="Rectangle 2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4" name="Title 1"/>
          <p:cNvSpPr>
            <a:spLocks noGrp="1"/>
          </p:cNvSpPr>
          <p:nvPr>
            <p:ph type="title"/>
          </p:nvPr>
        </p:nvSpPr>
        <p:spPr>
          <a:xfrm>
            <a:off x="7239014" y="525982"/>
            <a:ext cx="4282983" cy="1200361"/>
          </a:xfrm>
        </p:spPr>
        <p:txBody>
          <a:bodyPr anchor="b">
            <a:normAutofit/>
          </a:bodyPr>
          <a:lstStyle/>
          <a:p>
            <a:r>
              <a:rPr lang="en-US" sz="3600" b="1" dirty="0">
                <a:latin typeface="Times New Roman"/>
                <a:ea typeface="Calibri Light" panose="020F0302020204030204"/>
                <a:cs typeface="Times New Roman"/>
              </a:rPr>
              <a:t>Problem Statement</a:t>
            </a:r>
            <a:endParaRPr lang="en-US" sz="3600" dirty="0">
              <a:latin typeface="Baskerville Old Face" panose="02020602080505020303" pitchFamily="18" charset="0"/>
              <a:ea typeface="Calibri Light" panose="020F0302020204030204"/>
              <a:cs typeface="Calibri Light" panose="020F0302020204030204"/>
            </a:endParaRPr>
          </a:p>
        </p:txBody>
      </p:sp>
      <p:sp>
        <p:nvSpPr>
          <p:cNvPr id="1048605" name="Rectangle 30"/>
          <p:cNvSpPr>
            <a:spLocks noGrp="1" noRot="1" noChangeAspect="1" noMove="1" noResize="1" noEditPoints="1" noAdjustHandles="1" noChangeArrowheads="1" noChangeShapeType="1" noTextEdit="1"/>
          </p:cNvSpPr>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6" name="Rectangle 32"/>
          <p:cNvSpPr>
            <a:spLocks noGrp="1" noRot="1" noChangeAspect="1" noMove="1" noResize="1" noEditPoints="1" noAdjustHandles="1" noChangeArrowheads="1" noChangeShapeType="1" noTextEdit="1"/>
          </p:cNvSpPr>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3" name="Picture 3"/>
          <p:cNvPicPr>
            <a:picLocks noChangeAspect="1"/>
          </p:cNvPicPr>
          <p:nvPr/>
        </p:nvPicPr>
        <p:blipFill rotWithShape="1">
          <a:blip r:embed="rId2"/>
          <a:srcRect t="3062" r="-3" b="-3"/>
          <a:stretch>
            <a:fillRect/>
          </a:stretch>
        </p:blipFill>
        <p:spPr>
          <a:xfrm>
            <a:off x="644097" y="650494"/>
            <a:ext cx="5045503" cy="5324142"/>
          </a:xfrm>
          <a:prstGeom prst="rect">
            <a:avLst/>
          </a:prstGeom>
        </p:spPr>
      </p:pic>
      <p:sp>
        <p:nvSpPr>
          <p:cNvPr id="1048607" name="Rectangle 34"/>
          <p:cNvSpPr>
            <a:spLocks noGrp="1" noRot="1" noChangeAspect="1" noMove="1" noResize="1" noEditPoints="1" noAdjustHandles="1" noChangeArrowheads="1" noChangeShapeType="1" noTextEdit="1"/>
          </p:cNvSpPr>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8" name="Content Placeholder 2"/>
          <p:cNvSpPr>
            <a:spLocks noGrp="1"/>
          </p:cNvSpPr>
          <p:nvPr>
            <p:ph idx="1"/>
          </p:nvPr>
        </p:nvSpPr>
        <p:spPr>
          <a:xfrm>
            <a:off x="6936747" y="1961870"/>
            <a:ext cx="4887516" cy="3511943"/>
          </a:xfrm>
        </p:spPr>
        <p:txBody>
          <a:bodyPr vert="horz" lIns="91440" tIns="45720" rIns="91440" bIns="45720" rtlCol="0" anchor="ct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In the current scenario of rapidly increasing crime, traditional crime-solving techniques are unable to deliver results. Thus, we have come up with an approach to detect </a:t>
            </a:r>
            <a:r>
              <a:rPr lang="en-US" sz="2400" dirty="0">
                <a:latin typeface="Times New Roman" panose="02020603050405020304" pitchFamily="18" charset="0"/>
                <a:ea typeface="Times New Roman" panose="02020603050405020304" pitchFamily="18" charset="0"/>
              </a:rPr>
              <a:t>weapons</a:t>
            </a:r>
            <a:r>
              <a:rPr lang="en-US" sz="2400" dirty="0">
                <a:effectLst/>
                <a:latin typeface="Times New Roman" panose="02020603050405020304" pitchFamily="18" charset="0"/>
                <a:ea typeface="Times New Roman" panose="02020603050405020304" pitchFamily="18" charset="0"/>
              </a:rPr>
              <a:t> crime on the bases of weapons detection from the scene.</a:t>
            </a:r>
            <a:endParaRPr lang="en-US" sz="1800" b="1" dirty="0">
              <a:latin typeface="Times New Roman"/>
              <a:ea typeface="+mn-lt"/>
              <a:cs typeface="Times New Roman"/>
            </a:endParaRPr>
          </a:p>
        </p:txBody>
      </p:sp>
      <p:sp>
        <p:nvSpPr>
          <p:cNvPr id="1048609" name="Rectangle 36"/>
          <p:cNvSpPr>
            <a:spLocks noGrp="1" noRot="1" noChangeAspect="1" noMove="1" noResize="1" noEditPoints="1" noAdjustHandles="1" noChangeArrowheads="1" noChangeShapeType="1" noTextEdit="1"/>
          </p:cNvSpPr>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7FABE-126A-6D03-2109-1B4BA20AB0CB}"/>
              </a:ext>
            </a:extLst>
          </p:cNvPr>
          <p:cNvSpPr>
            <a:spLocks noGrp="1"/>
          </p:cNvSpPr>
          <p:nvPr>
            <p:ph idx="1"/>
          </p:nvPr>
        </p:nvSpPr>
        <p:spPr>
          <a:xfrm>
            <a:off x="5019676" y="1308137"/>
            <a:ext cx="6781800" cy="4803775"/>
          </a:xfrm>
        </p:spPr>
        <p:txBody>
          <a:bodyPr>
            <a:normAutofit/>
          </a:bodyPr>
          <a:lstStyle/>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collect the dataset.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train the dataset with </a:t>
            </a:r>
            <a:r>
              <a:rPr lang="en-US" sz="2400" dirty="0">
                <a:latin typeface="Times New Roman" panose="02020603050405020304" pitchFamily="18" charset="0"/>
                <a:ea typeface="Calibri" panose="020F0502020204030204" pitchFamily="34" charset="0"/>
                <a:cs typeface="Times New Roman" panose="02020603050405020304" pitchFamily="18" charset="0"/>
              </a:rPr>
              <a:t>CNN-based object detection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algorithms.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Test the system in a variety of environments and situations to ensure robust performance.</a:t>
            </a: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detect the weapon from the given scene.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Comparative analysis with various models.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28" name="Parallelogram 27">
            <a:extLst>
              <a:ext uri="{FF2B5EF4-FFF2-40B4-BE49-F238E27FC236}">
                <a16:creationId xmlns:a16="http://schemas.microsoft.com/office/drawing/2014/main" id="{C7EE3ED7-6345-1684-E33B-947AF7E6556C}"/>
              </a:ext>
            </a:extLst>
          </p:cNvPr>
          <p:cNvSpPr/>
          <p:nvPr/>
        </p:nvSpPr>
        <p:spPr>
          <a:xfrm>
            <a:off x="-1752601" y="0"/>
            <a:ext cx="6267451" cy="6858000"/>
          </a:xfrm>
          <a:prstGeom prst="parallelogram">
            <a:avLst/>
          </a:prstGeom>
          <a:solidFill>
            <a:srgbClr val="F18213"/>
          </a:solidFill>
          <a:ln>
            <a:solidFill>
              <a:srgbClr val="F182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69EEBA9A-FAEE-1694-376A-82F9423563BB}"/>
              </a:ext>
            </a:extLst>
          </p:cNvPr>
          <p:cNvSpPr txBox="1"/>
          <p:nvPr/>
        </p:nvSpPr>
        <p:spPr>
          <a:xfrm>
            <a:off x="0" y="2940584"/>
            <a:ext cx="3267075" cy="769441"/>
          </a:xfrm>
          <a:prstGeom prst="rect">
            <a:avLst/>
          </a:prstGeom>
          <a:noFill/>
        </p:spPr>
        <p:txBody>
          <a:bodyPr wrap="square" rtlCol="0">
            <a:spAutoFit/>
          </a:bodyPr>
          <a:lstStyle/>
          <a:p>
            <a:r>
              <a:rPr lang="en-IN" sz="4400" b="1" dirty="0">
                <a:solidFill>
                  <a:schemeClr val="bg1"/>
                </a:solidFill>
                <a:latin typeface="Bookman Old Style" panose="02050604050505020204" pitchFamily="18" charset="0"/>
              </a:rPr>
              <a:t>Objectives</a:t>
            </a:r>
          </a:p>
        </p:txBody>
      </p:sp>
    </p:spTree>
    <p:extLst>
      <p:ext uri="{BB962C8B-B14F-4D97-AF65-F5344CB8AC3E}">
        <p14:creationId xmlns:p14="http://schemas.microsoft.com/office/powerpoint/2010/main" val="39585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33" name="Rectangle 14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4"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5" name="Content Placeholder 2"/>
          <p:cNvSpPr>
            <a:spLocks noGrp="1"/>
          </p:cNvSpPr>
          <p:nvPr>
            <p:ph idx="1"/>
          </p:nvPr>
        </p:nvSpPr>
        <p:spPr>
          <a:xfrm>
            <a:off x="6717876" y="2757957"/>
            <a:ext cx="5029582" cy="4197852"/>
          </a:xfrm>
        </p:spPr>
        <p:txBody>
          <a:bodyPr vert="horz" lIns="91440" tIns="45720" rIns="91440" bIns="45720" rtlCol="0" anchor="t">
            <a:normAutofit/>
          </a:bodyPr>
          <a:lstStyle/>
          <a:p>
            <a:pPr marL="0" indent="0" algn="just">
              <a:buNone/>
            </a:pPr>
            <a:r>
              <a:rPr lang="en-US" sz="2400" dirty="0">
                <a:latin typeface="Times New Roman" panose="02020603050405020304" pitchFamily="18" charset="0"/>
                <a:cs typeface="Times New Roman" panose="02020603050405020304" pitchFamily="18" charset="0"/>
              </a:rPr>
              <a:t>The approach addresses weapon detection using various deep-learning algorithms :</a:t>
            </a:r>
          </a:p>
          <a:p>
            <a:pPr marL="342900" indent="-342900" algn="just">
              <a:buAutoNum type="arabicPeriod"/>
            </a:pPr>
            <a:r>
              <a:rPr lang="en-US" sz="2400" dirty="0">
                <a:effectLst/>
                <a:latin typeface="Times New Roman" panose="02020603050405020304" pitchFamily="18" charset="0"/>
                <a:ea typeface="Times New Roman" panose="02020603050405020304" pitchFamily="18" charset="0"/>
              </a:rPr>
              <a:t>Region-based Convolutional Neural Network (RCNN) </a:t>
            </a:r>
          </a:p>
          <a:p>
            <a:pPr marL="457200" indent="-457200" algn="just">
              <a:buFont typeface="Arial" panose="020B0604020202020204" pitchFamily="34" charset="0"/>
              <a:buAutoNum type="arabicPeriod"/>
            </a:pPr>
            <a:r>
              <a:rPr lang="en-IN" sz="2400" dirty="0">
                <a:effectLst/>
                <a:latin typeface="Times New Roman" panose="02020603050405020304" pitchFamily="18" charset="0"/>
                <a:ea typeface="Times New Roman" panose="02020603050405020304" pitchFamily="18" charset="0"/>
              </a:rPr>
              <a:t>You Only Look Once(YOLO v5)</a:t>
            </a:r>
          </a:p>
          <a:p>
            <a:pPr marL="457200" indent="-457200" algn="just">
              <a:buFont typeface="Arial" panose="020B0604020202020204" pitchFamily="34" charset="0"/>
              <a:buAutoNum type="arabicPeriod"/>
            </a:pPr>
            <a:r>
              <a:rPr lang="en-IN" sz="2400" dirty="0">
                <a:effectLst/>
                <a:latin typeface="Times New Roman" panose="02020603050405020304" pitchFamily="18" charset="0"/>
                <a:ea typeface="Times New Roman" panose="02020603050405020304" pitchFamily="18" charset="0"/>
              </a:rPr>
              <a:t>Single Shot Detector(SSD) </a:t>
            </a:r>
          </a:p>
          <a:p>
            <a:pPr marL="457200" indent="-457200">
              <a:buAutoNum type="arabicPeriod"/>
            </a:pPr>
            <a:endParaRPr lang="en-US" sz="1900" dirty="0">
              <a:latin typeface="Times New Roman" panose="02020603050405020304" pitchFamily="18" charset="0"/>
              <a:cs typeface="Times New Roman" panose="02020603050405020304" pitchFamily="18" charset="0"/>
            </a:endParaRPr>
          </a:p>
        </p:txBody>
      </p:sp>
      <p:sp>
        <p:nvSpPr>
          <p:cNvPr id="1048636" name="TextBox 1"/>
          <p:cNvSpPr txBox="1"/>
          <p:nvPr/>
        </p:nvSpPr>
        <p:spPr>
          <a:xfrm>
            <a:off x="4556760" y="649220"/>
            <a:ext cx="7534013" cy="1046440"/>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Methodology</a:t>
            </a:r>
          </a:p>
          <a:p>
            <a:endParaRPr lang="en-IN" dirty="0"/>
          </a:p>
        </p:txBody>
      </p:sp>
      <p:pic>
        <p:nvPicPr>
          <p:cNvPr id="2" name="Picture 1">
            <a:extLst>
              <a:ext uri="{FF2B5EF4-FFF2-40B4-BE49-F238E27FC236}">
                <a16:creationId xmlns:a16="http://schemas.microsoft.com/office/drawing/2014/main" id="{2B02476B-56DF-C12E-51AC-3C636EB1E4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738" y="2177904"/>
            <a:ext cx="5914644" cy="37697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5" name="Rectangle 154"/>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Freeform: Shape 156"/>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7" name="Arc 158"/>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3" name="Content Placeholder 2">
            <a:extLst>
              <a:ext uri="{FF2B5EF4-FFF2-40B4-BE49-F238E27FC236}">
                <a16:creationId xmlns:a16="http://schemas.microsoft.com/office/drawing/2014/main" id="{18A48E9F-549A-C77A-987A-ED40FA7C06AA}"/>
              </a:ext>
            </a:extLst>
          </p:cNvPr>
          <p:cNvGraphicFramePr>
            <a:graphicFrameLocks noGrp="1"/>
          </p:cNvGraphicFramePr>
          <p:nvPr>
            <p:ph idx="1"/>
            <p:extLst>
              <p:ext uri="{D42A27DB-BD31-4B8C-83A1-F6EECF244321}">
                <p14:modId xmlns:p14="http://schemas.microsoft.com/office/powerpoint/2010/main" val="1259177663"/>
              </p:ext>
            </p:extLst>
          </p:nvPr>
        </p:nvGraphicFramePr>
        <p:xfrm>
          <a:off x="5074168" y="1046480"/>
          <a:ext cx="6210935" cy="1978661"/>
        </p:xfrm>
        <a:graphic>
          <a:graphicData uri="http://schemas.openxmlformats.org/drawingml/2006/table">
            <a:tbl>
              <a:tblPr>
                <a:tableStyleId>{5C22544A-7EE6-4342-B048-85BDC9FD1C3A}</a:tableStyleId>
              </a:tblPr>
              <a:tblGrid>
                <a:gridCol w="1647825">
                  <a:extLst>
                    <a:ext uri="{9D8B030D-6E8A-4147-A177-3AD203B41FA5}">
                      <a16:colId xmlns:a16="http://schemas.microsoft.com/office/drawing/2014/main" val="3767545765"/>
                    </a:ext>
                  </a:extLst>
                </a:gridCol>
                <a:gridCol w="1412240">
                  <a:extLst>
                    <a:ext uri="{9D8B030D-6E8A-4147-A177-3AD203B41FA5}">
                      <a16:colId xmlns:a16="http://schemas.microsoft.com/office/drawing/2014/main" val="1487167538"/>
                    </a:ext>
                  </a:extLst>
                </a:gridCol>
                <a:gridCol w="1620520">
                  <a:extLst>
                    <a:ext uri="{9D8B030D-6E8A-4147-A177-3AD203B41FA5}">
                      <a16:colId xmlns:a16="http://schemas.microsoft.com/office/drawing/2014/main" val="512114753"/>
                    </a:ext>
                  </a:extLst>
                </a:gridCol>
                <a:gridCol w="1530350">
                  <a:extLst>
                    <a:ext uri="{9D8B030D-6E8A-4147-A177-3AD203B41FA5}">
                      <a16:colId xmlns:a16="http://schemas.microsoft.com/office/drawing/2014/main" val="1185611835"/>
                    </a:ext>
                  </a:extLst>
                </a:gridCol>
              </a:tblGrid>
              <a:tr h="772160">
                <a:tc>
                  <a:txBody>
                    <a:bodyPr/>
                    <a:lstStyle/>
                    <a:p>
                      <a:pPr algn="ctr">
                        <a:lnSpc>
                          <a:spcPct val="107000"/>
                        </a:lnSpc>
                      </a:pPr>
                      <a:r>
                        <a:rPr lang="en-US" sz="1100" dirty="0">
                          <a:effectLst/>
                        </a:rPr>
                        <a:t> </a:t>
                      </a:r>
                      <a:endParaRPr lang="en-IN" sz="1100" dirty="0">
                        <a:effectLst/>
                      </a:endParaRPr>
                    </a:p>
                    <a:p>
                      <a:pPr algn="ctr">
                        <a:lnSpc>
                          <a:spcPct val="107000"/>
                        </a:lnSpc>
                      </a:pPr>
                      <a:r>
                        <a:rPr lang="en-US" sz="1100" dirty="0">
                          <a:effectLst/>
                        </a:rPr>
                        <a:t> </a:t>
                      </a:r>
                      <a:endParaRPr lang="en-IN" sz="1100" dirty="0">
                        <a:effectLst/>
                      </a:endParaRPr>
                    </a:p>
                    <a:p>
                      <a:pPr algn="ctr">
                        <a:lnSpc>
                          <a:spcPct val="107000"/>
                        </a:lnSpc>
                      </a:pPr>
                      <a:r>
                        <a:rPr lang="en-US" sz="1100" dirty="0">
                          <a:effectLst/>
                        </a:rPr>
                        <a:t>MODEL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lnSpc>
                          <a:spcPct val="107000"/>
                        </a:lnSpc>
                      </a:pPr>
                      <a:r>
                        <a:rPr lang="en-US" sz="1100" dirty="0">
                          <a:effectLst/>
                        </a:rPr>
                        <a:t> </a:t>
                      </a:r>
                      <a:endParaRPr lang="en-IN" sz="1100" dirty="0">
                        <a:effectLst/>
                      </a:endParaRPr>
                    </a:p>
                    <a:p>
                      <a:pPr algn="ctr">
                        <a:lnSpc>
                          <a:spcPct val="107000"/>
                        </a:lnSpc>
                      </a:pPr>
                      <a:r>
                        <a:rPr lang="en-US" sz="1100" dirty="0">
                          <a:effectLst/>
                        </a:rPr>
                        <a:t>YOLOv5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lnSpc>
                          <a:spcPct val="107000"/>
                        </a:lnSpc>
                      </a:pPr>
                      <a:r>
                        <a:rPr lang="en-US" sz="1100">
                          <a:effectLst/>
                        </a:rPr>
                        <a:t> </a:t>
                      </a:r>
                      <a:endParaRPr lang="en-IN" sz="1100">
                        <a:effectLst/>
                      </a:endParaRPr>
                    </a:p>
                    <a:p>
                      <a:pPr algn="ctr">
                        <a:lnSpc>
                          <a:spcPct val="107000"/>
                        </a:lnSpc>
                      </a:pPr>
                      <a:r>
                        <a:rPr lang="en-US" sz="1100">
                          <a:effectLst/>
                        </a:rPr>
                        <a:t>R-CNN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lnSpc>
                          <a:spcPct val="107000"/>
                        </a:lnSpc>
                      </a:pPr>
                      <a:r>
                        <a:rPr lang="en-US" sz="1100">
                          <a:effectLst/>
                        </a:rPr>
                        <a:t> </a:t>
                      </a:r>
                      <a:endParaRPr lang="en-IN" sz="1100">
                        <a:effectLst/>
                      </a:endParaRPr>
                    </a:p>
                    <a:p>
                      <a:pPr algn="ctr">
                        <a:lnSpc>
                          <a:spcPct val="107000"/>
                        </a:lnSpc>
                      </a:pPr>
                      <a:r>
                        <a:rPr lang="en-US" sz="1100">
                          <a:effectLst/>
                        </a:rPr>
                        <a:t>SSD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extLst>
                  <a:ext uri="{0D108BD9-81ED-4DB2-BD59-A6C34878D82A}">
                    <a16:rowId xmlns:a16="http://schemas.microsoft.com/office/drawing/2014/main" val="2999952980"/>
                  </a:ext>
                </a:extLst>
              </a:tr>
              <a:tr h="1206501">
                <a:tc>
                  <a:txBody>
                    <a:bodyPr/>
                    <a:lstStyle/>
                    <a:p>
                      <a:pPr algn="ctr">
                        <a:lnSpc>
                          <a:spcPct val="107000"/>
                        </a:lnSpc>
                      </a:pPr>
                      <a:r>
                        <a:rPr lang="en-US" sz="1100" dirty="0">
                          <a:effectLst/>
                        </a:rPr>
                        <a:t> </a:t>
                      </a:r>
                      <a:endParaRPr lang="en-IN" sz="1100" dirty="0">
                        <a:effectLst/>
                      </a:endParaRPr>
                    </a:p>
                    <a:p>
                      <a:pPr algn="ctr">
                        <a:lnSpc>
                          <a:spcPct val="107000"/>
                        </a:lnSpc>
                      </a:pPr>
                      <a:r>
                        <a:rPr lang="en-US" sz="1100" dirty="0" err="1">
                          <a:effectLst/>
                        </a:rPr>
                        <a:t>mAP</a:t>
                      </a:r>
                      <a:r>
                        <a:rPr lang="en-US" sz="1100" dirty="0">
                          <a:effectLst/>
                        </a:rPr>
                        <a:t> value (%)</a:t>
                      </a:r>
                      <a:endParaRPr lang="en-IN" sz="1100" dirty="0">
                        <a:effectLst/>
                      </a:endParaRPr>
                    </a:p>
                    <a:p>
                      <a:pPr>
                        <a:lnSpc>
                          <a:spcPct val="107000"/>
                        </a:lnSpc>
                      </a:pPr>
                      <a:r>
                        <a:rPr lang="en-US" sz="1100" dirty="0">
                          <a:effectLst/>
                        </a:rPr>
                        <a:t>(mean Precision Value)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lnSpc>
                          <a:spcPct val="107000"/>
                        </a:lnSpc>
                      </a:pPr>
                      <a:r>
                        <a:rPr lang="en-US" sz="1100">
                          <a:effectLst/>
                        </a:rPr>
                        <a:t> </a:t>
                      </a:r>
                      <a:endParaRPr lang="en-IN" sz="1100">
                        <a:effectLst/>
                      </a:endParaRPr>
                    </a:p>
                    <a:p>
                      <a:pPr algn="ctr">
                        <a:lnSpc>
                          <a:spcPct val="107000"/>
                        </a:lnSpc>
                      </a:pPr>
                      <a:r>
                        <a:rPr lang="en-US" sz="1100">
                          <a:effectLst/>
                        </a:rPr>
                        <a:t>56.2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lnSpc>
                          <a:spcPct val="107000"/>
                        </a:lnSpc>
                      </a:pPr>
                      <a:r>
                        <a:rPr lang="en-US" sz="1100">
                          <a:effectLst/>
                        </a:rPr>
                        <a:t> </a:t>
                      </a:r>
                      <a:endParaRPr lang="en-IN" sz="1100">
                        <a:effectLst/>
                      </a:endParaRPr>
                    </a:p>
                    <a:p>
                      <a:pPr algn="ctr">
                        <a:lnSpc>
                          <a:spcPct val="107000"/>
                        </a:lnSpc>
                      </a:pPr>
                      <a:r>
                        <a:rPr lang="en-US" sz="1100">
                          <a:effectLst/>
                        </a:rPr>
                        <a:t>47.1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tc>
                  <a:txBody>
                    <a:bodyPr/>
                    <a:lstStyle/>
                    <a:p>
                      <a:pPr algn="ctr">
                        <a:lnSpc>
                          <a:spcPct val="107000"/>
                        </a:lnSpc>
                      </a:pPr>
                      <a:r>
                        <a:rPr lang="en-US" sz="1100" dirty="0">
                          <a:effectLst/>
                        </a:rPr>
                        <a:t> </a:t>
                      </a:r>
                      <a:endParaRPr lang="en-IN" sz="1100" dirty="0">
                        <a:effectLst/>
                      </a:endParaRPr>
                    </a:p>
                    <a:p>
                      <a:pPr algn="ctr">
                        <a:lnSpc>
                          <a:spcPct val="107000"/>
                        </a:lnSpc>
                      </a:pPr>
                      <a:r>
                        <a:rPr lang="en-US" sz="1100" dirty="0">
                          <a:effectLst/>
                        </a:rPr>
                        <a:t>36.7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2">
                        <a:lumMod val="40000"/>
                        <a:lumOff val="60000"/>
                      </a:schemeClr>
                    </a:solidFill>
                  </a:tcPr>
                </a:tc>
                <a:extLst>
                  <a:ext uri="{0D108BD9-81ED-4DB2-BD59-A6C34878D82A}">
                    <a16:rowId xmlns:a16="http://schemas.microsoft.com/office/drawing/2014/main" val="2536900368"/>
                  </a:ext>
                </a:extLst>
              </a:tr>
            </a:tbl>
          </a:graphicData>
        </a:graphic>
      </p:graphicFrame>
      <p:sp>
        <p:nvSpPr>
          <p:cNvPr id="2" name="TextBox 1">
            <a:extLst>
              <a:ext uri="{FF2B5EF4-FFF2-40B4-BE49-F238E27FC236}">
                <a16:creationId xmlns:a16="http://schemas.microsoft.com/office/drawing/2014/main" id="{4CBA5B9E-6898-AD3B-E9D0-AE2C81494803}"/>
              </a:ext>
            </a:extLst>
          </p:cNvPr>
          <p:cNvSpPr txBox="1"/>
          <p:nvPr/>
        </p:nvSpPr>
        <p:spPr>
          <a:xfrm>
            <a:off x="503756" y="2455479"/>
            <a:ext cx="3159760" cy="1323439"/>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Comparative Analysis</a:t>
            </a:r>
          </a:p>
        </p:txBody>
      </p:sp>
      <p:sp>
        <p:nvSpPr>
          <p:cNvPr id="4" name="TextBox 3">
            <a:extLst>
              <a:ext uri="{FF2B5EF4-FFF2-40B4-BE49-F238E27FC236}">
                <a16:creationId xmlns:a16="http://schemas.microsoft.com/office/drawing/2014/main" id="{93027136-4F8D-8086-24A9-EB06DF1EB361}"/>
              </a:ext>
            </a:extLst>
          </p:cNvPr>
          <p:cNvSpPr txBox="1"/>
          <p:nvPr/>
        </p:nvSpPr>
        <p:spPr>
          <a:xfrm>
            <a:off x="5713862" y="3778918"/>
            <a:ext cx="5184742" cy="2215991"/>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As YOLO v5 is most released of the three algorithms it actively being contributed to by the vast open source community. Hence out of the three object detection convolutional neural networks analysed, YOLO v5  shows the best overall performance.</a:t>
            </a:r>
          </a:p>
          <a:p>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9" name="Rectangle 10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effectLst/>
                <a:latin typeface="Times New Roman" panose="02020603050405020304" pitchFamily="18" charset="0"/>
                <a:ea typeface="Times New Roman" panose="02020603050405020304" pitchFamily="18" charset="0"/>
              </a:rPr>
              <a:t>Single Shot Detector(SSD) :</a:t>
            </a:r>
            <a:endParaRPr lang="en-US" dirty="0"/>
          </a:p>
        </p:txBody>
      </p:sp>
      <p:sp>
        <p:nvSpPr>
          <p:cNvPr id="1048621" name="Title 1"/>
          <p:cNvSpPr>
            <a:spLocks noGrp="1"/>
          </p:cNvSpPr>
          <p:nvPr>
            <p:ph type="title"/>
          </p:nvPr>
        </p:nvSpPr>
        <p:spPr>
          <a:xfrm>
            <a:off x="292232" y="238402"/>
            <a:ext cx="8288882" cy="412047"/>
          </a:xfrm>
        </p:spPr>
        <p:txBody>
          <a:bodyPr anchor="t">
            <a:normAutofit fontScale="90000"/>
          </a:bodyPr>
          <a:lstStyle/>
          <a:p>
            <a:r>
              <a:rPr lang="en-US" sz="2700" b="1" dirty="0">
                <a:effectLst/>
                <a:latin typeface="Times New Roman" panose="02020603050405020304" pitchFamily="18" charset="0"/>
                <a:ea typeface="Times New Roman" panose="02020603050405020304" pitchFamily="18" charset="0"/>
              </a:rPr>
              <a:t>Region-based Convolutional Neural Network (RCNN)</a:t>
            </a:r>
            <a:br>
              <a:rPr lang="en-IN" sz="1800" dirty="0">
                <a:effectLst/>
                <a:latin typeface="Times New Roman" panose="02020603050405020304" pitchFamily="18" charset="0"/>
                <a:ea typeface="Times New Roman" panose="02020603050405020304" pitchFamily="18" charset="0"/>
              </a:rPr>
            </a:br>
            <a:r>
              <a:rPr lang="en-IN" sz="2400" b="1" dirty="0">
                <a:effectLst/>
                <a:latin typeface="Times New Roman" panose="02020603050405020304" pitchFamily="18" charset="0"/>
                <a:ea typeface="Times New Roman" panose="02020603050405020304" pitchFamily="18" charset="0"/>
              </a:rPr>
              <a:t> </a:t>
            </a:r>
            <a:endParaRPr lang="en-US" sz="4800" b="1" dirty="0">
              <a:solidFill>
                <a:schemeClr val="accent2"/>
              </a:solidFill>
              <a:latin typeface="Times New Roman" panose="02020603050405020304" pitchFamily="18" charset="0"/>
              <a:cs typeface="Times New Roman" panose="02020603050405020304" pitchFamily="18" charset="0"/>
            </a:endParaRPr>
          </a:p>
        </p:txBody>
      </p:sp>
      <p:pic>
        <p:nvPicPr>
          <p:cNvPr id="2" name="Picture 1" descr="Chart, scatter chart&#10;&#10;Description automatically generated">
            <a:extLst>
              <a:ext uri="{FF2B5EF4-FFF2-40B4-BE49-F238E27FC236}">
                <a16:creationId xmlns:a16="http://schemas.microsoft.com/office/drawing/2014/main" id="{CA210004-B59F-52A0-7437-D45E10532D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924" y="1051242"/>
            <a:ext cx="9886316" cy="4943159"/>
          </a:xfrm>
          <a:prstGeom prst="rect">
            <a:avLst/>
          </a:prstGeom>
        </p:spPr>
      </p:pic>
    </p:spTree>
    <p:extLst>
      <p:ext uri="{BB962C8B-B14F-4D97-AF65-F5344CB8AC3E}">
        <p14:creationId xmlns:p14="http://schemas.microsoft.com/office/powerpoint/2010/main" val="9769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9" name="Rectangle 10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effectLst/>
                <a:latin typeface="Times New Roman" panose="02020603050405020304" pitchFamily="18" charset="0"/>
                <a:ea typeface="Times New Roman" panose="02020603050405020304" pitchFamily="18" charset="0"/>
              </a:rPr>
              <a:t>Single Shot Detector(SSD) :</a:t>
            </a:r>
            <a:endParaRPr lang="en-US" dirty="0"/>
          </a:p>
        </p:txBody>
      </p:sp>
      <p:sp>
        <p:nvSpPr>
          <p:cNvPr id="1048621" name="Title 1"/>
          <p:cNvSpPr>
            <a:spLocks noGrp="1"/>
          </p:cNvSpPr>
          <p:nvPr>
            <p:ph type="title"/>
          </p:nvPr>
        </p:nvSpPr>
        <p:spPr>
          <a:xfrm>
            <a:off x="292232" y="238402"/>
            <a:ext cx="8288882" cy="412047"/>
          </a:xfrm>
        </p:spPr>
        <p:txBody>
          <a:bodyPr anchor="t">
            <a:normAutofit fontScale="90000"/>
          </a:bodyPr>
          <a:lstStyle/>
          <a:p>
            <a:r>
              <a:rPr lang="en-IN" sz="2400" b="1" dirty="0">
                <a:effectLst/>
                <a:latin typeface="Times New Roman" panose="02020603050405020304" pitchFamily="18" charset="0"/>
                <a:ea typeface="Times New Roman" panose="02020603050405020304" pitchFamily="18" charset="0"/>
              </a:rPr>
              <a:t>You Only Look Once(YOLO V5)</a:t>
            </a:r>
            <a:endParaRPr lang="en-US" sz="6000" b="1" dirty="0">
              <a:solidFill>
                <a:schemeClr val="accent2"/>
              </a:solidFill>
              <a:latin typeface="Times New Roman" panose="02020603050405020304" pitchFamily="18" charset="0"/>
              <a:cs typeface="Times New Roman" panose="02020603050405020304" pitchFamily="18" charset="0"/>
            </a:endParaRPr>
          </a:p>
        </p:txBody>
      </p:sp>
      <p:pic>
        <p:nvPicPr>
          <p:cNvPr id="2" name="Picture 1" descr="Chart, scatter chart&#10;&#10;Description automatically generated">
            <a:extLst>
              <a:ext uri="{FF2B5EF4-FFF2-40B4-BE49-F238E27FC236}">
                <a16:creationId xmlns:a16="http://schemas.microsoft.com/office/drawing/2014/main" id="{602D04D9-545C-4399-AAAD-3EA660FBE8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279" y="888851"/>
            <a:ext cx="10251441" cy="5125721"/>
          </a:xfrm>
          <a:prstGeom prst="rect">
            <a:avLst/>
          </a:prstGeom>
        </p:spPr>
      </p:pic>
    </p:spTree>
    <p:extLst>
      <p:ext uri="{BB962C8B-B14F-4D97-AF65-F5344CB8AC3E}">
        <p14:creationId xmlns:p14="http://schemas.microsoft.com/office/powerpoint/2010/main" val="17557575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664</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Baskerville Old Face</vt:lpstr>
      <vt:lpstr>Bookman Old Style</vt:lpstr>
      <vt:lpstr>Calibri</vt:lpstr>
      <vt:lpstr>Calibri Light</vt:lpstr>
      <vt:lpstr>Times New Roman</vt:lpstr>
      <vt:lpstr>office theme</vt:lpstr>
      <vt:lpstr>A Capstone project presentation on  A comparative analysis of weapon detection using various  deep learning techniques. under the course capstone project  Prepared by Group No. 13  </vt:lpstr>
      <vt:lpstr>Table of content</vt:lpstr>
      <vt:lpstr>1. Introduction</vt:lpstr>
      <vt:lpstr>Problem Statement</vt:lpstr>
      <vt:lpstr>PowerPoint Presentation</vt:lpstr>
      <vt:lpstr>PowerPoint Presentation</vt:lpstr>
      <vt:lpstr>PowerPoint Presentation</vt:lpstr>
      <vt:lpstr>Region-based Convolutional Neural Network (RCNN)  </vt:lpstr>
      <vt:lpstr>You Only Look Once(YOLO V5)</vt:lpstr>
      <vt:lpstr>Single Shot Detector(SSD) :</vt:lpstr>
      <vt:lpstr>User Interface</vt:lpstr>
      <vt:lpstr>RESULT </vt:lpstr>
      <vt:lpstr>Region-based Convolutional Neural Network (RCNN) </vt:lpstr>
      <vt:lpstr>PowerPoint Presentation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sayma tamboli</dc:creator>
  <cp:lastModifiedBy>sayma tamboli</cp:lastModifiedBy>
  <cp:revision>11</cp:revision>
  <dcterms:created xsi:type="dcterms:W3CDTF">2022-05-13T14:51:41Z</dcterms:created>
  <dcterms:modified xsi:type="dcterms:W3CDTF">2022-12-24T06:46:15Z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632e1449e1704fb29d06eaa08aedf0ef</vt:lpwstr>
  </property>
</Properties>
</file>