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40"/>
  </p:notesMasterIdLst>
  <p:sldIdLst>
    <p:sldId id="256" r:id="rId2"/>
    <p:sldId id="258" r:id="rId3"/>
    <p:sldId id="301" r:id="rId4"/>
    <p:sldId id="260" r:id="rId5"/>
    <p:sldId id="261" r:id="rId6"/>
    <p:sldId id="329"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262" r:id="rId34"/>
    <p:sldId id="302" r:id="rId35"/>
    <p:sldId id="270" r:id="rId36"/>
    <p:sldId id="279" r:id="rId37"/>
    <p:sldId id="330" r:id="rId38"/>
    <p:sldId id="281"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9A1E5C-F686-4D7F-857B-474C10EB1BBA}">
  <a:tblStyle styleId="{409A1E5C-F686-4D7F-857B-474C10EB1B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3EB5A5-9283-4231-9DCB-CFA1D4632EB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p:scale>
          <a:sx n="150" d="100"/>
          <a:sy n="150" d="100"/>
        </p:scale>
        <p:origin x="4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872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64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653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544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628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276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555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476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45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98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850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114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5968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725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6397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759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504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2864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260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658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9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311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321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028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233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439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4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76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23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9" r:id="rId6"/>
    <p:sldLayoutId id="2147483661" r:id="rId7"/>
    <p:sldLayoutId id="2147483664"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pt-BR" dirty="0"/>
              <a:t>Conceito de lógica</a:t>
            </a:r>
            <a:br>
              <a:rPr lang="pt-BR" dirty="0"/>
            </a:br>
            <a:r>
              <a:rPr lang="pt-BR" dirty="0"/>
              <a:t>de programação</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r>
              <a:rPr lang="pt-BR" sz="1400" dirty="0">
                <a:solidFill>
                  <a:schemeClr val="accent2"/>
                </a:solidFill>
                <a:ea typeface="+mn-lt"/>
                <a:cs typeface="+mn-lt"/>
              </a:rPr>
              <a:t>Lógica de programação </a:t>
            </a:r>
            <a:r>
              <a:rPr lang="pt-BR" sz="1400" b="1" dirty="0">
                <a:solidFill>
                  <a:schemeClr val="accent2"/>
                </a:solidFill>
                <a:ea typeface="+mn-lt"/>
                <a:cs typeface="+mn-lt"/>
              </a:rPr>
              <a:t>é a técnica de encadear pensamentos para atingir determinado objetivo</a:t>
            </a:r>
            <a:r>
              <a:rPr lang="pt-BR" sz="1400" dirty="0">
                <a:solidFill>
                  <a:schemeClr val="accent2"/>
                </a:solidFill>
                <a:ea typeface="+mn-lt"/>
                <a:cs typeface="+mn-lt"/>
              </a:rPr>
              <a:t>. Estes pensamentos, podem ser descritos como uma sequência de instruções, que devem ser seguidas para se cumprir uma determinada tarefa. Sequência Lógica são passos executados até atingir um objetivo ou solução de um problema.</a:t>
            </a:r>
            <a:endParaRPr lang="pt-BR" sz="14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 name="Imagem 2">
            <a:extLst>
              <a:ext uri="{FF2B5EF4-FFF2-40B4-BE49-F238E27FC236}">
                <a16:creationId xmlns:a16="http://schemas.microsoft.com/office/drawing/2014/main" id="{3071169C-A1AB-4AB7-A4FA-96B1F9042B3C}"/>
              </a:ext>
            </a:extLst>
          </p:cNvPr>
          <p:cNvPicPr>
            <a:picLocks noChangeAspect="1"/>
          </p:cNvPicPr>
          <p:nvPr/>
        </p:nvPicPr>
        <p:blipFill>
          <a:blip r:embed="rId3"/>
          <a:stretch>
            <a:fillRect/>
          </a:stretch>
        </p:blipFill>
        <p:spPr>
          <a:xfrm>
            <a:off x="0" y="2073441"/>
            <a:ext cx="3251102" cy="1589158"/>
          </a:xfrm>
          <a:prstGeom prst="rect">
            <a:avLst/>
          </a:prstGeom>
        </p:spPr>
      </p:pic>
      <p:sp>
        <p:nvSpPr>
          <p:cNvPr id="380" name="Google Shape;380;p33"/>
          <p:cNvSpPr txBox="1">
            <a:spLocks noGrp="1"/>
          </p:cNvSpPr>
          <p:nvPr>
            <p:ph type="body" idx="1"/>
          </p:nvPr>
        </p:nvSpPr>
        <p:spPr>
          <a:xfrm>
            <a:off x="266281" y="1318350"/>
            <a:ext cx="8611437" cy="2130900"/>
          </a:xfrm>
          <a:prstGeom prst="rect">
            <a:avLst/>
          </a:prstGeom>
        </p:spPr>
        <p:txBody>
          <a:bodyPr spcFirstLastPara="1" wrap="square" lIns="91425" tIns="91425" rIns="91425" bIns="91425" anchor="t" anchorCtr="0">
            <a:noAutofit/>
          </a:bodyPr>
          <a:lstStyle/>
          <a:p>
            <a:pPr marL="0" indent="0" algn="ctr">
              <a:buNone/>
            </a:pPr>
            <a:r>
              <a:rPr lang="pt-PT" b="1" dirty="0">
                <a:solidFill>
                  <a:schemeClr val="bg1"/>
                </a:solidFill>
              </a:rPr>
              <a:t>Porque é tao importante?</a:t>
            </a:r>
            <a:endParaRPr lang="pt-BR" b="1" dirty="0">
              <a:solidFill>
                <a:schemeClr val="bg1"/>
              </a:solidFill>
            </a:endParaRPr>
          </a:p>
          <a:p>
            <a:pPr marL="0" indent="0" algn="ctr">
              <a:buNone/>
            </a:pPr>
            <a:r>
              <a:rPr lang="pt-PT" dirty="0">
                <a:solidFill>
                  <a:schemeClr val="bg1"/>
                </a:solidFill>
              </a:rPr>
              <a:t>Quando de trabalha com lógica, a sequencia dos fatores e comandos num código é extremamente improtante, e FUNDAMENTAL para o funcionamento do código, é uma das, se não a, parte a qual deve ser tratada com o maior cuidado durante a escrita do código, já que um dos fundamentos para a lógica, sendo assim, a ordem de valores e comandos altera o entendimento da máquina, e isso pode levar à erros e bugs no código ou até a um funcionamento inesperado dele, o que é bem prejudicial ao produto final.</a:t>
            </a:r>
            <a:endParaRPr lang="pt-BR" dirty="0">
              <a:solidFill>
                <a:schemeClr val="bg1"/>
              </a:solidFill>
            </a:endParaRPr>
          </a:p>
          <a:p>
            <a:pPr marL="0" indent="0" algn="ctr">
              <a:buNone/>
            </a:pPr>
            <a:r>
              <a:rPr lang="pt-PT" dirty="0">
                <a:solidFill>
                  <a:schemeClr val="bg1"/>
                </a:solidFill>
              </a:rPr>
              <a:t>Um exemplo é como a própria matemática funciona, dando de exemplo a fórmula:</a:t>
            </a:r>
            <a:endParaRPr lang="pt-BR" dirty="0">
              <a:solidFill>
                <a:schemeClr val="bg1"/>
              </a:solidFill>
            </a:endParaRPr>
          </a:p>
          <a:p>
            <a:pPr marL="0" indent="0" algn="ctr">
              <a:buNone/>
            </a:pPr>
            <a:r>
              <a:rPr lang="pt-PT" b="1" dirty="0">
                <a:solidFill>
                  <a:schemeClr val="bg1"/>
                </a:solidFill>
              </a:rPr>
              <a:t>8-(4+8)×10-7 </a:t>
            </a:r>
            <a:endParaRPr lang="pt-BR" b="1" dirty="0">
              <a:solidFill>
                <a:schemeClr val="bg1"/>
              </a:solidFill>
            </a:endParaRPr>
          </a:p>
          <a:p>
            <a:pPr marL="0" indent="0" algn="ctr">
              <a:buNone/>
            </a:pPr>
            <a:r>
              <a:rPr lang="pt-PT" dirty="0">
                <a:solidFill>
                  <a:schemeClr val="bg1"/>
                </a:solidFill>
              </a:rPr>
              <a:t>Seguindo as regras da matemática, ou seja, resolvendo primeiro o que está entre parênteses, em seguida a multiplicação e por último as adições e subtrações, chegamos no resultado de -119, mas apenas resolvermos na ordem em que lemos (ignorando os parênteses), o resultado seria 113.</a:t>
            </a:r>
            <a:endParaRPr lang="pt-BR" dirty="0">
              <a:solidFill>
                <a:schemeClr val="bg1"/>
              </a:solidFill>
            </a:endParaRPr>
          </a:p>
          <a:p>
            <a:pPr marL="0" indent="0" algn="ctr">
              <a:buNone/>
            </a:pPr>
            <a:r>
              <a:rPr lang="pt-PT" dirty="0">
                <a:solidFill>
                  <a:schemeClr val="bg1"/>
                </a:solidFill>
              </a:rPr>
              <a:t>Sendo assim tenha em mente a ordem a qual você dever insererir os comandos e valores do seu código.</a:t>
            </a:r>
            <a:endParaRPr lang="pt-BR" dirty="0">
              <a:solidFill>
                <a:schemeClr val="bg1"/>
              </a:solidFill>
            </a:endParaRPr>
          </a:p>
          <a:p>
            <a:pPr marL="0" indent="0" algn="ctr">
              <a:buNone/>
            </a:pPr>
            <a:endParaRPr lang="pt-BR" dirty="0"/>
          </a:p>
          <a:p>
            <a:pPr marL="0" indent="0" algn="ctr">
              <a:buNone/>
            </a:pPr>
            <a:endParaRPr lang="pt-BR" b="1" dirty="0"/>
          </a:p>
        </p:txBody>
      </p:sp>
      <p:sp>
        <p:nvSpPr>
          <p:cNvPr id="381" name="Google Shape;381;p33"/>
          <p:cNvSpPr txBox="1">
            <a:spLocks noGrp="1"/>
          </p:cNvSpPr>
          <p:nvPr>
            <p:ph type="title"/>
          </p:nvPr>
        </p:nvSpPr>
        <p:spPr>
          <a:xfrm>
            <a:off x="3003395" y="649350"/>
            <a:ext cx="313721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spTree>
    <p:extLst>
      <p:ext uri="{BB962C8B-B14F-4D97-AF65-F5344CB8AC3E}">
        <p14:creationId xmlns:p14="http://schemas.microsoft.com/office/powerpoint/2010/main" val="338478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PT" dirty="0"/>
              <a:t>Operadores aritméticos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527097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33"/>
          <p:cNvSpPr txBox="1">
            <a:spLocks noGrp="1"/>
          </p:cNvSpPr>
          <p:nvPr>
            <p:ph type="title"/>
          </p:nvPr>
        </p:nvSpPr>
        <p:spPr>
          <a:xfrm>
            <a:off x="802805" y="586525"/>
            <a:ext cx="313721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4652387" y="417330"/>
            <a:ext cx="4491613" cy="2130900"/>
          </a:xfrm>
        </p:spPr>
        <p:txBody>
          <a:bodyPr/>
          <a:lstStyle/>
          <a:p>
            <a:pPr marL="0" indent="0" algn="ctr">
              <a:buNone/>
            </a:pPr>
            <a:r>
              <a:rPr lang="pt-PT" sz="1400" b="1" dirty="0"/>
              <a:t>O que são?</a:t>
            </a:r>
            <a:endParaRPr lang="pt-BR" sz="1400" dirty="0"/>
          </a:p>
          <a:p>
            <a:pPr marL="0" indent="0" algn="ctr">
              <a:buNone/>
            </a:pPr>
            <a:r>
              <a:rPr lang="pt-PT" sz="1400" dirty="0"/>
              <a:t>Assim como na matematica usamos os sinais para representarmos o cálculo que queremos realizar, na programação o mesmo ocorre, sendo muitas vezes usados até o mesmo que usamos nas operações matemáticas</a:t>
            </a:r>
            <a:endParaRPr lang="pt-BR" sz="1400" dirty="0"/>
          </a:p>
          <a:p>
            <a:pPr marL="0" indent="0" algn="ctr">
              <a:buNone/>
            </a:pPr>
            <a:r>
              <a:rPr lang="pt-PT" sz="1400" dirty="0"/>
              <a:t>As regras de leitura da maquina para calculos aritméticos são os mesmo da matemática, porém na programação podemos também expressar esses operadores de outras formas </a:t>
            </a:r>
            <a:endParaRPr lang="pt-BR" sz="1400" dirty="0"/>
          </a:p>
          <a:p>
            <a:pPr marL="0" indent="0" algn="ctr">
              <a:buNone/>
            </a:pPr>
            <a:r>
              <a:rPr lang="pt-PT" sz="1400" dirty="0"/>
              <a:t>Existem alguns operadores também que só são usados na parte lógica da programação  como os operadores e, ou e xou. Estes são operadores que não realizam cálculos, e sim uma verificação de fatos, e devolvem um valor de “sim” ou “não”</a:t>
            </a:r>
            <a:endParaRPr lang="pt-BR" sz="1400" dirty="0"/>
          </a:p>
          <a:p>
            <a:pPr marL="0" indent="0" algn="ctr">
              <a:buNone/>
            </a:pPr>
            <a:r>
              <a:rPr lang="pt-PT" sz="1400" dirty="0"/>
              <a:t>No caso esses operadores funcionam da seguinte forma:</a:t>
            </a:r>
            <a:endParaRPr lang="pt-BR" sz="1400" dirty="0"/>
          </a:p>
          <a:p>
            <a:pPr marL="0" indent="0" algn="ctr">
              <a:buNone/>
            </a:pPr>
            <a:r>
              <a:rPr lang="pt-PT" sz="1400" b="1" dirty="0"/>
              <a:t>E : Apenas confima como verdadeiro se o valor de todos os termos forem Verdadeiros</a:t>
            </a:r>
            <a:endParaRPr lang="pt-BR" sz="1400" b="1" dirty="0"/>
          </a:p>
          <a:p>
            <a:pPr marL="0" indent="0" algn="ctr">
              <a:buNone/>
            </a:pPr>
            <a:r>
              <a:rPr lang="pt-PT" sz="1400" b="1" dirty="0"/>
              <a:t>Ou : Confirma como verdadeiro se pelo menos um dos termos da estação forem verdadeiros</a:t>
            </a:r>
            <a:endParaRPr lang="pt-BR" sz="1400" b="1" dirty="0"/>
          </a:p>
          <a:p>
            <a:pPr marL="0" indent="0" algn="ctr">
              <a:buNone/>
            </a:pPr>
            <a:r>
              <a:rPr lang="pt-PT" sz="1400" b="1" dirty="0"/>
              <a:t>Xou: Apenas confirma como verdadeiro se os termos tiverem velores diferentes, como V e F ou F e V</a:t>
            </a:r>
            <a:endParaRPr lang="pt-BR" sz="1400" b="1" dirty="0"/>
          </a:p>
          <a:p>
            <a:endParaRPr lang="pt-BR" dirty="0"/>
          </a:p>
        </p:txBody>
      </p:sp>
      <p:pic>
        <p:nvPicPr>
          <p:cNvPr id="6" name="Imagem 5">
            <a:extLst>
              <a:ext uri="{FF2B5EF4-FFF2-40B4-BE49-F238E27FC236}">
                <a16:creationId xmlns:a16="http://schemas.microsoft.com/office/drawing/2014/main" id="{AE1B900D-BFE2-4890-9249-5BE14F873041}"/>
              </a:ext>
            </a:extLst>
          </p:cNvPr>
          <p:cNvPicPr>
            <a:picLocks noChangeAspect="1"/>
          </p:cNvPicPr>
          <p:nvPr/>
        </p:nvPicPr>
        <p:blipFill>
          <a:blip r:embed="rId3"/>
          <a:stretch>
            <a:fillRect/>
          </a:stretch>
        </p:blipFill>
        <p:spPr>
          <a:xfrm>
            <a:off x="249788" y="1482780"/>
            <a:ext cx="4402599" cy="2948201"/>
          </a:xfrm>
          <a:prstGeom prst="rect">
            <a:avLst/>
          </a:prstGeom>
        </p:spPr>
      </p:pic>
    </p:spTree>
    <p:extLst>
      <p:ext uri="{BB962C8B-B14F-4D97-AF65-F5344CB8AC3E}">
        <p14:creationId xmlns:p14="http://schemas.microsoft.com/office/powerpoint/2010/main" val="3437840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PT" dirty="0"/>
              <a:t>Dados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5594664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81" name="Google Shape;381;p33"/>
          <p:cNvSpPr txBox="1">
            <a:spLocks noGrp="1"/>
          </p:cNvSpPr>
          <p:nvPr>
            <p:ph type="title"/>
          </p:nvPr>
        </p:nvSpPr>
        <p:spPr>
          <a:xfrm>
            <a:off x="3003395" y="662731"/>
            <a:ext cx="313721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323870" y="1506300"/>
            <a:ext cx="6496260" cy="2130900"/>
          </a:xfrm>
        </p:spPr>
        <p:txBody>
          <a:bodyPr/>
          <a:lstStyle/>
          <a:p>
            <a:pPr marL="0" indent="0" algn="ctr">
              <a:buNone/>
            </a:pPr>
            <a:r>
              <a:rPr lang="pt-PT" dirty="0"/>
              <a:t>Dados são informações que podem serem lidas pela maquina durante a execução do programa, podem ser identificadas através de um identificador, podem armazenar valores numéricos e textos e podem ser armazenadas tanto em forma fixa quanto em forma variável.</a:t>
            </a:r>
            <a:endParaRPr lang="pt-BR" dirty="0"/>
          </a:p>
          <a:p>
            <a:pPr marL="0" indent="0" algn="ctr">
              <a:buNone/>
            </a:pPr>
            <a:r>
              <a:rPr lang="pt-PT" dirty="0"/>
              <a:t>A variável, como o próprio nome implica, é uma forma de dado que pode ter o seu valor mudado durante a execução do programa, sendo usada em qualquer código que tenha entrada de dados.</a:t>
            </a:r>
            <a:endParaRPr lang="pt-BR" dirty="0"/>
          </a:p>
          <a:p>
            <a:endParaRPr lang="pt-BR" dirty="0"/>
          </a:p>
        </p:txBody>
      </p:sp>
      <p:sp>
        <p:nvSpPr>
          <p:cNvPr id="7" name="Google Shape;381;p33">
            <a:extLst>
              <a:ext uri="{FF2B5EF4-FFF2-40B4-BE49-F238E27FC236}">
                <a16:creationId xmlns:a16="http://schemas.microsoft.com/office/drawing/2014/main" id="{5944D90A-7635-482B-B264-FD2308BAAC42}"/>
              </a:ext>
            </a:extLst>
          </p:cNvPr>
          <p:cNvSpPr txBox="1">
            <a:spLocks/>
          </p:cNvSpPr>
          <p:nvPr/>
        </p:nvSpPr>
        <p:spPr>
          <a:xfrm>
            <a:off x="3003395" y="649350"/>
            <a:ext cx="313721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a:t>SOBRE ESSE TEMA</a:t>
            </a:r>
            <a:endParaRPr lang="pt-BR" dirty="0"/>
          </a:p>
        </p:txBody>
      </p:sp>
    </p:spTree>
    <p:extLst>
      <p:ext uri="{BB962C8B-B14F-4D97-AF65-F5344CB8AC3E}">
        <p14:creationId xmlns:p14="http://schemas.microsoft.com/office/powerpoint/2010/main" val="2704409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PT" dirty="0"/>
              <a:t>Estruturas de dados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6775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81" name="Google Shape;381;p33"/>
          <p:cNvSpPr txBox="1">
            <a:spLocks noGrp="1"/>
          </p:cNvSpPr>
          <p:nvPr>
            <p:ph type="title"/>
          </p:nvPr>
        </p:nvSpPr>
        <p:spPr>
          <a:xfrm>
            <a:off x="3003395" y="633145"/>
            <a:ext cx="313721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493856" y="1194801"/>
            <a:ext cx="8156288" cy="2130900"/>
          </a:xfrm>
        </p:spPr>
        <p:txBody>
          <a:bodyPr/>
          <a:lstStyle/>
          <a:p>
            <a:pPr marL="0" indent="0" algn="ctr">
              <a:buNone/>
            </a:pPr>
            <a:r>
              <a:rPr lang="pt-PT" dirty="0"/>
              <a:t>Embora os dados possam armazenar diversos tipos de informações, eles não podem surportar diversos formatos de dados em sua estrutura pois isso poderia gerar conflitos, sendo assim o ideal é separa-las em diversas estruturas para que possam atender certas funções.</a:t>
            </a:r>
            <a:endParaRPr lang="pt-BR" dirty="0"/>
          </a:p>
          <a:p>
            <a:pPr marL="0" indent="0" algn="ctr">
              <a:buNone/>
            </a:pPr>
            <a:r>
              <a:rPr lang="pt-PT" dirty="0"/>
              <a:t>Em linguagens de programação mais avançadas costuma-se usar a estrutura </a:t>
            </a:r>
            <a:r>
              <a:rPr lang="pt-PT" i="1" dirty="0"/>
              <a:t>Double</a:t>
            </a:r>
            <a:r>
              <a:rPr lang="pt-PT" dirty="0"/>
              <a:t> </a:t>
            </a:r>
            <a:r>
              <a:rPr lang="pt-PT" b="1" dirty="0"/>
              <a:t>(dados lidos como números, para cálculos e etc., sendo uma estrutura que a máquina pode ler) ou </a:t>
            </a:r>
            <a:r>
              <a:rPr lang="pt-PT" b="1" i="1" dirty="0"/>
              <a:t>Parse</a:t>
            </a:r>
            <a:r>
              <a:rPr lang="pt-PT" b="1" dirty="0"/>
              <a:t> (dados lidos como texto, feito para ser exibido ao usuário) </a:t>
            </a:r>
            <a:endParaRPr lang="pt-BR" b="1" dirty="0"/>
          </a:p>
          <a:p>
            <a:pPr marL="0" indent="0" algn="ctr">
              <a:buNone/>
            </a:pPr>
            <a:r>
              <a:rPr lang="pt-PT" dirty="0"/>
              <a:t>Mas na linguagem do português estruturado que usamos no Visualg, os tipos de estrutura que usamos principalmente são:</a:t>
            </a:r>
            <a:endParaRPr lang="pt-BR" dirty="0"/>
          </a:p>
          <a:p>
            <a:pPr marL="0" indent="0" algn="ctr">
              <a:buNone/>
            </a:pPr>
            <a:r>
              <a:rPr lang="pt-PT" b="1" dirty="0"/>
              <a:t>Inteiro (int): Numeros inteiros (que não têm casas decimais)</a:t>
            </a:r>
            <a:endParaRPr lang="pt-BR" b="1" dirty="0"/>
          </a:p>
          <a:p>
            <a:pPr marL="0" indent="0" algn="ctr">
              <a:buNone/>
            </a:pPr>
            <a:r>
              <a:rPr lang="pt-PT" b="1" dirty="0"/>
              <a:t>Numeros reais (real): numeros que podem conter valores decimais (casas após a virgula)</a:t>
            </a:r>
            <a:endParaRPr lang="pt-BR" b="1" dirty="0"/>
          </a:p>
          <a:p>
            <a:pPr marL="0" indent="0" algn="ctr">
              <a:buNone/>
            </a:pPr>
            <a:r>
              <a:rPr lang="pt-PT" b="1" dirty="0"/>
              <a:t>Caractere (char): Letras e numeros sem valor</a:t>
            </a:r>
            <a:endParaRPr lang="pt-BR" b="1" dirty="0"/>
          </a:p>
          <a:p>
            <a:pPr marL="0" indent="0" algn="ctr">
              <a:buNone/>
            </a:pPr>
            <a:r>
              <a:rPr lang="pt-PT" dirty="0"/>
              <a:t>É claro que em outras linguagens de programação, você não irá encontrar as estruturas escritas com dessa forma e nessa sintaxe, então caso vá trabalhar com outras linguagens, busque saber como a sintaxe dos dados são escritas.</a:t>
            </a:r>
            <a:endParaRPr lang="pt-BR" dirty="0"/>
          </a:p>
          <a:p>
            <a:endParaRPr lang="pt-BR" dirty="0"/>
          </a:p>
        </p:txBody>
      </p:sp>
    </p:spTree>
    <p:extLst>
      <p:ext uri="{BB962C8B-B14F-4D97-AF65-F5344CB8AC3E}">
        <p14:creationId xmlns:p14="http://schemas.microsoft.com/office/powerpoint/2010/main" val="4193860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81" name="Google Shape;381;p33"/>
          <p:cNvSpPr txBox="1">
            <a:spLocks noGrp="1"/>
          </p:cNvSpPr>
          <p:nvPr>
            <p:ph type="title"/>
          </p:nvPr>
        </p:nvSpPr>
        <p:spPr>
          <a:xfrm>
            <a:off x="4919072" y="1902750"/>
            <a:ext cx="3912483"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Exemplo de Estrutura de dados</a:t>
            </a:r>
          </a:p>
        </p:txBody>
      </p:sp>
      <p:pic>
        <p:nvPicPr>
          <p:cNvPr id="7" name="Imagem 6">
            <a:extLst>
              <a:ext uri="{FF2B5EF4-FFF2-40B4-BE49-F238E27FC236}">
                <a16:creationId xmlns:a16="http://schemas.microsoft.com/office/drawing/2014/main" id="{9B459143-0946-4B13-A6BE-6F5F1A916D31}"/>
              </a:ext>
            </a:extLst>
          </p:cNvPr>
          <p:cNvPicPr>
            <a:picLocks noChangeAspect="1"/>
          </p:cNvPicPr>
          <p:nvPr/>
        </p:nvPicPr>
        <p:blipFill>
          <a:blip r:embed="rId4"/>
          <a:stretch>
            <a:fillRect/>
          </a:stretch>
        </p:blipFill>
        <p:spPr>
          <a:xfrm>
            <a:off x="488668" y="229032"/>
            <a:ext cx="4244297" cy="4685436"/>
          </a:xfrm>
          <a:prstGeom prst="rect">
            <a:avLst/>
          </a:prstGeom>
        </p:spPr>
      </p:pic>
    </p:spTree>
    <p:extLst>
      <p:ext uri="{BB962C8B-B14F-4D97-AF65-F5344CB8AC3E}">
        <p14:creationId xmlns:p14="http://schemas.microsoft.com/office/powerpoint/2010/main" val="3689942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PT" dirty="0"/>
              <a:t>Desvios condicionais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980029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81" name="Google Shape;381;p33"/>
          <p:cNvSpPr txBox="1">
            <a:spLocks noGrp="1"/>
          </p:cNvSpPr>
          <p:nvPr>
            <p:ph type="title"/>
          </p:nvPr>
        </p:nvSpPr>
        <p:spPr>
          <a:xfrm>
            <a:off x="813975" y="466798"/>
            <a:ext cx="313721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627172" y="997510"/>
            <a:ext cx="3510816" cy="2130900"/>
          </a:xfrm>
        </p:spPr>
        <p:txBody>
          <a:bodyPr/>
          <a:lstStyle/>
          <a:p>
            <a:pPr marL="0" indent="0" algn="ctr">
              <a:buNone/>
            </a:pPr>
            <a:r>
              <a:rPr lang="pt-PT" dirty="0"/>
              <a:t>Com os desvios, é possível extender ainda mais os códigos para poder dar repostas a situações ainda mais complexas, como um cálculo de notas ou até mesmo a medição de IMC</a:t>
            </a:r>
            <a:endParaRPr lang="pt-BR" dirty="0"/>
          </a:p>
          <a:p>
            <a:endParaRPr lang="pt-BR" dirty="0"/>
          </a:p>
        </p:txBody>
      </p:sp>
      <p:pic>
        <p:nvPicPr>
          <p:cNvPr id="5" name="Picture 2" descr="ESTRUTURAS CONDICIONAIS VISUALG">
            <a:extLst>
              <a:ext uri="{FF2B5EF4-FFF2-40B4-BE49-F238E27FC236}">
                <a16:creationId xmlns:a16="http://schemas.microsoft.com/office/drawing/2014/main" id="{099547EE-7866-49CD-AF3A-5FF6521B0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49" y="2446713"/>
            <a:ext cx="4311463" cy="24224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VisualG – Cálculo do IMC | Linguagens de Programação">
            <a:extLst>
              <a:ext uri="{FF2B5EF4-FFF2-40B4-BE49-F238E27FC236}">
                <a16:creationId xmlns:a16="http://schemas.microsoft.com/office/drawing/2014/main" id="{BBDFFA45-E15D-45E2-8A32-9ECDE6448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160" y="274293"/>
            <a:ext cx="4191796" cy="459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5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a:t>
            </a:r>
            <a:r>
              <a:rPr lang="pt-BR" dirty="0"/>
              <a:t>BELA DOS TEMAS</a:t>
            </a:r>
            <a:endParaRPr dirty="0"/>
          </a:p>
        </p:txBody>
      </p:sp>
      <p:sp>
        <p:nvSpPr>
          <p:cNvPr id="348" name="Google Shape;348;p29"/>
          <p:cNvSpPr txBox="1">
            <a:spLocks noGrp="1"/>
          </p:cNvSpPr>
          <p:nvPr>
            <p:ph type="ctrTitle"/>
          </p:nvPr>
        </p:nvSpPr>
        <p:spPr>
          <a:xfrm flipH="1">
            <a:off x="581257" y="185220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581258" y="2166182"/>
            <a:ext cx="2163900" cy="426600"/>
          </a:xfrm>
          <a:prstGeom prst="rect">
            <a:avLst/>
          </a:prstGeom>
        </p:spPr>
        <p:txBody>
          <a:bodyPr spcFirstLastPara="1" wrap="square" lIns="91425" tIns="0" rIns="91425" bIns="0" anchor="t" anchorCtr="0">
            <a:noAutofit/>
          </a:bodyPr>
          <a:lstStyle/>
          <a:p>
            <a:pPr marL="0" indent="0"/>
            <a:r>
              <a:rPr lang="pt-BR" dirty="0"/>
              <a:t>Fundamentos de Algoritmo</a:t>
            </a:r>
          </a:p>
          <a:p>
            <a:pPr marL="0" lvl="0" indent="0" algn="l" rtl="0">
              <a:spcBef>
                <a:spcPts val="0"/>
              </a:spcBef>
              <a:spcAft>
                <a:spcPts val="0"/>
              </a:spcAft>
              <a:buNone/>
            </a:pP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2207133" y="1852206"/>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1" name="Google Shape;351;p29"/>
          <p:cNvSpPr txBox="1">
            <a:spLocks noGrp="1"/>
          </p:cNvSpPr>
          <p:nvPr>
            <p:ph type="subTitle" idx="3"/>
          </p:nvPr>
        </p:nvSpPr>
        <p:spPr>
          <a:xfrm flipH="1">
            <a:off x="2517570" y="2132829"/>
            <a:ext cx="2163900" cy="426600"/>
          </a:xfrm>
          <a:prstGeom prst="rect">
            <a:avLst/>
          </a:prstGeom>
        </p:spPr>
        <p:txBody>
          <a:bodyPr spcFirstLastPara="1" wrap="square" lIns="91425" tIns="0" rIns="91425" bIns="0" anchor="t" anchorCtr="0">
            <a:noAutofit/>
          </a:bodyPr>
          <a:lstStyle/>
          <a:p>
            <a:pPr marL="0" indent="0"/>
            <a:r>
              <a:rPr lang="pt-BR" dirty="0"/>
              <a:t>Convenção de Sequenciação</a:t>
            </a:r>
          </a:p>
        </p:txBody>
      </p:sp>
      <p:sp>
        <p:nvSpPr>
          <p:cNvPr id="352" name="Google Shape;352;p29"/>
          <p:cNvSpPr txBox="1">
            <a:spLocks noGrp="1"/>
          </p:cNvSpPr>
          <p:nvPr>
            <p:ph type="ctrTitle" idx="6"/>
          </p:nvPr>
        </p:nvSpPr>
        <p:spPr>
          <a:xfrm flipH="1">
            <a:off x="581257" y="3288060"/>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3" name="Google Shape;353;p29"/>
          <p:cNvSpPr txBox="1">
            <a:spLocks noGrp="1"/>
          </p:cNvSpPr>
          <p:nvPr>
            <p:ph type="subTitle" idx="7"/>
          </p:nvPr>
        </p:nvSpPr>
        <p:spPr>
          <a:xfrm flipH="1">
            <a:off x="581258" y="3534664"/>
            <a:ext cx="2163900" cy="426600"/>
          </a:xfrm>
          <a:prstGeom prst="rect">
            <a:avLst/>
          </a:prstGeom>
        </p:spPr>
        <p:txBody>
          <a:bodyPr spcFirstLastPara="1" wrap="square" lIns="91425" tIns="0" rIns="91425" bIns="0" anchor="t" anchorCtr="0">
            <a:noAutofit/>
          </a:bodyPr>
          <a:lstStyle/>
          <a:p>
            <a:pPr marL="0" lvl="0" indent="0"/>
            <a:r>
              <a:rPr lang="pt-BR" dirty="0"/>
              <a:t>Fluxograma</a:t>
            </a:r>
            <a:endParaRPr dirty="0"/>
          </a:p>
        </p:txBody>
      </p:sp>
      <p:sp>
        <p:nvSpPr>
          <p:cNvPr id="354" name="Google Shape;354;p29"/>
          <p:cNvSpPr txBox="1">
            <a:spLocks noGrp="1"/>
          </p:cNvSpPr>
          <p:nvPr>
            <p:ph type="ctrTitle" idx="8"/>
          </p:nvPr>
        </p:nvSpPr>
        <p:spPr>
          <a:xfrm flipH="1">
            <a:off x="2207133" y="3290912"/>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2408099" y="350131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pt-BR" dirty="0"/>
              <a:t>Operadores Aritméticos</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12" name="Google Shape;350;p29">
            <a:extLst>
              <a:ext uri="{FF2B5EF4-FFF2-40B4-BE49-F238E27FC236}">
                <a16:creationId xmlns:a16="http://schemas.microsoft.com/office/drawing/2014/main" id="{953B0F59-83F3-4B1B-85E9-98959E157A4E}"/>
              </a:ext>
            </a:extLst>
          </p:cNvPr>
          <p:cNvSpPr txBox="1">
            <a:spLocks/>
          </p:cNvSpPr>
          <p:nvPr/>
        </p:nvSpPr>
        <p:spPr>
          <a:xfrm flipH="1">
            <a:off x="4572000" y="185220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14" name="Google Shape;351;p29">
            <a:extLst>
              <a:ext uri="{FF2B5EF4-FFF2-40B4-BE49-F238E27FC236}">
                <a16:creationId xmlns:a16="http://schemas.microsoft.com/office/drawing/2014/main" id="{8C77C246-C7F8-47EC-BC44-A27894CF4DA3}"/>
              </a:ext>
            </a:extLst>
          </p:cNvPr>
          <p:cNvSpPr txBox="1">
            <a:spLocks/>
          </p:cNvSpPr>
          <p:nvPr/>
        </p:nvSpPr>
        <p:spPr>
          <a:xfrm flipH="1">
            <a:off x="4985044" y="2166182"/>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pt-BR" dirty="0"/>
              <a:t>Dados</a:t>
            </a:r>
          </a:p>
        </p:txBody>
      </p:sp>
      <p:sp>
        <p:nvSpPr>
          <p:cNvPr id="16" name="Google Shape;350;p29">
            <a:extLst>
              <a:ext uri="{FF2B5EF4-FFF2-40B4-BE49-F238E27FC236}">
                <a16:creationId xmlns:a16="http://schemas.microsoft.com/office/drawing/2014/main" id="{2104CD70-04DA-4F38-A32D-6406B065B2E4}"/>
              </a:ext>
            </a:extLst>
          </p:cNvPr>
          <p:cNvSpPr txBox="1">
            <a:spLocks/>
          </p:cNvSpPr>
          <p:nvPr/>
        </p:nvSpPr>
        <p:spPr>
          <a:xfrm flipH="1">
            <a:off x="4572000" y="3301415"/>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06</a:t>
            </a:r>
          </a:p>
        </p:txBody>
      </p:sp>
      <p:sp>
        <p:nvSpPr>
          <p:cNvPr id="17" name="Google Shape;351;p29">
            <a:extLst>
              <a:ext uri="{FF2B5EF4-FFF2-40B4-BE49-F238E27FC236}">
                <a16:creationId xmlns:a16="http://schemas.microsoft.com/office/drawing/2014/main" id="{204DA950-9187-41AA-874E-65A39AA3579F}"/>
              </a:ext>
            </a:extLst>
          </p:cNvPr>
          <p:cNvSpPr txBox="1">
            <a:spLocks/>
          </p:cNvSpPr>
          <p:nvPr/>
        </p:nvSpPr>
        <p:spPr>
          <a:xfrm flipH="1">
            <a:off x="4985044" y="3531812"/>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pt-BR" dirty="0"/>
              <a:t>Estrutura de Dados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BR" dirty="0"/>
              <a:t>Laços de Repetição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377813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141218" y="1302145"/>
            <a:ext cx="6861564" cy="2130900"/>
          </a:xfrm>
        </p:spPr>
        <p:txBody>
          <a:bodyPr/>
          <a:lstStyle/>
          <a:p>
            <a:pPr marL="0" indent="0" algn="ctr">
              <a:buNone/>
            </a:pPr>
            <a:r>
              <a:rPr lang="pt-BR" dirty="0"/>
              <a:t>Um Laço de Repetição, ou loop, é uma estrutura de programação que repete uma sequência de instruções até que uma condição específica seja atendida. Nós programadores usamos loops para percorrer os valores, adicionar somas de números, repetir funções e muitas outras coisas.</a:t>
            </a:r>
          </a:p>
          <a:p>
            <a:pPr marL="0" indent="0" algn="ctr">
              <a:buNone/>
            </a:pPr>
            <a:endParaRPr lang="pt-BR" b="1" dirty="0"/>
          </a:p>
          <a:p>
            <a:pPr marL="0" indent="0" algn="ctr">
              <a:buNone/>
            </a:pPr>
            <a:endParaRPr lang="pt-BR" b="1" dirty="0"/>
          </a:p>
          <a:p>
            <a:pPr marL="0" indent="0" algn="ctr">
              <a:buNone/>
            </a:pPr>
            <a:r>
              <a:rPr lang="pt-BR" b="1" dirty="0"/>
              <a:t>Temos 3 tipos de laços: </a:t>
            </a:r>
          </a:p>
          <a:p>
            <a:pPr marL="0" indent="0" algn="ctr">
              <a:buNone/>
            </a:pPr>
            <a:r>
              <a:rPr lang="pt-BR" b="1" dirty="0"/>
              <a:t>Para ... </a:t>
            </a:r>
            <a:r>
              <a:rPr lang="pt-BR" b="1" dirty="0" err="1"/>
              <a:t>FimPara</a:t>
            </a:r>
            <a:r>
              <a:rPr lang="pt-BR" b="1" dirty="0"/>
              <a:t> (For ... Next)</a:t>
            </a:r>
          </a:p>
          <a:p>
            <a:pPr marL="0" indent="0" algn="ctr">
              <a:buNone/>
            </a:pPr>
            <a:r>
              <a:rPr lang="pt-BR" b="1" dirty="0"/>
              <a:t>Enquanto ... </a:t>
            </a:r>
            <a:r>
              <a:rPr lang="pt-BR" b="1" dirty="0" err="1"/>
              <a:t>FimEnquanto</a:t>
            </a:r>
            <a:r>
              <a:rPr lang="pt-BR" b="1" dirty="0"/>
              <a:t> (</a:t>
            </a:r>
            <a:r>
              <a:rPr lang="pt-BR" b="1" dirty="0" err="1"/>
              <a:t>While</a:t>
            </a:r>
            <a:r>
              <a:rPr lang="pt-BR" b="1" dirty="0"/>
              <a:t> ... Loop) </a:t>
            </a:r>
          </a:p>
          <a:p>
            <a:pPr marL="0" indent="0" algn="ctr">
              <a:buNone/>
            </a:pPr>
            <a:r>
              <a:rPr lang="pt-BR" b="1" dirty="0"/>
              <a:t>Repita ... Até (</a:t>
            </a:r>
            <a:r>
              <a:rPr lang="pt-BR" b="1" dirty="0" err="1"/>
              <a:t>Repeat</a:t>
            </a:r>
            <a:r>
              <a:rPr lang="pt-BR" b="1" dirty="0"/>
              <a:t> ... </a:t>
            </a:r>
            <a:r>
              <a:rPr lang="pt-BR" b="1" dirty="0" err="1"/>
              <a:t>Until</a:t>
            </a:r>
            <a:r>
              <a:rPr lang="pt-BR" b="1" dirty="0"/>
              <a:t> ou Do ... </a:t>
            </a:r>
            <a:r>
              <a:rPr lang="pt-BR" b="1" dirty="0" err="1"/>
              <a:t>Until</a:t>
            </a:r>
            <a:r>
              <a:rPr lang="pt-BR" b="1" dirty="0"/>
              <a:t>)</a:t>
            </a:r>
          </a:p>
        </p:txBody>
      </p:sp>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3003395" y="633145"/>
            <a:ext cx="313721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a:t>SOBRE ESSE TEMA</a:t>
            </a:r>
            <a:endParaRPr lang="pt-BR" dirty="0"/>
          </a:p>
        </p:txBody>
      </p:sp>
    </p:spTree>
    <p:extLst>
      <p:ext uri="{BB962C8B-B14F-4D97-AF65-F5344CB8AC3E}">
        <p14:creationId xmlns:p14="http://schemas.microsoft.com/office/powerpoint/2010/main" val="2801120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141218" y="1302145"/>
            <a:ext cx="6861564" cy="2130900"/>
          </a:xfrm>
        </p:spPr>
        <p:txBody>
          <a:bodyPr/>
          <a:lstStyle/>
          <a:p>
            <a:pPr marL="0" indent="0" algn="ctr">
              <a:buNone/>
            </a:pPr>
            <a:r>
              <a:rPr lang="pt-BR" dirty="0"/>
              <a:t>O laço para é um laço simples, que repete uma sequência numérica até um determinado limite. Ela incrementa (ou decrementa) o valor do número utilizando o "passo", este que pode ser determinado pelo escritor do código.</a:t>
            </a:r>
          </a:p>
          <a:p>
            <a:pPr marL="0" indent="0" algn="ctr">
              <a:buNone/>
            </a:pPr>
            <a:endParaRPr lang="pt-BR" dirty="0"/>
          </a:p>
          <a:p>
            <a:pPr marL="0" indent="0" algn="ctr">
              <a:buNone/>
            </a:pPr>
            <a:r>
              <a:rPr lang="pt-BR" b="1" dirty="0"/>
              <a:t>Exemplo de sintaxe do laço:</a:t>
            </a:r>
          </a:p>
          <a:p>
            <a:pPr marL="0" indent="0" algn="ctr">
              <a:buNone/>
            </a:pPr>
            <a:endParaRPr lang="pt-BR" b="1" dirty="0"/>
          </a:p>
          <a:p>
            <a:pPr marL="0" indent="0" algn="ctr">
              <a:buNone/>
            </a:pPr>
            <a:r>
              <a:rPr lang="pt-BR" b="1" i="1" dirty="0"/>
              <a:t>Para (Variável) de (Número inicial) até (número final) passo (número de incremento ou decremento)</a:t>
            </a:r>
          </a:p>
          <a:p>
            <a:pPr marL="0" indent="0" algn="ctr">
              <a:buNone/>
            </a:pPr>
            <a:endParaRPr lang="pt-BR" b="1" dirty="0"/>
          </a:p>
          <a:p>
            <a:pPr marL="0" indent="0" algn="ctr">
              <a:buNone/>
            </a:pPr>
            <a:r>
              <a:rPr lang="pt-BR" b="1" dirty="0"/>
              <a:t>Exemplo do laço:</a:t>
            </a:r>
          </a:p>
          <a:p>
            <a:pPr marL="0" indent="0" algn="ctr">
              <a:buNone/>
            </a:pPr>
            <a:r>
              <a:rPr lang="pt-BR" b="1" i="1" dirty="0"/>
              <a:t>Para I de 1 até 100 passo 5</a:t>
            </a:r>
          </a:p>
        </p:txBody>
      </p:sp>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3700929" y="672752"/>
            <a:ext cx="1742141"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dirty="0"/>
              <a:t>Laço Para</a:t>
            </a:r>
          </a:p>
        </p:txBody>
      </p:sp>
    </p:spTree>
    <p:extLst>
      <p:ext uri="{BB962C8B-B14F-4D97-AF65-F5344CB8AC3E}">
        <p14:creationId xmlns:p14="http://schemas.microsoft.com/office/powerpoint/2010/main" val="513570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141218" y="1302145"/>
            <a:ext cx="6861564" cy="2130900"/>
          </a:xfrm>
        </p:spPr>
        <p:txBody>
          <a:bodyPr/>
          <a:lstStyle/>
          <a:p>
            <a:pPr marL="0" indent="0" algn="ctr">
              <a:buNone/>
            </a:pPr>
            <a:r>
              <a:rPr lang="pt-BR" dirty="0"/>
              <a:t>O laço enquanto é uma laço que repete uma tarefa enquanto a condição for verdadeira, faz a verificação no início da execução, e seu passo não é automaticamente incrementado.</a:t>
            </a:r>
          </a:p>
          <a:p>
            <a:pPr marL="0" indent="0" algn="ctr">
              <a:buNone/>
            </a:pPr>
            <a:endParaRPr lang="pt-BR" dirty="0"/>
          </a:p>
          <a:p>
            <a:pPr marL="0" indent="0" algn="ctr">
              <a:buNone/>
            </a:pPr>
            <a:r>
              <a:rPr lang="pt-BR" b="1" dirty="0"/>
              <a:t>Exemplo</a:t>
            </a:r>
            <a:r>
              <a:rPr lang="pt-BR" b="1" dirty="0">
                <a:ea typeface="+mn-lt"/>
                <a:cs typeface="+mn-lt"/>
              </a:rPr>
              <a:t> do Laço </a:t>
            </a:r>
            <a:endParaRPr lang="en-US" b="1" dirty="0">
              <a:ea typeface="+mn-lt"/>
              <a:cs typeface="+mn-lt"/>
            </a:endParaRPr>
          </a:p>
          <a:p>
            <a:pPr marL="0" indent="0" algn="ctr">
              <a:buNone/>
            </a:pPr>
            <a:r>
              <a:rPr lang="pt-BR" b="1" dirty="0">
                <a:ea typeface="+mn-lt"/>
                <a:cs typeface="+mn-lt"/>
              </a:rPr>
              <a:t>Enquanto:</a:t>
            </a:r>
            <a:endParaRPr lang="en-US" b="1" dirty="0">
              <a:ea typeface="+mn-lt"/>
              <a:cs typeface="+mn-lt"/>
            </a:endParaRPr>
          </a:p>
          <a:p>
            <a:pPr marL="0" indent="0" algn="ctr">
              <a:buNone/>
            </a:pPr>
            <a:endParaRPr lang="pt-BR" b="1" dirty="0">
              <a:ea typeface="+mn-lt"/>
              <a:cs typeface="+mn-lt"/>
            </a:endParaRPr>
          </a:p>
          <a:p>
            <a:pPr marL="0" indent="0" algn="ctr">
              <a:buNone/>
            </a:pPr>
            <a:r>
              <a:rPr lang="pt-BR" b="1" i="1" dirty="0">
                <a:ea typeface="+mn-lt"/>
                <a:cs typeface="+mn-lt"/>
              </a:rPr>
              <a:t>Enquanto (Fórmula lógica) faca</a:t>
            </a:r>
            <a:endParaRPr lang="en-US" b="1" dirty="0">
              <a:ea typeface="+mn-lt"/>
              <a:cs typeface="+mn-lt"/>
            </a:endParaRPr>
          </a:p>
          <a:p>
            <a:pPr marL="0" indent="0" algn="ctr">
              <a:buNone/>
            </a:pPr>
            <a:r>
              <a:rPr lang="pt-BR" b="1" i="1" dirty="0">
                <a:ea typeface="+mn-lt"/>
                <a:cs typeface="+mn-lt"/>
              </a:rPr>
              <a:t>            &lt;Comandos&gt;</a:t>
            </a:r>
            <a:endParaRPr lang="en-US" b="1" dirty="0">
              <a:ea typeface="+mn-lt"/>
              <a:cs typeface="+mn-lt"/>
            </a:endParaRPr>
          </a:p>
          <a:p>
            <a:pPr marL="0" indent="0" algn="ctr">
              <a:buNone/>
            </a:pPr>
            <a:r>
              <a:rPr lang="pt-BR" b="1" i="1" dirty="0">
                <a:ea typeface="+mn-lt"/>
                <a:cs typeface="+mn-lt"/>
              </a:rPr>
              <a:t>Fim enquanto</a:t>
            </a:r>
            <a:endParaRPr lang="pt-BR" b="1" dirty="0"/>
          </a:p>
        </p:txBody>
      </p:sp>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3308832" y="633145"/>
            <a:ext cx="2526335"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dirty="0"/>
              <a:t>Laço Enquanto</a:t>
            </a:r>
          </a:p>
        </p:txBody>
      </p:sp>
    </p:spTree>
    <p:extLst>
      <p:ext uri="{BB962C8B-B14F-4D97-AF65-F5344CB8AC3E}">
        <p14:creationId xmlns:p14="http://schemas.microsoft.com/office/powerpoint/2010/main" val="1713144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141218" y="1302145"/>
            <a:ext cx="6861564" cy="2130900"/>
          </a:xfrm>
        </p:spPr>
        <p:txBody>
          <a:bodyPr/>
          <a:lstStyle/>
          <a:p>
            <a:pPr marL="0" indent="0" algn="ctr">
              <a:buNone/>
            </a:pPr>
            <a:r>
              <a:rPr lang="pt-BR" dirty="0"/>
              <a:t>O laço repita é um laço que executa determinadas tarefas até que uma certa condição seja cumprida, sendo que ela faz a verificação apenas no fim da execução, esse laço é útil para gerar um programa que é executado diversas vezes, como uma calculadora por exemplo.</a:t>
            </a:r>
          </a:p>
          <a:p>
            <a:pPr marL="0" indent="0" algn="ctr">
              <a:buNone/>
            </a:pPr>
            <a:endParaRPr lang="pt-BR" dirty="0"/>
          </a:p>
          <a:p>
            <a:pPr marL="0" indent="0" algn="ctr">
              <a:buNone/>
            </a:pPr>
            <a:r>
              <a:rPr lang="pt-BR" b="1" dirty="0"/>
              <a:t>Exemplo laço repita:</a:t>
            </a:r>
          </a:p>
          <a:p>
            <a:pPr marL="0" indent="0" algn="ctr">
              <a:buNone/>
            </a:pPr>
            <a:r>
              <a:rPr lang="pt-BR" b="1" i="1" dirty="0"/>
              <a:t>Repita</a:t>
            </a:r>
          </a:p>
          <a:p>
            <a:pPr marL="0" indent="0" algn="ctr">
              <a:buNone/>
            </a:pPr>
            <a:r>
              <a:rPr lang="pt-BR" b="1" i="1" dirty="0"/>
              <a:t> </a:t>
            </a:r>
          </a:p>
          <a:p>
            <a:pPr marL="0" indent="0" algn="ctr">
              <a:buNone/>
            </a:pPr>
            <a:r>
              <a:rPr lang="pt-BR" b="1" i="1" dirty="0"/>
              <a:t>  &lt;Sequência de comandos&gt;</a:t>
            </a:r>
          </a:p>
          <a:p>
            <a:pPr marL="0" indent="0" algn="ctr">
              <a:buNone/>
            </a:pPr>
            <a:r>
              <a:rPr lang="pt-BR" b="1" i="1" dirty="0"/>
              <a:t>Até (condição)</a:t>
            </a:r>
          </a:p>
        </p:txBody>
      </p:sp>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3565799" y="672752"/>
            <a:ext cx="2012401"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dirty="0"/>
              <a:t>Laço Repita</a:t>
            </a:r>
          </a:p>
        </p:txBody>
      </p:sp>
    </p:spTree>
    <p:extLst>
      <p:ext uri="{BB962C8B-B14F-4D97-AF65-F5344CB8AC3E}">
        <p14:creationId xmlns:p14="http://schemas.microsoft.com/office/powerpoint/2010/main" val="18047223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BR" dirty="0"/>
              <a:t>Sub-Rotinas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09</a:t>
            </a:r>
            <a:endParaRPr dirty="0"/>
          </a:p>
        </p:txBody>
      </p:sp>
    </p:spTree>
    <p:extLst>
      <p:ext uri="{BB962C8B-B14F-4D97-AF65-F5344CB8AC3E}">
        <p14:creationId xmlns:p14="http://schemas.microsoft.com/office/powerpoint/2010/main" val="1268902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52127"/>
            <a:ext cx="3251104" cy="1589159"/>
          </a:xfrm>
          <a:prstGeom prst="rect">
            <a:avLst/>
          </a:prstGeom>
        </p:spPr>
      </p:pic>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141218" y="1302145"/>
            <a:ext cx="6861564" cy="2130900"/>
          </a:xfrm>
        </p:spPr>
        <p:txBody>
          <a:bodyPr/>
          <a:lstStyle/>
          <a:p>
            <a:pPr marL="0" indent="0" algn="ctr">
              <a:buNone/>
            </a:pPr>
            <a:r>
              <a:rPr lang="pt-BR" dirty="0">
                <a:ea typeface="+mn-lt"/>
                <a:cs typeface="+mn-lt"/>
              </a:rPr>
              <a:t>Sub-rotinas, também conhecidas em outras linguagens como métodos, procedimentos ou funções, são trechos de código declarados uma única vez que podem ser chamados diversas vezes durante o programa. Sub-rotinas podem aceitar parâmetros como entrada de dados, realizar processamentos.</a:t>
            </a:r>
          </a:p>
          <a:p>
            <a:pPr marL="0" indent="0" algn="ctr">
              <a:buClr>
                <a:srgbClr val="262626"/>
              </a:buClr>
              <a:buNone/>
            </a:pPr>
            <a:r>
              <a:rPr lang="pt-BR" dirty="0">
                <a:ea typeface="+mn-lt"/>
                <a:cs typeface="+mn-lt"/>
              </a:rPr>
              <a:t>Sub-rotinas são declaradas através da palavra reservada SUB, seguida de um nome. Todos os comandos da sub-rotina devem estar delimitados por chaves. Convém </a:t>
            </a:r>
            <a:r>
              <a:rPr lang="pt-BR" dirty="0" err="1">
                <a:ea typeface="+mn-lt"/>
                <a:cs typeface="+mn-lt"/>
              </a:rPr>
              <a:t>indentar</a:t>
            </a:r>
            <a:r>
              <a:rPr lang="pt-BR" dirty="0">
                <a:ea typeface="+mn-lt"/>
                <a:cs typeface="+mn-lt"/>
              </a:rPr>
              <a:t> a região interna do bloco para aperfeiçoar a legibilidade, ou seja, aplicar um espaçamento tabular em cada linha de código após a abertura do bloco.</a:t>
            </a:r>
            <a:endParaRPr lang="pt-BR" dirty="0"/>
          </a:p>
        </p:txBody>
      </p:sp>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3003395" y="633145"/>
            <a:ext cx="313721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a:t>SOBRE ESSE TEMA</a:t>
            </a:r>
            <a:endParaRPr lang="pt-BR" dirty="0"/>
          </a:p>
        </p:txBody>
      </p:sp>
    </p:spTree>
    <p:extLst>
      <p:ext uri="{BB962C8B-B14F-4D97-AF65-F5344CB8AC3E}">
        <p14:creationId xmlns:p14="http://schemas.microsoft.com/office/powerpoint/2010/main" val="1068112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81" name="Google Shape;381;p33"/>
          <p:cNvSpPr txBox="1">
            <a:spLocks noGrp="1"/>
          </p:cNvSpPr>
          <p:nvPr>
            <p:ph type="title"/>
          </p:nvPr>
        </p:nvSpPr>
        <p:spPr>
          <a:xfrm>
            <a:off x="4919072" y="1902750"/>
            <a:ext cx="3912483"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Exemplo de como chamar uma </a:t>
            </a:r>
            <a:br>
              <a:rPr lang="pt-BR" dirty="0"/>
            </a:br>
            <a:r>
              <a:rPr lang="pt-BR" dirty="0"/>
              <a:t>sub-rotina</a:t>
            </a:r>
          </a:p>
        </p:txBody>
      </p:sp>
      <p:pic>
        <p:nvPicPr>
          <p:cNvPr id="5" name="Imagem 4" descr="Texto&#10;&#10;Descrição gerada automaticamente">
            <a:extLst>
              <a:ext uri="{FF2B5EF4-FFF2-40B4-BE49-F238E27FC236}">
                <a16:creationId xmlns:a16="http://schemas.microsoft.com/office/drawing/2014/main" id="{95D50D85-E9A7-4B28-8427-049A5C6E7772}"/>
              </a:ext>
            </a:extLst>
          </p:cNvPr>
          <p:cNvPicPr>
            <a:picLocks noChangeAspect="1"/>
          </p:cNvPicPr>
          <p:nvPr/>
        </p:nvPicPr>
        <p:blipFill>
          <a:blip r:embed="rId4"/>
          <a:stretch>
            <a:fillRect/>
          </a:stretch>
        </p:blipFill>
        <p:spPr>
          <a:xfrm>
            <a:off x="326745" y="1144650"/>
            <a:ext cx="4989531" cy="2854200"/>
          </a:xfrm>
          <a:prstGeom prst="rect">
            <a:avLst/>
          </a:prstGeom>
        </p:spPr>
      </p:pic>
    </p:spTree>
    <p:extLst>
      <p:ext uri="{BB962C8B-B14F-4D97-AF65-F5344CB8AC3E}">
        <p14:creationId xmlns:p14="http://schemas.microsoft.com/office/powerpoint/2010/main" val="264892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BR" dirty="0"/>
              <a:t>Função e Passagem de Parâmetro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10</a:t>
            </a:r>
            <a:endParaRPr dirty="0"/>
          </a:p>
        </p:txBody>
      </p:sp>
    </p:spTree>
    <p:extLst>
      <p:ext uri="{BB962C8B-B14F-4D97-AF65-F5344CB8AC3E}">
        <p14:creationId xmlns:p14="http://schemas.microsoft.com/office/powerpoint/2010/main" val="1311057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3" name="Espaço Reservado para Texto 2">
            <a:extLst>
              <a:ext uri="{FF2B5EF4-FFF2-40B4-BE49-F238E27FC236}">
                <a16:creationId xmlns:a16="http://schemas.microsoft.com/office/drawing/2014/main" id="{64453CE6-1F72-4F46-939D-BD5C765CD3EB}"/>
              </a:ext>
            </a:extLst>
          </p:cNvPr>
          <p:cNvSpPr>
            <a:spLocks noGrp="1"/>
          </p:cNvSpPr>
          <p:nvPr>
            <p:ph type="body" idx="1"/>
          </p:nvPr>
        </p:nvSpPr>
        <p:spPr>
          <a:xfrm>
            <a:off x="1141218" y="1302145"/>
            <a:ext cx="6861564" cy="2130900"/>
          </a:xfrm>
        </p:spPr>
        <p:txBody>
          <a:bodyPr/>
          <a:lstStyle/>
          <a:p>
            <a:pPr marL="0" indent="0" algn="ctr">
              <a:buNone/>
            </a:pPr>
            <a:r>
              <a:rPr lang="pt-BR" dirty="0">
                <a:ea typeface="+mn-lt"/>
                <a:cs typeface="+mn-lt"/>
              </a:rPr>
              <a:t>Uma função é um recurso de programação que tem A mesma utilidade que o processo, e ainda Capacidade de retornar à rotina de chamada.</a:t>
            </a:r>
          </a:p>
          <a:p>
            <a:pPr marL="0" indent="0" algn="ctr">
              <a:buClr>
                <a:srgbClr val="262626"/>
              </a:buClr>
              <a:buNone/>
            </a:pPr>
            <a:endParaRPr lang="pt-BR" dirty="0">
              <a:ea typeface="+mn-lt"/>
              <a:cs typeface="+mn-lt"/>
            </a:endParaRPr>
          </a:p>
          <a:p>
            <a:pPr marL="0" indent="0" algn="ctr">
              <a:buClr>
                <a:srgbClr val="262626"/>
              </a:buClr>
              <a:buNone/>
            </a:pPr>
            <a:r>
              <a:rPr lang="pt-BR" b="1" dirty="0">
                <a:ea typeface="+mn-lt"/>
                <a:cs typeface="+mn-lt"/>
              </a:rPr>
              <a:t>Criação da Função </a:t>
            </a:r>
            <a:r>
              <a:rPr lang="pt-BR" b="1" dirty="0" err="1">
                <a:ea typeface="+mn-lt"/>
                <a:cs typeface="+mn-lt"/>
              </a:rPr>
              <a:t>Funcao</a:t>
            </a:r>
            <a:r>
              <a:rPr lang="pt-BR" b="1" dirty="0">
                <a:ea typeface="+mn-lt"/>
                <a:cs typeface="+mn-lt"/>
              </a:rPr>
              <a:t> </a:t>
            </a:r>
          </a:p>
          <a:p>
            <a:pPr marL="0" indent="0" algn="ctr">
              <a:buClr>
                <a:srgbClr val="262626"/>
              </a:buClr>
              <a:buNone/>
            </a:pPr>
            <a:r>
              <a:rPr lang="pt-BR" b="1" dirty="0">
                <a:ea typeface="+mn-lt"/>
                <a:cs typeface="+mn-lt"/>
              </a:rPr>
              <a:t> </a:t>
            </a:r>
            <a:r>
              <a:rPr lang="pt-BR" b="1" dirty="0" err="1">
                <a:ea typeface="+mn-lt"/>
                <a:cs typeface="+mn-lt"/>
              </a:rPr>
              <a:t>funcao</a:t>
            </a:r>
            <a:r>
              <a:rPr lang="pt-BR" b="1" dirty="0">
                <a:ea typeface="+mn-lt"/>
                <a:cs typeface="+mn-lt"/>
              </a:rPr>
              <a:t> cubo(</a:t>
            </a:r>
            <a:r>
              <a:rPr lang="pt-BR" b="1" dirty="0" err="1">
                <a:ea typeface="+mn-lt"/>
                <a:cs typeface="+mn-lt"/>
              </a:rPr>
              <a:t>x:inteiro</a:t>
            </a:r>
            <a:r>
              <a:rPr lang="pt-BR" b="1" dirty="0">
                <a:ea typeface="+mn-lt"/>
                <a:cs typeface="+mn-lt"/>
              </a:rPr>
              <a:t>) : inteiro
     var resultado : inteiro
inicio
     resultado &lt;- x * x * x
     retorne resultado
</a:t>
            </a:r>
            <a:r>
              <a:rPr lang="pt-BR" b="1" dirty="0" err="1">
                <a:ea typeface="+mn-lt"/>
                <a:cs typeface="+mn-lt"/>
              </a:rPr>
              <a:t>fimfuncao</a:t>
            </a:r>
            <a:endParaRPr lang="pt-BR" b="1" dirty="0">
              <a:ea typeface="+mn-lt"/>
              <a:cs typeface="+mn-lt"/>
            </a:endParaRPr>
          </a:p>
        </p:txBody>
      </p:sp>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3003395" y="633145"/>
            <a:ext cx="313721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dirty="0"/>
              <a:t>SOBRE ESSE TEMA</a:t>
            </a:r>
          </a:p>
        </p:txBody>
      </p:sp>
    </p:spTree>
    <p:extLst>
      <p:ext uri="{BB962C8B-B14F-4D97-AF65-F5344CB8AC3E}">
        <p14:creationId xmlns:p14="http://schemas.microsoft.com/office/powerpoint/2010/main" val="914771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TABE</a:t>
            </a:r>
            <a:r>
              <a:rPr lang="pt-BR" dirty="0"/>
              <a:t>LA DOS TEMAS</a:t>
            </a:r>
            <a:endParaRPr dirty="0"/>
          </a:p>
        </p:txBody>
      </p:sp>
      <p:sp>
        <p:nvSpPr>
          <p:cNvPr id="348" name="Google Shape;348;p29"/>
          <p:cNvSpPr txBox="1">
            <a:spLocks noGrp="1"/>
          </p:cNvSpPr>
          <p:nvPr>
            <p:ph type="ctrTitle"/>
          </p:nvPr>
        </p:nvSpPr>
        <p:spPr>
          <a:xfrm flipH="1">
            <a:off x="581257" y="185220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07</a:t>
            </a:r>
            <a:endParaRPr sz="3500" b="1" dirty="0"/>
          </a:p>
        </p:txBody>
      </p:sp>
      <p:sp>
        <p:nvSpPr>
          <p:cNvPr id="349" name="Google Shape;349;p29"/>
          <p:cNvSpPr txBox="1">
            <a:spLocks noGrp="1"/>
          </p:cNvSpPr>
          <p:nvPr>
            <p:ph type="subTitle" idx="1"/>
          </p:nvPr>
        </p:nvSpPr>
        <p:spPr>
          <a:xfrm flipH="1">
            <a:off x="581258" y="216618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pt-BR" dirty="0"/>
              <a:t>Desvios Condicionais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581257" y="3220688"/>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08</a:t>
            </a:r>
            <a:endParaRPr dirty="0"/>
          </a:p>
        </p:txBody>
      </p:sp>
      <p:sp>
        <p:nvSpPr>
          <p:cNvPr id="353" name="Google Shape;353;p29"/>
          <p:cNvSpPr txBox="1">
            <a:spLocks noGrp="1"/>
          </p:cNvSpPr>
          <p:nvPr>
            <p:ph type="subTitle" idx="7"/>
          </p:nvPr>
        </p:nvSpPr>
        <p:spPr>
          <a:xfrm flipH="1">
            <a:off x="581258" y="3534664"/>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pt-BR" dirty="0"/>
              <a:t>Laços de Repetição		</a:t>
            </a:r>
            <a:endParaRPr dirty="0"/>
          </a:p>
        </p:txBody>
      </p:sp>
      <p:sp>
        <p:nvSpPr>
          <p:cNvPr id="355" name="Google Shape;355;p29"/>
          <p:cNvSpPr txBox="1">
            <a:spLocks noGrp="1"/>
          </p:cNvSpPr>
          <p:nvPr>
            <p:ph type="subTitle" idx="9"/>
          </p:nvPr>
        </p:nvSpPr>
        <p:spPr>
          <a:xfrm flipH="1">
            <a:off x="1995056" y="3534664"/>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12" name="Google Shape;350;p29">
            <a:extLst>
              <a:ext uri="{FF2B5EF4-FFF2-40B4-BE49-F238E27FC236}">
                <a16:creationId xmlns:a16="http://schemas.microsoft.com/office/drawing/2014/main" id="{953B0F59-83F3-4B1B-85E9-98959E157A4E}"/>
              </a:ext>
            </a:extLst>
          </p:cNvPr>
          <p:cNvSpPr txBox="1">
            <a:spLocks/>
          </p:cNvSpPr>
          <p:nvPr/>
        </p:nvSpPr>
        <p:spPr>
          <a:xfrm flipH="1">
            <a:off x="4572000" y="185220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11</a:t>
            </a:r>
          </a:p>
        </p:txBody>
      </p:sp>
      <p:sp>
        <p:nvSpPr>
          <p:cNvPr id="14" name="Google Shape;351;p29">
            <a:extLst>
              <a:ext uri="{FF2B5EF4-FFF2-40B4-BE49-F238E27FC236}">
                <a16:creationId xmlns:a16="http://schemas.microsoft.com/office/drawing/2014/main" id="{8C77C246-C7F8-47EC-BC44-A27894CF4DA3}"/>
              </a:ext>
            </a:extLst>
          </p:cNvPr>
          <p:cNvSpPr txBox="1">
            <a:spLocks/>
          </p:cNvSpPr>
          <p:nvPr/>
        </p:nvSpPr>
        <p:spPr>
          <a:xfrm flipH="1">
            <a:off x="4985044" y="2166182"/>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pt-BR" dirty="0"/>
              <a:t>Procedimento</a:t>
            </a:r>
          </a:p>
        </p:txBody>
      </p:sp>
      <p:sp>
        <p:nvSpPr>
          <p:cNvPr id="17" name="Google Shape;350;p29">
            <a:extLst>
              <a:ext uri="{FF2B5EF4-FFF2-40B4-BE49-F238E27FC236}">
                <a16:creationId xmlns:a16="http://schemas.microsoft.com/office/drawing/2014/main" id="{47757558-6E79-40EC-8A1E-6C3CE4DF727B}"/>
              </a:ext>
            </a:extLst>
          </p:cNvPr>
          <p:cNvSpPr txBox="1">
            <a:spLocks/>
          </p:cNvSpPr>
          <p:nvPr/>
        </p:nvSpPr>
        <p:spPr>
          <a:xfrm flipH="1">
            <a:off x="2207133" y="185220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09</a:t>
            </a:r>
          </a:p>
        </p:txBody>
      </p:sp>
      <p:sp>
        <p:nvSpPr>
          <p:cNvPr id="21" name="Google Shape;351;p29">
            <a:extLst>
              <a:ext uri="{FF2B5EF4-FFF2-40B4-BE49-F238E27FC236}">
                <a16:creationId xmlns:a16="http://schemas.microsoft.com/office/drawing/2014/main" id="{B6CC18E3-8F9A-4D04-A0B4-57C6B5D64EC2}"/>
              </a:ext>
            </a:extLst>
          </p:cNvPr>
          <p:cNvSpPr txBox="1">
            <a:spLocks/>
          </p:cNvSpPr>
          <p:nvPr/>
        </p:nvSpPr>
        <p:spPr>
          <a:xfrm flipH="1">
            <a:off x="2517570" y="2132829"/>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pt-BR" dirty="0"/>
              <a:t>Sub-Rotinas</a:t>
            </a:r>
          </a:p>
        </p:txBody>
      </p:sp>
      <p:sp>
        <p:nvSpPr>
          <p:cNvPr id="24" name="Google Shape;354;p29">
            <a:extLst>
              <a:ext uri="{FF2B5EF4-FFF2-40B4-BE49-F238E27FC236}">
                <a16:creationId xmlns:a16="http://schemas.microsoft.com/office/drawing/2014/main" id="{7B59DE28-F8F2-4324-9F49-F707FB2BCA3E}"/>
              </a:ext>
            </a:extLst>
          </p:cNvPr>
          <p:cNvSpPr txBox="1">
            <a:spLocks/>
          </p:cNvSpPr>
          <p:nvPr/>
        </p:nvSpPr>
        <p:spPr>
          <a:xfrm flipH="1">
            <a:off x="2207133" y="3290912"/>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10</a:t>
            </a:r>
          </a:p>
        </p:txBody>
      </p:sp>
      <p:sp>
        <p:nvSpPr>
          <p:cNvPr id="25" name="Google Shape;355;p29">
            <a:extLst>
              <a:ext uri="{FF2B5EF4-FFF2-40B4-BE49-F238E27FC236}">
                <a16:creationId xmlns:a16="http://schemas.microsoft.com/office/drawing/2014/main" id="{85F47B2D-F180-4367-A11D-0D02FA2DC04E}"/>
              </a:ext>
            </a:extLst>
          </p:cNvPr>
          <p:cNvSpPr txBox="1">
            <a:spLocks/>
          </p:cNvSpPr>
          <p:nvPr/>
        </p:nvSpPr>
        <p:spPr>
          <a:xfrm flipH="1">
            <a:off x="2408099" y="3501311"/>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pt-BR" dirty="0"/>
              <a:t>Função e Passagem de Parâmetro</a:t>
            </a:r>
          </a:p>
          <a:p>
            <a:pPr marL="0" indent="0"/>
            <a:endParaRPr lang="pt-BR" dirty="0"/>
          </a:p>
          <a:p>
            <a:pPr marL="0" indent="0"/>
            <a:endParaRPr lang="pt-BR" dirty="0"/>
          </a:p>
          <a:p>
            <a:pPr marL="0" indent="0"/>
            <a:endParaRPr lang="pt-BR" dirty="0"/>
          </a:p>
        </p:txBody>
      </p:sp>
    </p:spTree>
    <p:extLst>
      <p:ext uri="{BB962C8B-B14F-4D97-AF65-F5344CB8AC3E}">
        <p14:creationId xmlns:p14="http://schemas.microsoft.com/office/powerpoint/2010/main" val="4251940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6123755" y="2024537"/>
            <a:ext cx="2753266" cy="424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dirty="0"/>
              <a:t>Exemplo de Funções</a:t>
            </a:r>
          </a:p>
        </p:txBody>
      </p:sp>
      <p:pic>
        <p:nvPicPr>
          <p:cNvPr id="6" name="Imagem 5">
            <a:extLst>
              <a:ext uri="{FF2B5EF4-FFF2-40B4-BE49-F238E27FC236}">
                <a16:creationId xmlns:a16="http://schemas.microsoft.com/office/drawing/2014/main" id="{EEFF2241-F885-4564-A791-B2424F855C4B}"/>
              </a:ext>
            </a:extLst>
          </p:cNvPr>
          <p:cNvPicPr>
            <a:picLocks noChangeAspect="1"/>
          </p:cNvPicPr>
          <p:nvPr/>
        </p:nvPicPr>
        <p:blipFill>
          <a:blip r:embed="rId4"/>
          <a:stretch>
            <a:fillRect/>
          </a:stretch>
        </p:blipFill>
        <p:spPr>
          <a:xfrm>
            <a:off x="436332" y="1119909"/>
            <a:ext cx="6131482" cy="2903682"/>
          </a:xfrm>
          <a:prstGeom prst="rect">
            <a:avLst/>
          </a:prstGeom>
        </p:spPr>
      </p:pic>
    </p:spTree>
    <p:extLst>
      <p:ext uri="{BB962C8B-B14F-4D97-AF65-F5344CB8AC3E}">
        <p14:creationId xmlns:p14="http://schemas.microsoft.com/office/powerpoint/2010/main" val="4248323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2" name="Imagem 1">
            <a:extLst>
              <a:ext uri="{FF2B5EF4-FFF2-40B4-BE49-F238E27FC236}">
                <a16:creationId xmlns:a16="http://schemas.microsoft.com/office/drawing/2014/main" id="{47102155-D2B0-4BD9-94B0-2805B0ECFD87}"/>
              </a:ext>
            </a:extLst>
          </p:cNvPr>
          <p:cNvPicPr>
            <a:picLocks noChangeAspect="1"/>
          </p:cNvPicPr>
          <p:nvPr/>
        </p:nvPicPr>
        <p:blipFill>
          <a:blip r:embed="rId3"/>
          <a:stretch>
            <a:fillRect/>
          </a:stretch>
        </p:blipFill>
        <p:spPr>
          <a:xfrm>
            <a:off x="0" y="2138779"/>
            <a:ext cx="3251104" cy="1589159"/>
          </a:xfrm>
          <a:prstGeom prst="rect">
            <a:avLst/>
          </a:prstGeom>
        </p:spPr>
      </p:pic>
      <p:sp>
        <p:nvSpPr>
          <p:cNvPr id="10" name="Google Shape;381;p33">
            <a:extLst>
              <a:ext uri="{FF2B5EF4-FFF2-40B4-BE49-F238E27FC236}">
                <a16:creationId xmlns:a16="http://schemas.microsoft.com/office/drawing/2014/main" id="{37CEB8C6-353E-49A3-8487-F52C2624F8A4}"/>
              </a:ext>
            </a:extLst>
          </p:cNvPr>
          <p:cNvSpPr txBox="1">
            <a:spLocks/>
          </p:cNvSpPr>
          <p:nvPr/>
        </p:nvSpPr>
        <p:spPr>
          <a:xfrm>
            <a:off x="5183396" y="1814522"/>
            <a:ext cx="3617553" cy="428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dirty="0"/>
              <a:t>Exemplo de Passagem de Parâmetro </a:t>
            </a:r>
          </a:p>
        </p:txBody>
      </p:sp>
      <p:pic>
        <p:nvPicPr>
          <p:cNvPr id="7" name="Imagem 6">
            <a:extLst>
              <a:ext uri="{FF2B5EF4-FFF2-40B4-BE49-F238E27FC236}">
                <a16:creationId xmlns:a16="http://schemas.microsoft.com/office/drawing/2014/main" id="{F3862703-840D-4C26-920B-88B95E470E16}"/>
              </a:ext>
            </a:extLst>
          </p:cNvPr>
          <p:cNvPicPr>
            <a:picLocks noChangeAspect="1"/>
          </p:cNvPicPr>
          <p:nvPr/>
        </p:nvPicPr>
        <p:blipFill>
          <a:blip r:embed="rId4"/>
          <a:stretch>
            <a:fillRect/>
          </a:stretch>
        </p:blipFill>
        <p:spPr>
          <a:xfrm>
            <a:off x="343051" y="1150837"/>
            <a:ext cx="5816105" cy="2828478"/>
          </a:xfrm>
          <a:prstGeom prst="rect">
            <a:avLst/>
          </a:prstGeom>
        </p:spPr>
      </p:pic>
    </p:spTree>
    <p:extLst>
      <p:ext uri="{BB962C8B-B14F-4D97-AF65-F5344CB8AC3E}">
        <p14:creationId xmlns:p14="http://schemas.microsoft.com/office/powerpoint/2010/main" val="2432532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t-BR" dirty="0"/>
              <a:t>Procedimento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11</a:t>
            </a:r>
            <a:endParaRPr dirty="0"/>
          </a:p>
        </p:txBody>
      </p:sp>
    </p:spTree>
    <p:extLst>
      <p:ext uri="{BB962C8B-B14F-4D97-AF65-F5344CB8AC3E}">
        <p14:creationId xmlns:p14="http://schemas.microsoft.com/office/powerpoint/2010/main" val="79184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indent="0">
              <a:buNone/>
            </a:pPr>
            <a:r>
              <a:rPr lang="pt-BR" dirty="0">
                <a:ea typeface="+mn-lt"/>
                <a:cs typeface="+mn-lt"/>
              </a:rPr>
              <a:t>São estruturas que agrupam um conjunto de comandos, </a:t>
            </a:r>
          </a:p>
          <a:p>
            <a:pPr marL="0" indent="0">
              <a:buNone/>
            </a:pPr>
            <a:r>
              <a:rPr lang="pt-BR" dirty="0">
                <a:ea typeface="+mn-lt"/>
                <a:cs typeface="+mn-lt"/>
              </a:rPr>
              <a:t>que são executados quando o procedimento é chamado.</a:t>
            </a:r>
          </a:p>
          <a:p>
            <a:pPr marL="0" indent="0">
              <a:buNone/>
            </a:pPr>
            <a:endParaRPr lang="pt-BR" dirty="0">
              <a:ea typeface="+mn-lt"/>
              <a:cs typeface="+mn-lt"/>
            </a:endParaRPr>
          </a:p>
          <a:p>
            <a:pPr marL="0" indent="0">
              <a:buNone/>
            </a:pPr>
            <a:r>
              <a:rPr lang="pt-BR" b="1" dirty="0">
                <a:ea typeface="+mn-lt"/>
                <a:cs typeface="+mn-lt"/>
              </a:rPr>
              <a:t>Ao lado conseguimos ver um exemplo de algoritmo sem o uso de procedimento.</a:t>
            </a:r>
            <a:endParaRPr lang="pt-BR" b="1"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lvl="0"/>
            <a:r>
              <a:rPr lang="pt-BR" dirty="0"/>
              <a:t>SOBRE ESSE TEMA</a:t>
            </a:r>
            <a:endParaRPr dirty="0"/>
          </a:p>
        </p:txBody>
      </p:sp>
      <p:pic>
        <p:nvPicPr>
          <p:cNvPr id="5" name="Imagem 4">
            <a:extLst>
              <a:ext uri="{FF2B5EF4-FFF2-40B4-BE49-F238E27FC236}">
                <a16:creationId xmlns:a16="http://schemas.microsoft.com/office/drawing/2014/main" id="{4957450F-D8BA-44CC-8E30-3B98A974D2FA}"/>
              </a:ext>
            </a:extLst>
          </p:cNvPr>
          <p:cNvPicPr>
            <a:picLocks noChangeAspect="1"/>
          </p:cNvPicPr>
          <p:nvPr/>
        </p:nvPicPr>
        <p:blipFill>
          <a:blip r:embed="rId3"/>
          <a:stretch>
            <a:fillRect/>
          </a:stretch>
        </p:blipFill>
        <p:spPr>
          <a:xfrm>
            <a:off x="716104" y="129477"/>
            <a:ext cx="3522174" cy="48978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610131" y="2383800"/>
            <a:ext cx="3932700" cy="2130900"/>
          </a:xfrm>
          <a:prstGeom prst="rect">
            <a:avLst/>
          </a:prstGeom>
        </p:spPr>
        <p:txBody>
          <a:bodyPr spcFirstLastPara="1" wrap="square" lIns="91425" tIns="91425" rIns="91425" bIns="91425" anchor="t" anchorCtr="0">
            <a:noAutofit/>
          </a:bodyPr>
          <a:lstStyle/>
          <a:p>
            <a:pPr marL="0" indent="0">
              <a:buNone/>
            </a:pPr>
            <a:r>
              <a:rPr lang="pt-BR" b="1" dirty="0">
                <a:ea typeface="+mn-lt"/>
                <a:cs typeface="+mn-lt"/>
              </a:rPr>
              <a:t>Já nesse exemplo podemos ver um algoritmo com o uso de procedimento.</a:t>
            </a:r>
            <a:endParaRPr lang="pt-BR" b="1"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lvl="0"/>
            <a:r>
              <a:rPr lang="pt-BR" dirty="0"/>
              <a:t>SOBRE ESSE TEMA</a:t>
            </a:r>
          </a:p>
        </p:txBody>
      </p:sp>
      <p:pic>
        <p:nvPicPr>
          <p:cNvPr id="4" name="Imagem 3">
            <a:extLst>
              <a:ext uri="{FF2B5EF4-FFF2-40B4-BE49-F238E27FC236}">
                <a16:creationId xmlns:a16="http://schemas.microsoft.com/office/drawing/2014/main" id="{C1AF7EB6-DC8F-4F1A-9E93-8D8F2FE231F4}"/>
              </a:ext>
            </a:extLst>
          </p:cNvPr>
          <p:cNvPicPr>
            <a:picLocks noChangeAspect="1"/>
          </p:cNvPicPr>
          <p:nvPr/>
        </p:nvPicPr>
        <p:blipFill>
          <a:blip r:embed="rId3"/>
          <a:stretch>
            <a:fillRect/>
          </a:stretch>
        </p:blipFill>
        <p:spPr>
          <a:xfrm>
            <a:off x="213323" y="109537"/>
            <a:ext cx="4419600" cy="4924425"/>
          </a:xfrm>
          <a:prstGeom prst="rect">
            <a:avLst/>
          </a:prstGeom>
        </p:spPr>
      </p:pic>
    </p:spTree>
    <p:extLst>
      <p:ext uri="{BB962C8B-B14F-4D97-AF65-F5344CB8AC3E}">
        <p14:creationId xmlns:p14="http://schemas.microsoft.com/office/powerpoint/2010/main" val="3234330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b="1" dirty="0"/>
              <a:t>Aqui vamos ter um pequeno vídeo de 1 minuto dando mais detalhes sobre o projeto.</a:t>
            </a: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t>
            </a:r>
            <a:r>
              <a:rPr lang="pt-BR" dirty="0"/>
              <a:t>í</a:t>
            </a:r>
            <a:r>
              <a:rPr lang="en" dirty="0"/>
              <a:t>deo</a:t>
            </a:r>
            <a:endParaRPr dirty="0"/>
          </a:p>
        </p:txBody>
      </p:sp>
      <p:sp>
        <p:nvSpPr>
          <p:cNvPr id="533" name="Google Shape;533;p41"/>
          <p:cNvSpPr/>
          <p:nvPr/>
        </p:nvSpPr>
        <p:spPr>
          <a:xfrm>
            <a:off x="1278050" y="1314162"/>
            <a:ext cx="3177932" cy="2749922"/>
          </a:xfrm>
          <a:custGeom>
            <a:avLst/>
            <a:gdLst/>
            <a:ahLst/>
            <a:cxnLst/>
            <a:rect l="l" t="t" r="r" b="b"/>
            <a:pathLst>
              <a:path w="228546" h="197765" extrusionOk="0">
                <a:moveTo>
                  <a:pt x="1" y="0"/>
                </a:moveTo>
                <a:lnTo>
                  <a:pt x="1" y="197765"/>
                </a:lnTo>
                <a:lnTo>
                  <a:pt x="228546" y="197765"/>
                </a:lnTo>
                <a:lnTo>
                  <a:pt x="2285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29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Exercício sem bug</a:t>
            </a:r>
            <a:endParaRPr dirty="0"/>
          </a:p>
        </p:txBody>
      </p:sp>
      <p:sp>
        <p:nvSpPr>
          <p:cNvPr id="857" name="Google Shape;857;p50"/>
          <p:cNvSpPr/>
          <p:nvPr/>
        </p:nvSpPr>
        <p:spPr>
          <a:xfrm flipH="1">
            <a:off x="2606030" y="4017575"/>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6;p50">
            <a:extLst>
              <a:ext uri="{FF2B5EF4-FFF2-40B4-BE49-F238E27FC236}">
                <a16:creationId xmlns:a16="http://schemas.microsoft.com/office/drawing/2014/main" id="{8A3B23E6-ADF2-4AC4-A645-62403D30F038}"/>
              </a:ext>
            </a:extLst>
          </p:cNvPr>
          <p:cNvSpPr txBox="1">
            <a:spLocks/>
          </p:cNvSpPr>
          <p:nvPr/>
        </p:nvSpPr>
        <p:spPr>
          <a:xfrm>
            <a:off x="1278050" y="1164848"/>
            <a:ext cx="65880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9pPr>
          </a:lstStyle>
          <a:p>
            <a:endParaRPr lang="pt-BR" dirty="0"/>
          </a:p>
        </p:txBody>
      </p:sp>
      <p:pic>
        <p:nvPicPr>
          <p:cNvPr id="4" name="Imagem 3">
            <a:extLst>
              <a:ext uri="{FF2B5EF4-FFF2-40B4-BE49-F238E27FC236}">
                <a16:creationId xmlns:a16="http://schemas.microsoft.com/office/drawing/2014/main" id="{68708DCE-4032-47D9-8BA0-0FC57BDD1BF1}"/>
              </a:ext>
            </a:extLst>
          </p:cNvPr>
          <p:cNvPicPr>
            <a:picLocks noChangeAspect="1"/>
          </p:cNvPicPr>
          <p:nvPr/>
        </p:nvPicPr>
        <p:blipFill>
          <a:blip r:embed="rId3"/>
          <a:stretch>
            <a:fillRect/>
          </a:stretch>
        </p:blipFill>
        <p:spPr>
          <a:xfrm>
            <a:off x="2092620" y="1098550"/>
            <a:ext cx="4958760" cy="4044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29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Exercício com bug</a:t>
            </a:r>
            <a:endParaRPr dirty="0"/>
          </a:p>
        </p:txBody>
      </p:sp>
      <p:sp>
        <p:nvSpPr>
          <p:cNvPr id="857" name="Google Shape;857;p50"/>
          <p:cNvSpPr/>
          <p:nvPr/>
        </p:nvSpPr>
        <p:spPr>
          <a:xfrm flipH="1">
            <a:off x="2606030" y="4017575"/>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6;p50">
            <a:extLst>
              <a:ext uri="{FF2B5EF4-FFF2-40B4-BE49-F238E27FC236}">
                <a16:creationId xmlns:a16="http://schemas.microsoft.com/office/drawing/2014/main" id="{8A3B23E6-ADF2-4AC4-A645-62403D30F038}"/>
              </a:ext>
            </a:extLst>
          </p:cNvPr>
          <p:cNvSpPr txBox="1">
            <a:spLocks/>
          </p:cNvSpPr>
          <p:nvPr/>
        </p:nvSpPr>
        <p:spPr>
          <a:xfrm>
            <a:off x="1278050" y="1158498"/>
            <a:ext cx="65880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2"/>
                </a:solidFill>
                <a:latin typeface="Arial"/>
                <a:ea typeface="Arial"/>
                <a:cs typeface="Arial"/>
                <a:sym typeface="Arial"/>
              </a:defRPr>
            </a:lvl9pPr>
          </a:lstStyle>
          <a:p>
            <a:endParaRPr lang="pt-BR" dirty="0"/>
          </a:p>
        </p:txBody>
      </p:sp>
      <p:pic>
        <p:nvPicPr>
          <p:cNvPr id="5" name="Imagem 4">
            <a:extLst>
              <a:ext uri="{FF2B5EF4-FFF2-40B4-BE49-F238E27FC236}">
                <a16:creationId xmlns:a16="http://schemas.microsoft.com/office/drawing/2014/main" id="{0E9DC774-87CD-4260-A413-3B1138701ACC}"/>
              </a:ext>
            </a:extLst>
          </p:cNvPr>
          <p:cNvPicPr>
            <a:picLocks noChangeAspect="1"/>
          </p:cNvPicPr>
          <p:nvPr/>
        </p:nvPicPr>
        <p:blipFill>
          <a:blip r:embed="rId3"/>
          <a:stretch>
            <a:fillRect/>
          </a:stretch>
        </p:blipFill>
        <p:spPr>
          <a:xfrm>
            <a:off x="2087563" y="1089025"/>
            <a:ext cx="4960938" cy="4054475"/>
          </a:xfrm>
          <a:prstGeom prst="rect">
            <a:avLst/>
          </a:prstGeom>
        </p:spPr>
      </p:pic>
    </p:spTree>
    <p:extLst>
      <p:ext uri="{BB962C8B-B14F-4D97-AF65-F5344CB8AC3E}">
        <p14:creationId xmlns:p14="http://schemas.microsoft.com/office/powerpoint/2010/main" val="603722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2" name="Imagem 1">
            <a:extLst>
              <a:ext uri="{FF2B5EF4-FFF2-40B4-BE49-F238E27FC236}">
                <a16:creationId xmlns:a16="http://schemas.microsoft.com/office/drawing/2014/main" id="{6886B5B7-9C35-401D-A430-251ECC89AFA4}"/>
              </a:ext>
            </a:extLst>
          </p:cNvPr>
          <p:cNvPicPr>
            <a:picLocks noChangeAspect="1"/>
          </p:cNvPicPr>
          <p:nvPr/>
        </p:nvPicPr>
        <p:blipFill>
          <a:blip r:embed="rId3"/>
          <a:stretch>
            <a:fillRect/>
          </a:stretch>
        </p:blipFill>
        <p:spPr>
          <a:xfrm>
            <a:off x="2458384" y="3432013"/>
            <a:ext cx="4169347" cy="778362"/>
          </a:xfrm>
          <a:prstGeom prst="rect">
            <a:avLst/>
          </a:prstGeom>
        </p:spPr>
      </p:pic>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Obrigado</a:t>
            </a:r>
            <a:endParaRPr dirty="0"/>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Se tiverem perguntas, agora é o momento certo.</a:t>
            </a:r>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914" name="Google Shape;914;p52"/>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dirty="0">
              <a:solidFill>
                <a:schemeClr val="lt1"/>
              </a:solidFill>
              <a:latin typeface="Anaheim"/>
              <a:ea typeface="Anaheim"/>
              <a:cs typeface="Anaheim"/>
              <a:sym typeface="Anahei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47923"/>
            <a:ext cx="4100400" cy="402900"/>
          </a:xfrm>
          <a:prstGeom prst="rect">
            <a:avLst/>
          </a:prstGeom>
        </p:spPr>
        <p:txBody>
          <a:bodyPr spcFirstLastPara="1" wrap="square" lIns="91425" tIns="0" rIns="91425" bIns="91425" anchor="t" anchorCtr="0">
            <a:noAutofit/>
          </a:bodyPr>
          <a:lstStyle/>
          <a:p>
            <a:pPr lvl="0"/>
            <a:r>
              <a:rPr lang="pt-BR" b="1" dirty="0"/>
              <a:t>Gerald Weinberg</a:t>
            </a:r>
            <a:endParaRPr dirty="0"/>
          </a:p>
        </p:txBody>
      </p:sp>
      <p:sp>
        <p:nvSpPr>
          <p:cNvPr id="369" name="Google Shape;369;p31"/>
          <p:cNvSpPr txBox="1">
            <a:spLocks noGrp="1"/>
          </p:cNvSpPr>
          <p:nvPr>
            <p:ph type="subTitle" idx="1"/>
          </p:nvPr>
        </p:nvSpPr>
        <p:spPr>
          <a:xfrm flipH="1">
            <a:off x="2521800" y="2167500"/>
            <a:ext cx="4100400" cy="808500"/>
          </a:xfrm>
          <a:prstGeom prst="rect">
            <a:avLst/>
          </a:prstGeom>
        </p:spPr>
        <p:txBody>
          <a:bodyPr spcFirstLastPara="1" wrap="square" lIns="91425" tIns="0" rIns="91425" bIns="0" anchor="ctr" anchorCtr="0">
            <a:noAutofit/>
          </a:bodyPr>
          <a:lstStyle/>
          <a:p>
            <a:pPr marL="0" lvl="0" indent="0"/>
            <a:r>
              <a:rPr lang="pt-BR" dirty="0"/>
              <a:t>“Se construtores de edifícios construíssem seus prédios como os programadores escrevem seus programas, o primeiro pica-pau que viesse poderia destruir uma civilização.”</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lvl="0"/>
            <a:r>
              <a:rPr lang="pt-BR" dirty="0"/>
              <a:t>Fundamentos de Algoritmo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 name="Imagem 2">
            <a:extLst>
              <a:ext uri="{FF2B5EF4-FFF2-40B4-BE49-F238E27FC236}">
                <a16:creationId xmlns:a16="http://schemas.microsoft.com/office/drawing/2014/main" id="{3071169C-A1AB-4AB7-A4FA-96B1F9042B3C}"/>
              </a:ext>
            </a:extLst>
          </p:cNvPr>
          <p:cNvPicPr>
            <a:picLocks noChangeAspect="1"/>
          </p:cNvPicPr>
          <p:nvPr/>
        </p:nvPicPr>
        <p:blipFill>
          <a:blip r:embed="rId3"/>
          <a:stretch>
            <a:fillRect/>
          </a:stretch>
        </p:blipFill>
        <p:spPr>
          <a:xfrm>
            <a:off x="0" y="2073441"/>
            <a:ext cx="3251102" cy="1589158"/>
          </a:xfrm>
          <a:prstGeom prst="rect">
            <a:avLst/>
          </a:prstGeom>
        </p:spPr>
      </p:pic>
      <p:sp>
        <p:nvSpPr>
          <p:cNvPr id="380" name="Google Shape;380;p33"/>
          <p:cNvSpPr txBox="1">
            <a:spLocks noGrp="1"/>
          </p:cNvSpPr>
          <p:nvPr>
            <p:ph type="body" idx="1"/>
          </p:nvPr>
        </p:nvSpPr>
        <p:spPr>
          <a:xfrm>
            <a:off x="266281" y="1318350"/>
            <a:ext cx="8611437" cy="2130900"/>
          </a:xfrm>
          <a:prstGeom prst="rect">
            <a:avLst/>
          </a:prstGeom>
        </p:spPr>
        <p:txBody>
          <a:bodyPr spcFirstLastPara="1" wrap="square" lIns="91425" tIns="91425" rIns="91425" bIns="91425" anchor="t" anchorCtr="0">
            <a:noAutofit/>
          </a:bodyPr>
          <a:lstStyle/>
          <a:p>
            <a:pPr marL="0" indent="0" algn="ctr">
              <a:buNone/>
            </a:pPr>
            <a:r>
              <a:rPr lang="pt-BR" b="1" dirty="0"/>
              <a:t>O que é um algoritmo?</a:t>
            </a:r>
          </a:p>
          <a:p>
            <a:pPr marL="0" indent="0" algn="ctr">
              <a:buNone/>
            </a:pPr>
            <a:r>
              <a:rPr lang="pt-BR" dirty="0"/>
              <a:t>Um algoritmo nada mais é que uma sequência de comandos e instruções que são descritas com o fim de realizar algum objetivo, por exemplo, um tutorial ou uma receita são algoritmos que te guiam passo a passo para o objetivo de realizar X tarefa, ou no caso da receita, preparar a receita.</a:t>
            </a:r>
          </a:p>
          <a:p>
            <a:pPr marL="0" indent="0" algn="ctr">
              <a:buNone/>
            </a:pPr>
            <a:r>
              <a:rPr lang="pt-BR" dirty="0"/>
              <a:t>Para isso é necessário descrever um passo a passo consistente considerando quaisquer adversidades para poder alcançar um bom algoritmo, por exemplo, num tutorial de como instalar determinado programa, ou de consertar algum erro numa máquina, o escritor deve considerar as ferramentas necessárias para realizar tal tarefa, e caso não funciona, dar ao leitor do tutorial, alguma alternativa.</a:t>
            </a:r>
          </a:p>
          <a:p>
            <a:pPr marL="0" indent="0" algn="ctr">
              <a:buNone/>
            </a:pPr>
            <a:r>
              <a:rPr lang="pt-BR" dirty="0"/>
              <a:t>Uma boa forma de implementar visualmente um algoritmo, é por meio de um fluxograma.</a:t>
            </a:r>
          </a:p>
          <a:p>
            <a:pPr marL="0" indent="0" algn="ctr">
              <a:buNone/>
            </a:pPr>
            <a:endParaRPr lang="pt-BR" b="1" dirty="0"/>
          </a:p>
        </p:txBody>
      </p:sp>
      <p:sp>
        <p:nvSpPr>
          <p:cNvPr id="381" name="Google Shape;381;p33"/>
          <p:cNvSpPr txBox="1">
            <a:spLocks noGrp="1"/>
          </p:cNvSpPr>
          <p:nvPr>
            <p:ph type="title"/>
          </p:nvPr>
        </p:nvSpPr>
        <p:spPr>
          <a:xfrm>
            <a:off x="3003395" y="649350"/>
            <a:ext cx="313721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spTree>
    <p:extLst>
      <p:ext uri="{BB962C8B-B14F-4D97-AF65-F5344CB8AC3E}">
        <p14:creationId xmlns:p14="http://schemas.microsoft.com/office/powerpoint/2010/main" val="8549927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lvl="0"/>
            <a:r>
              <a:rPr lang="pt-BR" dirty="0"/>
              <a:t>Fluxograma</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218732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891485" y="1318350"/>
            <a:ext cx="3932700" cy="2130900"/>
          </a:xfrm>
          <a:prstGeom prst="rect">
            <a:avLst/>
          </a:prstGeom>
        </p:spPr>
        <p:txBody>
          <a:bodyPr spcFirstLastPara="1" wrap="square" lIns="91425" tIns="91425" rIns="91425" bIns="91425" anchor="t" anchorCtr="0">
            <a:noAutofit/>
          </a:bodyPr>
          <a:lstStyle/>
          <a:p>
            <a:pPr marL="0" indent="0" algn="ctr">
              <a:buNone/>
            </a:pPr>
            <a:r>
              <a:rPr lang="pt-BR" dirty="0">
                <a:ea typeface="+mn-lt"/>
                <a:cs typeface="+mn-lt"/>
              </a:rPr>
              <a:t>Fluxograma</a:t>
            </a:r>
            <a:r>
              <a:rPr lang="pt-BR" b="1" dirty="0">
                <a:ea typeface="+mn-lt"/>
                <a:cs typeface="+mn-lt"/>
              </a:rPr>
              <a:t> </a:t>
            </a:r>
            <a:r>
              <a:rPr lang="pt-BR" dirty="0">
                <a:ea typeface="+mn-lt"/>
                <a:cs typeface="+mn-lt"/>
              </a:rPr>
              <a:t>é um tipo de diagrama, e pode ser entendido como uma representação esquemática de um processo ou algoritmo, muitas vezes feito através de gráficos que ilustram de forma descomplicada a transição de informações entre os elementos que o compõem, ou seja, é a sequência operacional do desenvolvimento de um processo, o qual caracteriza: o trabalho que está sendo realizado, o tempo necessário para sua realização, a distância percorrida pelos documentos, quem está realizando o trabalho e como ele flui entre os participantes deste processo.</a:t>
            </a:r>
          </a:p>
          <a:p>
            <a:pPr marL="0" indent="0" algn="ctr">
              <a:buNone/>
            </a:pPr>
            <a:endParaRPr lang="pt-BR" dirty="0"/>
          </a:p>
          <a:p>
            <a:pPr marL="0" indent="0">
              <a:buNone/>
            </a:pPr>
            <a:r>
              <a:rPr lang="pt-BR" dirty="0">
                <a:ea typeface="+mn-lt"/>
                <a:cs typeface="+mn-lt"/>
              </a:rPr>
              <a:t>.</a:t>
            </a:r>
            <a:endParaRPr lang="pt-BR" dirty="0"/>
          </a:p>
        </p:txBody>
      </p:sp>
      <p:sp>
        <p:nvSpPr>
          <p:cNvPr id="381" name="Google Shape;381;p33"/>
          <p:cNvSpPr txBox="1">
            <a:spLocks noGrp="1"/>
          </p:cNvSpPr>
          <p:nvPr>
            <p:ph type="title"/>
          </p:nvPr>
        </p:nvSpPr>
        <p:spPr>
          <a:xfrm>
            <a:off x="5306687" y="775205"/>
            <a:ext cx="3102296"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SOBRE ESSE TEMA</a:t>
            </a:r>
          </a:p>
        </p:txBody>
      </p:sp>
      <p:pic>
        <p:nvPicPr>
          <p:cNvPr id="5" name="Imagem 4" descr="Diagrama&#10;&#10;Descrição gerada automaticamente">
            <a:extLst>
              <a:ext uri="{FF2B5EF4-FFF2-40B4-BE49-F238E27FC236}">
                <a16:creationId xmlns:a16="http://schemas.microsoft.com/office/drawing/2014/main" id="{2B7BA240-2850-4E7D-B419-C7B84B310507}"/>
              </a:ext>
            </a:extLst>
          </p:cNvPr>
          <p:cNvPicPr>
            <a:picLocks noChangeAspect="1"/>
          </p:cNvPicPr>
          <p:nvPr/>
        </p:nvPicPr>
        <p:blipFill>
          <a:blip r:embed="rId3"/>
          <a:stretch>
            <a:fillRect/>
          </a:stretch>
        </p:blipFill>
        <p:spPr>
          <a:xfrm>
            <a:off x="242298" y="1243099"/>
            <a:ext cx="4569124" cy="2657301"/>
          </a:xfrm>
          <a:prstGeom prst="rect">
            <a:avLst/>
          </a:prstGeom>
        </p:spPr>
      </p:pic>
    </p:spTree>
    <p:extLst>
      <p:ext uri="{BB962C8B-B14F-4D97-AF65-F5344CB8AC3E}">
        <p14:creationId xmlns:p14="http://schemas.microsoft.com/office/powerpoint/2010/main" val="1599264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br>
              <a:rPr lang="pt-BR" dirty="0"/>
            </a:br>
            <a:r>
              <a:rPr lang="pt-BR" dirty="0"/>
              <a:t>Convenção de Sequenciação</a:t>
            </a:r>
            <a:br>
              <a:rPr lang="pt-BR" dirty="0"/>
            </a:b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8593846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1712</Words>
  <Application>Microsoft Office PowerPoint</Application>
  <PresentationFormat>Apresentação na tela (16:9)</PresentationFormat>
  <Paragraphs>151</Paragraphs>
  <Slides>38</Slides>
  <Notes>38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38</vt:i4>
      </vt:variant>
    </vt:vector>
  </HeadingPairs>
  <TitlesOfParts>
    <vt:vector size="42" baseType="lpstr">
      <vt:lpstr>Anaheim</vt:lpstr>
      <vt:lpstr>Arial</vt:lpstr>
      <vt:lpstr>Overpass Mono</vt:lpstr>
      <vt:lpstr>Programming Lesson by Slidesgo</vt:lpstr>
      <vt:lpstr>Conceito de lógica de programação</vt:lpstr>
      <vt:lpstr>TABELA DOS TEMAS</vt:lpstr>
      <vt:lpstr>TABELA DOS TEMAS</vt:lpstr>
      <vt:lpstr>Gerald Weinberg</vt:lpstr>
      <vt:lpstr>Fundamentos de Algoritmo</vt:lpstr>
      <vt:lpstr>SOBRE ESSE TEMA</vt:lpstr>
      <vt:lpstr>Fluxograma</vt:lpstr>
      <vt:lpstr>SOBRE ESSE TEMA</vt:lpstr>
      <vt:lpstr> Convenção de Sequenciação </vt:lpstr>
      <vt:lpstr>SOBRE ESSE TEMA</vt:lpstr>
      <vt:lpstr>Operadores aritméticos</vt:lpstr>
      <vt:lpstr>SOBRE ESSE TEMA</vt:lpstr>
      <vt:lpstr>Dados</vt:lpstr>
      <vt:lpstr>SOBRE ESSE TEMA</vt:lpstr>
      <vt:lpstr>Estruturas de dados</vt:lpstr>
      <vt:lpstr>SOBRE ESSE TEMA</vt:lpstr>
      <vt:lpstr>Exemplo de Estrutura de dados</vt:lpstr>
      <vt:lpstr>Desvios condicionais</vt:lpstr>
      <vt:lpstr>SOBRE ESSE TEMA</vt:lpstr>
      <vt:lpstr>Laços de Repetição</vt:lpstr>
      <vt:lpstr>Apresentação do PowerPoint</vt:lpstr>
      <vt:lpstr>Apresentação do PowerPoint</vt:lpstr>
      <vt:lpstr>Apresentação do PowerPoint</vt:lpstr>
      <vt:lpstr>Apresentação do PowerPoint</vt:lpstr>
      <vt:lpstr>Sub-Rotinas</vt:lpstr>
      <vt:lpstr>Apresentação do PowerPoint</vt:lpstr>
      <vt:lpstr>Exemplo de como chamar uma  sub-rotina</vt:lpstr>
      <vt:lpstr>Função e Passagem de Parâmetro</vt:lpstr>
      <vt:lpstr>Apresentação do PowerPoint</vt:lpstr>
      <vt:lpstr>Apresentação do PowerPoint</vt:lpstr>
      <vt:lpstr>Apresentação do PowerPoint</vt:lpstr>
      <vt:lpstr>Procedimento</vt:lpstr>
      <vt:lpstr>SOBRE ESSE TEMA</vt:lpstr>
      <vt:lpstr>SOBRE ESSE TEMA</vt:lpstr>
      <vt:lpstr>Vídeo</vt:lpstr>
      <vt:lpstr>Exercício sem bug</vt:lpstr>
      <vt:lpstr>Exercício com bug</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 de logica de programação</dc:title>
  <dc:creator>user</dc:creator>
  <cp:lastModifiedBy>user</cp:lastModifiedBy>
  <cp:revision>23</cp:revision>
  <dcterms:modified xsi:type="dcterms:W3CDTF">2022-11-07T22:27:14Z</dcterms:modified>
</cp:coreProperties>
</file>