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49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C74BDE-6627-49B6-90F1-0334E723F64C}" type="datetime1">
              <a:rPr lang="fr-FR" smtClean="0"/>
              <a:t>26/02/2024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DAF60-E56A-4648-8936-22D801672B6C}" type="datetime1">
              <a:rPr lang="fr-FR" smtClean="0"/>
              <a:t>26/02/2024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B7657-9C5A-4482-BA1F-484FDCEDAA2F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BDDDF-9D74-4A56-BA24-E1ACC4CB5B8A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1A1CE9-B3A8-4AAF-98AA-BB0BAD45A325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F7DFA-5F93-4E78-BF39-432EE9CEB181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59E02-C48D-402E-AC97-50CC73151226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6E00B-0011-4574-8020-04E9425AE58E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91B1C-C959-47E9-AFE7-9EC1D9AA5A61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3CFA1-5D9F-4734-9013-9FC6C0827E1D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85177-CA30-4795-B2E5-A176D2A51000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35F8982-3980-4D77-A4F9-5CFBBFE1B5B2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801BB-813B-4FE2-936A-ED95FE1200DD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Groupe 2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1D328EF-5A61-455F-A61F-7DFB44E65636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://www.afrique-agricultu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scidev.net/afrique-sub-saharienne/agriculture" TargetMode="External"/><Relationship Id="rId4" Type="http://schemas.openxmlformats.org/officeDocument/2006/relationships/hyperlink" Target="http://www.afrique.latribune.fr/entreprises/agri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rique-agriculture.org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idev.net/afrique-sub-saharienne/agriculture" TargetMode="External"/><Relationship Id="rId4" Type="http://schemas.openxmlformats.org/officeDocument/2006/relationships/hyperlink" Target="http://www.afrique.latribune.fr/entreprises/agricultu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E383F7-6110-BEB1-0F28-D2C8FC63FCDB}"/>
              </a:ext>
            </a:extLst>
          </p:cNvPr>
          <p:cNvSpPr txBox="1"/>
          <p:nvPr/>
        </p:nvSpPr>
        <p:spPr>
          <a:xfrm>
            <a:off x="745588" y="942535"/>
            <a:ext cx="3953021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REPUBLIQUE DU CAMEROUN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fr-FR" sz="105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PAIX-TRAVAIL-PATRIE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UNIVERSITE DE NGAOUNDERE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FACULTE DES SCIENCES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****************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DEPARTEMENT MATHEMATIQUES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&amp; INFORMATIQUE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****************</a:t>
            </a:r>
            <a:endParaRPr lang="fr-FR" sz="105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8AF43A0-A03C-EBEF-AD86-4D8297DD8F84}"/>
              </a:ext>
            </a:extLst>
          </p:cNvPr>
          <p:cNvSpPr txBox="1"/>
          <p:nvPr/>
        </p:nvSpPr>
        <p:spPr>
          <a:xfrm>
            <a:off x="7047914" y="942535"/>
            <a:ext cx="42484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REPUBLIC OF CAMEROON</a:t>
            </a:r>
            <a:endParaRPr lang="fr-FR" sz="105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PEACE-WORK-FATHERLAND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****************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NGAOUNDERE UNIVERSITY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****************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FACULTY OF SCIENCE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DEPARTMENT OF MATHEMATICS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AND COMPUTER SCIENCE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****************</a:t>
            </a:r>
            <a:endParaRPr lang="fr-FR" sz="105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6836D0D7-6F2B-ADF6-FEEF-C280237A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3894" y="806377"/>
            <a:ext cx="844211" cy="73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C76F29A-8048-D54B-75A5-34B9E918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8994" y="1571163"/>
            <a:ext cx="728991" cy="74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adre 32">
            <a:extLst>
              <a:ext uri="{FF2B5EF4-FFF2-40B4-BE49-F238E27FC236}">
                <a16:creationId xmlns:a16="http://schemas.microsoft.com/office/drawing/2014/main" id="{4E4B0F52-5DDE-284A-E513-10A276BBF0BF}"/>
              </a:ext>
            </a:extLst>
          </p:cNvPr>
          <p:cNvSpPr/>
          <p:nvPr/>
        </p:nvSpPr>
        <p:spPr>
          <a:xfrm>
            <a:off x="2150294" y="2717769"/>
            <a:ext cx="7582486" cy="711232"/>
          </a:xfrm>
          <a:prstGeom prst="fram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52575" algn="l"/>
              </a:tabLst>
            </a:pPr>
            <a:r>
              <a:rPr lang="fr-F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VEILLE SCIENTIFIQUE ET TECHNOLOGIQUE</a:t>
            </a: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4" name="Rectangle : avec coins arrondis en diagonale 33">
            <a:extLst>
              <a:ext uri="{FF2B5EF4-FFF2-40B4-BE49-F238E27FC236}">
                <a16:creationId xmlns:a16="http://schemas.microsoft.com/office/drawing/2014/main" id="{09B0F891-023F-7FB5-BB45-8E47893DAFC1}"/>
              </a:ext>
            </a:extLst>
          </p:cNvPr>
          <p:cNvSpPr/>
          <p:nvPr/>
        </p:nvSpPr>
        <p:spPr>
          <a:xfrm>
            <a:off x="2401449" y="3593231"/>
            <a:ext cx="7080176" cy="1067868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M" sz="2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Rapport Thèmes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Système de veille pour une agriculture innovante au Cameroun.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11E6E27-1B8D-C37A-0151-8E691E05543F}"/>
              </a:ext>
            </a:extLst>
          </p:cNvPr>
          <p:cNvSpPr txBox="1"/>
          <p:nvPr/>
        </p:nvSpPr>
        <p:spPr>
          <a:xfrm>
            <a:off x="4719710" y="4720811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Master II SLED</a:t>
            </a:r>
          </a:p>
          <a:p>
            <a:pPr algn="ctr"/>
            <a:r>
              <a:rPr lang="fr-FR" b="1" dirty="0"/>
              <a:t>Groupe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5B35BC-B375-68DD-88ED-8D8CAD15873D}"/>
              </a:ext>
            </a:extLst>
          </p:cNvPr>
          <p:cNvSpPr txBox="1"/>
          <p:nvPr/>
        </p:nvSpPr>
        <p:spPr>
          <a:xfrm>
            <a:off x="4461943" y="5339539"/>
            <a:ext cx="2864838" cy="77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Pr. Dr.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Paul DAYANG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 : en biseau 38">
            <a:extLst>
              <a:ext uri="{FF2B5EF4-FFF2-40B4-BE49-F238E27FC236}">
                <a16:creationId xmlns:a16="http://schemas.microsoft.com/office/drawing/2014/main" id="{DCDDEBAC-BA3A-E872-A3D2-2209E41A19C1}"/>
              </a:ext>
            </a:extLst>
          </p:cNvPr>
          <p:cNvSpPr/>
          <p:nvPr/>
        </p:nvSpPr>
        <p:spPr>
          <a:xfrm>
            <a:off x="5184749" y="6311465"/>
            <a:ext cx="1419225" cy="419100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M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2023 /2024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B9D76-4E64-B9DE-B29B-1A06282C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14" y="404568"/>
            <a:ext cx="11029616" cy="956164"/>
          </a:xfrm>
        </p:spPr>
        <p:txBody>
          <a:bodyPr>
            <a:normAutofit/>
          </a:bodyPr>
          <a:lstStyle/>
          <a:p>
            <a:r>
              <a:rPr lang="fr-FR" sz="4400" dirty="0"/>
              <a:t>Diagramme de Classe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DB31A-77B9-85A3-C48F-7F88B4F4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14" y="1503955"/>
            <a:ext cx="11029615" cy="57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/>
                </a:solidFill>
              </a:rPr>
              <a:t>Classes Principales d'Agri-Veille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9FE507-FD49-A3A9-5AAD-D2D8D085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9" y="2664379"/>
            <a:ext cx="9856922" cy="240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215F40-17D2-682E-1843-F5DBB1DC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7A5BBE-8679-1B15-C4D3-F238DE7A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5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D217F-348F-0371-AC9A-8F7E094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17" y="381321"/>
            <a:ext cx="11029616" cy="1002658"/>
          </a:xfrm>
        </p:spPr>
        <p:txBody>
          <a:bodyPr>
            <a:normAutofit/>
          </a:bodyPr>
          <a:lstStyle/>
          <a:p>
            <a:r>
              <a:rPr lang="fr-FR" sz="4400" dirty="0"/>
              <a:t>Diagramme de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2B3C29-C3FE-A525-94E1-6D64DB9D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8" y="1383979"/>
            <a:ext cx="11029615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/>
                </a:solidFill>
              </a:rPr>
              <a:t>Flux d'Interaction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6DEFE0-A127-1031-AC9C-72E3ADDF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12" y="2096282"/>
            <a:ext cx="7501180" cy="43803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B6A04-D79A-AA75-5C2D-C138105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4BA55B-2CEC-FAD5-B208-C5E2A762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7B177-FEEC-55EC-E938-FAC6D8E0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35811"/>
            <a:ext cx="11029616" cy="2386738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Présentation des Interfaces de l'Application (Cas d’utilisation)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D47D8E-037F-D7D5-C312-EF74CE4D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D82467D-8CBA-2FA0-2287-6513907D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7FE9E-10C3-6EE1-A69F-6B7D2D94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0183"/>
          </a:xfrm>
        </p:spPr>
        <p:txBody>
          <a:bodyPr>
            <a:normAutofit/>
          </a:bodyPr>
          <a:lstStyle/>
          <a:p>
            <a:r>
              <a:rPr lang="fr-FR" sz="44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6CDDF-A9D4-09A4-C16E-141C0FA1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Agri-Veille offre une solution complète de veille agricole, alliant robustesse technique et convivialité.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Perspectives d'avenir : Intégration de fonctionnalités avancées, expansion vers de nouveaux marchés.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745652-3E8A-6928-38E7-17F2C6F3ED5E}"/>
              </a:ext>
            </a:extLst>
          </p:cNvPr>
          <p:cNvSpPr txBox="1"/>
          <p:nvPr/>
        </p:nvSpPr>
        <p:spPr>
          <a:xfrm>
            <a:off x="2805193" y="5129939"/>
            <a:ext cx="626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Retrouver l’application et l’ensemble du projet sur le repository GitHub suivant:</a:t>
            </a:r>
          </a:p>
          <a:p>
            <a:r>
              <a:rPr lang="fr-FR" u="sng" dirty="0">
                <a:solidFill>
                  <a:schemeClr val="accent1"/>
                </a:solidFill>
              </a:rPr>
              <a:t>https://github.com/Saynbemorinbewang2/Vst_Apps_2024.git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512A0-2264-A2D5-38AB-20FB692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Groupe 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DF2771-0BD6-DF1B-B09E-9A2123B9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8D90B-9522-335C-7262-AD7C92587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27" y="1297110"/>
            <a:ext cx="5432096" cy="4608376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DC6CA1-5C29-FA10-045C-A53650BF1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44" y="1297110"/>
            <a:ext cx="4718359" cy="4718359"/>
          </a:xfrm>
          <a:prstGeom prst="rect">
            <a:avLst/>
          </a:prstGeom>
        </p:spPr>
      </p:pic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DA06B1F-AB46-CBC2-C576-6C4A369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63C8290-579E-84BA-0746-03DCD29A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A26D2-064C-D124-30B2-AA2B5C8E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3577"/>
            <a:ext cx="11029615" cy="2442152"/>
          </a:xfr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fr-FR" sz="2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et Objectif </a:t>
            </a:r>
            <a:r>
              <a:rPr lang="fr-FR" sz="29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200" dirty="0"/>
              <a:t>Besoins croissants d'information dans le secteur agricole.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200" dirty="0"/>
              <a:t>Objectif : Développer une plateforme de veille innovante.</a:t>
            </a:r>
          </a:p>
          <a:p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9309FD4-0A7D-93CB-AADC-1A74FD7B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2238"/>
          </a:xfrm>
        </p:spPr>
        <p:txBody>
          <a:bodyPr>
            <a:normAutofit/>
          </a:bodyPr>
          <a:lstStyle/>
          <a:p>
            <a:r>
              <a:rPr lang="fr-FR" sz="4400" dirty="0"/>
              <a:t>INTRODUCTION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7C8023D1-C224-3BE9-640F-9374933DC789}"/>
              </a:ext>
            </a:extLst>
          </p:cNvPr>
          <p:cNvSpPr/>
          <p:nvPr/>
        </p:nvSpPr>
        <p:spPr>
          <a:xfrm>
            <a:off x="4754880" y="4515729"/>
            <a:ext cx="1997612" cy="54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6F94CB-1D65-B69A-0D1F-BC1CCFB1FA6C}"/>
              </a:ext>
            </a:extLst>
          </p:cNvPr>
          <p:cNvSpPr txBox="1"/>
          <p:nvPr/>
        </p:nvSpPr>
        <p:spPr>
          <a:xfrm>
            <a:off x="2855741" y="5064369"/>
            <a:ext cx="5795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AGRI-VEILLE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E28F57FA-F01D-4964-39CA-2FE6882C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BBAA8DA-4458-A323-A92D-C913CAD8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FD5815-50CA-76CF-830A-93835AACE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44" y="597878"/>
            <a:ext cx="3502854" cy="21031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AB2314-E498-6DB2-953F-2C4F9ED0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02" y="703580"/>
            <a:ext cx="11029616" cy="759460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Ciblage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B0C2D-8618-5CA6-BB63-5687CC3A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44393"/>
            <a:ext cx="11277873" cy="45157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Focalisation et Stratégie de Ciblage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Plateforme de veille dédiée aux agriculteurs et passionnés du domaine agricole.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Concentration sur les portails d’information agricole pour une agrégation et catégorisation efficace des articles pertinents.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Stratégie de ciblage directement intégrée au niveau des pages des sites sélectionnés.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Conception dans un cadre académique de veille scientifique et technologique, avec une orientation vers la rentabilité à long terme.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03B62F-96B2-5197-783A-C87208E0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1A6011-1399-C34A-FF86-8B595A9F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2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BA784BD-7986-F5D9-4F20-4EF2C9ED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3" y="584911"/>
            <a:ext cx="3255364" cy="18265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E7A676-72EC-FF24-1DFE-8522FD4D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4613"/>
          </a:xfrm>
        </p:spPr>
        <p:txBody>
          <a:bodyPr>
            <a:normAutofit/>
          </a:bodyPr>
          <a:lstStyle/>
          <a:p>
            <a:r>
              <a:rPr lang="fr-FR" sz="4000" dirty="0"/>
              <a:t>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5E4EF-D02C-5CAB-8006-64BB074A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9650"/>
            <a:ext cx="11029615" cy="414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Technologies et Processus de Recherche d'Agri-Veille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Actualisation automatique des articles à chaque ouverture, assurant une connexion à l'information la plus récente.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Développement avec </a:t>
            </a:r>
            <a:r>
              <a:rPr lang="fr-FR" sz="2000" b="1" dirty="0">
                <a:solidFill>
                  <a:schemeClr val="tx1"/>
                </a:solidFill>
              </a:rPr>
              <a:t>Flet</a:t>
            </a:r>
            <a:r>
              <a:rPr lang="fr-FR" sz="2000" dirty="0">
                <a:solidFill>
                  <a:schemeClr val="tx1"/>
                </a:solidFill>
              </a:rPr>
              <a:t> de </a:t>
            </a:r>
            <a:r>
              <a:rPr lang="fr-FR" sz="2000" b="1" dirty="0">
                <a:solidFill>
                  <a:schemeClr val="tx1"/>
                </a:solidFill>
              </a:rPr>
              <a:t>Python</a:t>
            </a:r>
            <a:r>
              <a:rPr lang="fr-FR" sz="2000" dirty="0">
                <a:solidFill>
                  <a:schemeClr val="tx1"/>
                </a:solidFill>
              </a:rPr>
              <a:t> et utilisation du </a:t>
            </a:r>
            <a:r>
              <a:rPr lang="fr-FR" sz="2000" b="1" dirty="0">
                <a:solidFill>
                  <a:schemeClr val="tx1"/>
                </a:solidFill>
              </a:rPr>
              <a:t>web </a:t>
            </a:r>
            <a:r>
              <a:rPr lang="fr-FR" sz="2000" b="1" dirty="0" err="1">
                <a:solidFill>
                  <a:schemeClr val="tx1"/>
                </a:solidFill>
              </a:rPr>
              <a:t>scraping</a:t>
            </a:r>
            <a:r>
              <a:rPr lang="fr-FR" sz="2000" dirty="0">
                <a:solidFill>
                  <a:schemeClr val="tx1"/>
                </a:solidFill>
              </a:rPr>
              <a:t> pour extraire et analyser les données agricoles.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Sites scrutés </a:t>
            </a:r>
            <a:r>
              <a:rPr lang="fr-FR" sz="2000" dirty="0"/>
              <a:t>: </a:t>
            </a:r>
            <a:r>
              <a:rPr lang="fr-FR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www.afrique-agriculture.org</a:t>
            </a:r>
            <a:r>
              <a:rPr lang="fr-FR" sz="2000" dirty="0">
                <a:solidFill>
                  <a:schemeClr val="accent1"/>
                </a:solidFill>
              </a:rPr>
              <a:t>, </a:t>
            </a:r>
            <a:r>
              <a:rPr lang="fr-FR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www.afrique.latribune.fr/entreprises/agriculture</a:t>
            </a:r>
            <a:r>
              <a:rPr lang="fr-FR" sz="2000" dirty="0">
                <a:solidFill>
                  <a:schemeClr val="accent1"/>
                </a:solidFill>
              </a:rPr>
              <a:t>, </a:t>
            </a:r>
            <a:r>
              <a:rPr lang="fr-FR" sz="2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www.scidev.net/afrique-sub-saharienne/agriculture</a:t>
            </a:r>
            <a:r>
              <a:rPr lang="fr-FR" sz="2000" dirty="0">
                <a:solidFill>
                  <a:schemeClr val="accent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Catégorisation des articles selon les types de cultures pour une synthèse efficace</a:t>
            </a:r>
            <a:r>
              <a:rPr lang="fr-FR" sz="2000" dirty="0"/>
              <a:t>.</a:t>
            </a:r>
          </a:p>
          <a:p>
            <a:endParaRPr lang="fr-FR" sz="1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1B33C86-D93F-E254-5D0F-9050EA7C7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5" y="5476248"/>
            <a:ext cx="3168375" cy="1097541"/>
          </a:xfrm>
          <a:prstGeom prst="rect">
            <a:avLst/>
          </a:prstGeom>
        </p:spPr>
      </p:pic>
      <p:sp>
        <p:nvSpPr>
          <p:cNvPr id="11" name="Signe Plus 10">
            <a:extLst>
              <a:ext uri="{FF2B5EF4-FFF2-40B4-BE49-F238E27FC236}">
                <a16:creationId xmlns:a16="http://schemas.microsoft.com/office/drawing/2014/main" id="{79987FF0-673D-94B0-8D3C-E5685E9E32E0}"/>
              </a:ext>
            </a:extLst>
          </p:cNvPr>
          <p:cNvSpPr/>
          <p:nvPr/>
        </p:nvSpPr>
        <p:spPr>
          <a:xfrm>
            <a:off x="4663116" y="5523484"/>
            <a:ext cx="759417" cy="798029"/>
          </a:xfrm>
          <a:prstGeom prst="mathPlu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B2CA351A-2C9E-B58F-D8FC-DDDAE9E88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4866" y="5454904"/>
            <a:ext cx="2708686" cy="949289"/>
          </a:xfrm>
          <a:prstGeom prst="rect">
            <a:avLst/>
          </a:prstGeo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9C4A103-CC6F-5571-8BEC-2D616E9D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AEC596B6-06B1-2415-979F-C9A8E210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8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6C7685E-5181-6321-887E-00974D9E8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75" y="1256250"/>
            <a:ext cx="3334988" cy="22177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E61FAD-F7D8-7EFE-12F4-D1AD2E6F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8671"/>
          </a:xfrm>
        </p:spPr>
        <p:txBody>
          <a:bodyPr>
            <a:noAutofit/>
          </a:bodyPr>
          <a:lstStyle/>
          <a:p>
            <a:r>
              <a:rPr lang="fr-FR" sz="4400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42728-87B6-14CE-2896-70B000AD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4814"/>
            <a:ext cx="11029615" cy="427053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fr-FR" sz="3200" b="1" dirty="0">
                <a:solidFill>
                  <a:schemeClr val="accent1"/>
                </a:solidFill>
              </a:rPr>
              <a:t>Évaluation des Sources et Fiabilité des Informations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</a:rPr>
              <a:t>Analyse basée sur des critères stricts : Fiabilité, Pertinence et Qualité.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</a:rPr>
              <a:t>Examen détaillé de trois sources principales 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Afrique-Agriculture (</a:t>
            </a:r>
            <a:r>
              <a:rPr lang="fr-FR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www.afrique-agriculture.org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La page agriculture d’Afrique la tribune (</a:t>
            </a:r>
            <a:r>
              <a:rPr lang="fr-FR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www.afrique.latribune.fr/entreprises/agriculture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La page agriculture de </a:t>
            </a:r>
            <a:r>
              <a:rPr lang="fr-FR" sz="2000" dirty="0" err="1">
                <a:solidFill>
                  <a:schemeClr val="accent1"/>
                </a:solidFill>
              </a:rPr>
              <a:t>scidev</a:t>
            </a:r>
            <a:r>
              <a:rPr lang="fr-FR" sz="2000" dirty="0">
                <a:solidFill>
                  <a:schemeClr val="accent1"/>
                </a:solidFill>
              </a:rPr>
              <a:t> (</a:t>
            </a:r>
            <a:r>
              <a:rPr lang="fr-FR" sz="2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www.scidev.net/afrique-sub-saharienne/agriculture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</a:rPr>
              <a:t>Critères d'évaluation : </a:t>
            </a:r>
            <a:r>
              <a:rPr lang="fr-FR" sz="2400" b="1" dirty="0">
                <a:solidFill>
                  <a:schemeClr val="tx1"/>
                </a:solidFill>
              </a:rPr>
              <a:t>Auteur, Publication et diffusion, Objectif, Date, Nature du document, Transmission de l'information, Vérification des informations, Domaine expertise, Crédibilité, Mise à jour régulière, Qualité du contenu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  <a:p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5FB9840-59C4-B070-F34B-20AEC56D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641510F-2530-E138-62C6-E5382DA5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170C8-CBC7-53B7-BBDD-6F6552BD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5166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</a:rPr>
              <a:t>Diffusion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F18D0-2A4A-A530-687B-163A4080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5739"/>
            <a:ext cx="11029615" cy="3634486"/>
          </a:xfrm>
        </p:spPr>
        <p:txBody>
          <a:bodyPr/>
          <a:lstStyle/>
          <a:p>
            <a:pPr marL="0" indent="0" algn="l">
              <a:buNone/>
            </a:pPr>
            <a:r>
              <a:rPr lang="fr-FR" sz="2800" b="1" dirty="0">
                <a:solidFill>
                  <a:schemeClr val="accent1"/>
                </a:solidFill>
              </a:rPr>
              <a:t>Stratégie de Diffusion d'Agri-Veille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Application ciblant en priorité les agriculteurs, tout en étant ouverte à tout passionné du domaine agricole.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Interface conviviale garantissant une accessibilité optimale à l'application.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EC9656-19AF-1AC1-5DF1-D47AEF7D9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60" y="721170"/>
            <a:ext cx="3493576" cy="2160722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2C930F0-96BE-B7C9-EA2E-30CE63E8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BDF3AAE-92E9-5FDE-5571-1C3BF2B4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81F79-BA35-EECE-081E-4ADEF32A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61"/>
            <a:ext cx="11029616" cy="1188720"/>
          </a:xfrm>
        </p:spPr>
        <p:txBody>
          <a:bodyPr>
            <a:normAutofit/>
          </a:bodyPr>
          <a:lstStyle/>
          <a:p>
            <a:r>
              <a:rPr lang="fr-FR" sz="4400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Architecture de l'Application</a:t>
            </a:r>
            <a:endParaRPr lang="fr-FR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53C7C-EF83-D22C-4DF9-7D29EFA8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57681"/>
            <a:ext cx="11029615" cy="572817"/>
          </a:xfrm>
        </p:spPr>
        <p:txBody>
          <a:bodyPr/>
          <a:lstStyle/>
          <a:p>
            <a:pPr marL="0" indent="0" algn="l">
              <a:buNone/>
            </a:pPr>
            <a:r>
              <a:rPr lang="fr-FR" sz="2400" b="1" i="1" dirty="0">
                <a:solidFill>
                  <a:schemeClr val="accent1"/>
                </a:solidFill>
                <a:effectLst/>
                <a:latin typeface="Söhne"/>
              </a:rPr>
              <a:t>Vue d'ensemble de l'architecture technique d'Agri-Veille</a:t>
            </a:r>
            <a:endParaRPr lang="fr-FR" sz="2400" b="1" i="0" dirty="0">
              <a:solidFill>
                <a:schemeClr val="accent1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5" name="Nuage 1">
            <a:extLst>
              <a:ext uri="{FF2B5EF4-FFF2-40B4-BE49-F238E27FC236}">
                <a16:creationId xmlns:a16="http://schemas.microsoft.com/office/drawing/2014/main" id="{D040D647-D471-5C5F-C3D2-8860F2FD9A8D}"/>
              </a:ext>
            </a:extLst>
          </p:cNvPr>
          <p:cNvSpPr>
            <a:spLocks/>
          </p:cNvSpPr>
          <p:nvPr/>
        </p:nvSpPr>
        <p:spPr bwMode="auto">
          <a:xfrm>
            <a:off x="4352841" y="1622854"/>
            <a:ext cx="3581400" cy="732767"/>
          </a:xfrm>
          <a:custGeom>
            <a:avLst/>
            <a:gdLst>
              <a:gd name="T0" fmla="*/ 389063 w 43200"/>
              <a:gd name="T1" fmla="*/ 548308 h 43200"/>
              <a:gd name="T2" fmla="*/ 179070 w 43200"/>
              <a:gd name="T3" fmla="*/ 531614 h 43200"/>
              <a:gd name="T4" fmla="*/ 574350 w 43200"/>
              <a:gd name="T5" fmla="*/ 731001 h 43200"/>
              <a:gd name="T6" fmla="*/ 482494 w 43200"/>
              <a:gd name="T7" fmla="*/ 738981 h 43200"/>
              <a:gd name="T8" fmla="*/ 1366072 w 43200"/>
              <a:gd name="T9" fmla="*/ 818786 h 43200"/>
              <a:gd name="T10" fmla="*/ 1310693 w 43200"/>
              <a:gd name="T11" fmla="*/ 782340 h 43200"/>
              <a:gd name="T12" fmla="*/ 2389838 w 43200"/>
              <a:gd name="T13" fmla="*/ 727901 h 43200"/>
              <a:gd name="T14" fmla="*/ 2367703 w 43200"/>
              <a:gd name="T15" fmla="*/ 767887 h 43200"/>
              <a:gd name="T16" fmla="*/ 2829389 w 43200"/>
              <a:gd name="T17" fmla="*/ 480799 h 43200"/>
              <a:gd name="T18" fmla="*/ 3098906 w 43200"/>
              <a:gd name="T19" fmla="*/ 630271 h 43200"/>
              <a:gd name="T20" fmla="*/ 3465170 w 43200"/>
              <a:gd name="T21" fmla="*/ 321608 h 43200"/>
              <a:gd name="T22" fmla="*/ 3345127 w 43200"/>
              <a:gd name="T23" fmla="*/ 377660 h 43200"/>
              <a:gd name="T24" fmla="*/ 3177166 w 43200"/>
              <a:gd name="T25" fmla="*/ 113654 h 43200"/>
              <a:gd name="T26" fmla="*/ 3183467 w 43200"/>
              <a:gd name="T27" fmla="*/ 140130 h 43200"/>
              <a:gd name="T28" fmla="*/ 2410647 w 43200"/>
              <a:gd name="T29" fmla="*/ 82779 h 43200"/>
              <a:gd name="T30" fmla="*/ 2472161 w 43200"/>
              <a:gd name="T31" fmla="*/ 49014 h 43200"/>
              <a:gd name="T32" fmla="*/ 1835550 w 43200"/>
              <a:gd name="T33" fmla="*/ 98866 h 43200"/>
              <a:gd name="T34" fmla="*/ 1865312 w 43200"/>
              <a:gd name="T35" fmla="*/ 69751 h 43200"/>
              <a:gd name="T36" fmla="*/ 1160639 w 43200"/>
              <a:gd name="T37" fmla="*/ 108753 h 43200"/>
              <a:gd name="T38" fmla="*/ 1268413 w 43200"/>
              <a:gd name="T39" fmla="*/ 136988 h 43200"/>
              <a:gd name="T40" fmla="*/ 342140 w 43200"/>
              <a:gd name="T41" fmla="*/ 330719 h 43200"/>
              <a:gd name="T42" fmla="*/ 323321 w 43200"/>
              <a:gd name="T43" fmla="*/ 300997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3200"/>
              <a:gd name="T67" fmla="*/ 0 h 43200"/>
              <a:gd name="T68" fmla="*/ 43200 w 43200"/>
              <a:gd name="T69" fmla="*/ 43200 h 432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gradFill rotWithShape="1">
            <a:gsLst>
              <a:gs pos="0">
                <a:srgbClr val="AFAFAF"/>
              </a:gs>
              <a:gs pos="50000">
                <a:srgbClr val="A5A5A5"/>
              </a:gs>
              <a:gs pos="100000">
                <a:srgbClr val="929292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SERVEUR WEB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0A727-71DF-90C1-1F1E-F148AADF19F8}"/>
              </a:ext>
            </a:extLst>
          </p:cNvPr>
          <p:cNvSpPr/>
          <p:nvPr/>
        </p:nvSpPr>
        <p:spPr>
          <a:xfrm>
            <a:off x="3519532" y="2778662"/>
            <a:ext cx="5419725" cy="37052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Ellipse 4">
            <a:extLst>
              <a:ext uri="{FF2B5EF4-FFF2-40B4-BE49-F238E27FC236}">
                <a16:creationId xmlns:a16="http://schemas.microsoft.com/office/drawing/2014/main" id="{050E6E87-1AB6-E8F9-265B-1D4C2886D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7" y="2982404"/>
            <a:ext cx="2286000" cy="762000"/>
          </a:xfrm>
          <a:prstGeom prst="ellipse">
            <a:avLst/>
          </a:prstGeom>
          <a:solidFill>
            <a:srgbClr val="B4C6E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Filtre &amp; Catégorisation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D215185F-F20D-EE11-A2B1-7BFE28A6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382" y="4519884"/>
            <a:ext cx="3876675" cy="762000"/>
          </a:xfrm>
          <a:prstGeom prst="roundRect">
            <a:avLst>
              <a:gd name="adj" fmla="val 16667"/>
            </a:avLst>
          </a:prstGeom>
          <a:solidFill>
            <a:srgbClr val="B4C6E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… … … …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2056BC3-40AD-B831-50B4-75CB44BD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727" y="4734706"/>
            <a:ext cx="895350" cy="2952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 1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AFFE37C-797B-CD5E-A20C-3D90B131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4731326"/>
            <a:ext cx="895350" cy="285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 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7B9D58A-71D3-8726-22F1-0392ABC0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065" y="4758010"/>
            <a:ext cx="895350" cy="285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 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89357A5-2ACD-BF04-266D-517F82A5C1C2}"/>
              </a:ext>
            </a:extLst>
          </p:cNvPr>
          <p:cNvCxnSpPr>
            <a:cxnSpLocks/>
          </p:cNvCxnSpPr>
          <p:nvPr/>
        </p:nvCxnSpPr>
        <p:spPr>
          <a:xfrm flipH="1">
            <a:off x="3936895" y="3580733"/>
            <a:ext cx="1396223" cy="1032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A518EA8-EB37-2D4E-3710-3FA0CCD00292}"/>
              </a:ext>
            </a:extLst>
          </p:cNvPr>
          <p:cNvCxnSpPr>
            <a:cxnSpLocks/>
          </p:cNvCxnSpPr>
          <p:nvPr/>
        </p:nvCxnSpPr>
        <p:spPr>
          <a:xfrm flipH="1">
            <a:off x="5263411" y="3717813"/>
            <a:ext cx="650241" cy="974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5E8382B-263A-76FF-3C9B-0DC93DE29F2C}"/>
              </a:ext>
            </a:extLst>
          </p:cNvPr>
          <p:cNvCxnSpPr>
            <a:cxnSpLocks/>
          </p:cNvCxnSpPr>
          <p:nvPr/>
        </p:nvCxnSpPr>
        <p:spPr>
          <a:xfrm>
            <a:off x="6772759" y="3741002"/>
            <a:ext cx="323685" cy="985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 : avec coins arrondis en haut 11">
            <a:extLst>
              <a:ext uri="{FF2B5EF4-FFF2-40B4-BE49-F238E27FC236}">
                <a16:creationId xmlns:a16="http://schemas.microsoft.com/office/drawing/2014/main" id="{A66B8622-01E8-B421-C8E6-DBFCFA2CC956}"/>
              </a:ext>
            </a:extLst>
          </p:cNvPr>
          <p:cNvSpPr>
            <a:spLocks/>
          </p:cNvSpPr>
          <p:nvPr/>
        </p:nvSpPr>
        <p:spPr bwMode="auto">
          <a:xfrm>
            <a:off x="4222402" y="5940962"/>
            <a:ext cx="3048000" cy="542925"/>
          </a:xfrm>
          <a:custGeom>
            <a:avLst/>
            <a:gdLst>
              <a:gd name="T0" fmla="*/ 90489 w 3048000"/>
              <a:gd name="T1" fmla="*/ 0 h 542925"/>
              <a:gd name="T2" fmla="*/ 2957511 w 3048000"/>
              <a:gd name="T3" fmla="*/ 0 h 542925"/>
              <a:gd name="T4" fmla="*/ 3048000 w 3048000"/>
              <a:gd name="T5" fmla="*/ 90489 h 542925"/>
              <a:gd name="T6" fmla="*/ 3048000 w 3048000"/>
              <a:gd name="T7" fmla="*/ 542925 h 542925"/>
              <a:gd name="T8" fmla="*/ 3048000 w 3048000"/>
              <a:gd name="T9" fmla="*/ 542925 h 542925"/>
              <a:gd name="T10" fmla="*/ 0 w 3048000"/>
              <a:gd name="T11" fmla="*/ 542925 h 542925"/>
              <a:gd name="T12" fmla="*/ 0 w 3048000"/>
              <a:gd name="T13" fmla="*/ 542925 h 542925"/>
              <a:gd name="T14" fmla="*/ 0 w 3048000"/>
              <a:gd name="T15" fmla="*/ 90489 h 542925"/>
              <a:gd name="T16" fmla="*/ 90489 w 3048000"/>
              <a:gd name="T17" fmla="*/ 0 h 542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48000"/>
              <a:gd name="T28" fmla="*/ 0 h 542925"/>
              <a:gd name="T29" fmla="*/ 3048000 w 3048000"/>
              <a:gd name="T30" fmla="*/ 542925 h 542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48000" h="542925">
                <a:moveTo>
                  <a:pt x="90489" y="0"/>
                </a:moveTo>
                <a:lnTo>
                  <a:pt x="2957511" y="0"/>
                </a:lnTo>
                <a:cubicBezTo>
                  <a:pt x="3007487" y="0"/>
                  <a:pt x="3048000" y="40513"/>
                  <a:pt x="3048000" y="90489"/>
                </a:cubicBezTo>
                <a:lnTo>
                  <a:pt x="3048000" y="542925"/>
                </a:lnTo>
                <a:lnTo>
                  <a:pt x="0" y="542925"/>
                </a:lnTo>
                <a:lnTo>
                  <a:pt x="0" y="90489"/>
                </a:lnTo>
                <a:cubicBezTo>
                  <a:pt x="0" y="40513"/>
                  <a:pt x="40513" y="0"/>
                  <a:pt x="90489" y="0"/>
                </a:cubicBezTo>
                <a:close/>
              </a:path>
            </a:pathLst>
          </a:custGeom>
          <a:solidFill>
            <a:srgbClr val="B4C6E7"/>
          </a:solidFill>
          <a:ln w="12700">
            <a:solidFill>
              <a:srgbClr val="1019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Affichage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Zone de texte 13">
            <a:extLst>
              <a:ext uri="{FF2B5EF4-FFF2-40B4-BE49-F238E27FC236}">
                <a16:creationId xmlns:a16="http://schemas.microsoft.com/office/drawing/2014/main" id="{D75CBEF8-B392-867D-8C65-AF8323162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377" y="2871942"/>
            <a:ext cx="1028700" cy="2857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FA2C6671-D004-E409-5EF9-4C4DA87D73B1}"/>
              </a:ext>
            </a:extLst>
          </p:cNvPr>
          <p:cNvSpPr/>
          <p:nvPr/>
        </p:nvSpPr>
        <p:spPr>
          <a:xfrm>
            <a:off x="5333118" y="5281884"/>
            <a:ext cx="254143" cy="65907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D7EE1E62-DC57-4FE8-7C85-B11D4E05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561" y="4553222"/>
            <a:ext cx="847725" cy="695325"/>
          </a:xfrm>
          <a:prstGeom prst="flowChartMagneticDisk">
            <a:avLst/>
          </a:prstGeom>
          <a:solidFill>
            <a:srgbClr val="B4C6E7"/>
          </a:solidFill>
          <a:ln w="12700">
            <a:solidFill>
              <a:srgbClr val="18181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3638E304-48D4-E6AD-3E2D-3E4F94F97BCD}"/>
              </a:ext>
            </a:extLst>
          </p:cNvPr>
          <p:cNvSpPr/>
          <p:nvPr/>
        </p:nvSpPr>
        <p:spPr>
          <a:xfrm>
            <a:off x="6502831" y="2354775"/>
            <a:ext cx="88469" cy="62763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lèche : haut 19">
            <a:extLst>
              <a:ext uri="{FF2B5EF4-FFF2-40B4-BE49-F238E27FC236}">
                <a16:creationId xmlns:a16="http://schemas.microsoft.com/office/drawing/2014/main" id="{5C8CFA7D-D399-0449-7A41-C2D8E1202125}"/>
              </a:ext>
            </a:extLst>
          </p:cNvPr>
          <p:cNvSpPr/>
          <p:nvPr/>
        </p:nvSpPr>
        <p:spPr>
          <a:xfrm>
            <a:off x="5825183" y="2301015"/>
            <a:ext cx="88469" cy="460999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lèche : double flèche horizontale 20">
            <a:extLst>
              <a:ext uri="{FF2B5EF4-FFF2-40B4-BE49-F238E27FC236}">
                <a16:creationId xmlns:a16="http://schemas.microsoft.com/office/drawing/2014/main" id="{6629FB7A-024C-B017-96AF-E11997A29E33}"/>
              </a:ext>
            </a:extLst>
          </p:cNvPr>
          <p:cNvSpPr/>
          <p:nvPr/>
        </p:nvSpPr>
        <p:spPr>
          <a:xfrm>
            <a:off x="7519983" y="4864676"/>
            <a:ext cx="476250" cy="15240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4A634298-AFE9-2D15-87FD-357BF24E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309D0592-8E87-E508-6861-40470B01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" name="Espace réservé du pied de page 27">
            <a:extLst>
              <a:ext uri="{FF2B5EF4-FFF2-40B4-BE49-F238E27FC236}">
                <a16:creationId xmlns:a16="http://schemas.microsoft.com/office/drawing/2014/main" id="{FC8B102D-969A-83D9-A1CC-8753B6A0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694D77B9-5B56-4A56-47E6-C95B4E1F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6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06162-4A3A-99D8-FD79-4CD51F9C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197"/>
          </a:xfrm>
        </p:spPr>
        <p:txBody>
          <a:bodyPr>
            <a:normAutofit fontScale="90000"/>
          </a:bodyPr>
          <a:lstStyle/>
          <a:p>
            <a:r>
              <a:rPr lang="fr-FR" sz="4400" b="1" i="0" dirty="0">
                <a:solidFill>
                  <a:schemeClr val="tx1"/>
                </a:solidFill>
                <a:effectLst/>
                <a:latin typeface="Söhne"/>
              </a:rPr>
              <a:t>Technologies Utilisées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6124B-D0B5-46F0-19BF-569FD65C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57" y="1689935"/>
            <a:ext cx="5649126" cy="24171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Frontend </a:t>
            </a: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</a:t>
            </a:r>
            <a:r>
              <a:rPr lang="fr-FR" sz="2400" b="1" i="0" dirty="0">
                <a:solidFill>
                  <a:schemeClr val="accent1"/>
                </a:solidFill>
                <a:effectLst/>
              </a:rPr>
              <a:t>Python Flet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Backend : </a:t>
            </a:r>
            <a:r>
              <a:rPr lang="fr-FR" sz="2400" b="1" i="0" dirty="0">
                <a:solidFill>
                  <a:schemeClr val="accent1"/>
                </a:solidFill>
                <a:effectLst/>
              </a:rPr>
              <a:t>Python Flet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Base de Données : </a:t>
            </a:r>
            <a:r>
              <a:rPr lang="fr-FR" sz="2400" b="1" i="0" dirty="0">
                <a:solidFill>
                  <a:schemeClr val="accent1"/>
                </a:solidFill>
                <a:effectLst/>
              </a:rPr>
              <a:t>MySQL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33E28B-6023-D380-7590-39502061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7" y="4025589"/>
            <a:ext cx="4372829" cy="26849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54505F-D0C4-EDCF-2332-F1C3593E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1568387"/>
            <a:ext cx="5222944" cy="2311494"/>
          </a:xfrm>
          <a:prstGeom prst="rect">
            <a:avLst/>
          </a:prstGeom>
        </p:spPr>
      </p:pic>
      <p:grpSp>
        <p:nvGrpSpPr>
          <p:cNvPr id="11" name="Graphique 9">
            <a:extLst>
              <a:ext uri="{FF2B5EF4-FFF2-40B4-BE49-F238E27FC236}">
                <a16:creationId xmlns:a16="http://schemas.microsoft.com/office/drawing/2014/main" id="{00B48AE3-2D44-BEB0-165C-34B2ACE12CF3}"/>
              </a:ext>
            </a:extLst>
          </p:cNvPr>
          <p:cNvGrpSpPr/>
          <p:nvPr/>
        </p:nvGrpSpPr>
        <p:grpSpPr>
          <a:xfrm>
            <a:off x="6555783" y="4591131"/>
            <a:ext cx="4041867" cy="1251730"/>
            <a:chOff x="3584002" y="2672685"/>
            <a:chExt cx="4795818" cy="2540257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C44A674F-59CC-683F-5879-177E5B3851BB}"/>
                </a:ext>
              </a:extLst>
            </p:cNvPr>
            <p:cNvSpPr/>
            <p:nvPr/>
          </p:nvSpPr>
          <p:spPr>
            <a:xfrm>
              <a:off x="3584002" y="2672685"/>
              <a:ext cx="987188" cy="2540257"/>
            </a:xfrm>
            <a:custGeom>
              <a:avLst/>
              <a:gdLst>
                <a:gd name="connsiteX0" fmla="*/ 3808 w 987188"/>
                <a:gd name="connsiteY0" fmla="*/ 1276506 h 2540257"/>
                <a:gd name="connsiteX1" fmla="*/ 4567 w 987188"/>
                <a:gd name="connsiteY1" fmla="*/ 1233954 h 2540257"/>
                <a:gd name="connsiteX2" fmla="*/ 956420 w 987188"/>
                <a:gd name="connsiteY2" fmla="*/ 1885 h 2540257"/>
                <a:gd name="connsiteX3" fmla="*/ 986027 w 987188"/>
                <a:gd name="connsiteY3" fmla="*/ 39403 h 2540257"/>
                <a:gd name="connsiteX4" fmla="*/ 856647 w 987188"/>
                <a:gd name="connsiteY4" fmla="*/ 844324 h 2540257"/>
                <a:gd name="connsiteX5" fmla="*/ 850683 w 987188"/>
                <a:gd name="connsiteY5" fmla="*/ 1644535 h 2540257"/>
                <a:gd name="connsiteX6" fmla="*/ 985918 w 987188"/>
                <a:gd name="connsiteY6" fmla="*/ 2502403 h 2540257"/>
                <a:gd name="connsiteX7" fmla="*/ 954902 w 987188"/>
                <a:gd name="connsiteY7" fmla="*/ 2536023 h 2540257"/>
                <a:gd name="connsiteX8" fmla="*/ 3808 w 987188"/>
                <a:gd name="connsiteY8" fmla="*/ 1276506 h 254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88" h="2540257">
                  <a:moveTo>
                    <a:pt x="3808" y="1276506"/>
                  </a:moveTo>
                  <a:cubicBezTo>
                    <a:pt x="-2048" y="1260915"/>
                    <a:pt x="-638" y="1249708"/>
                    <a:pt x="4567" y="1233954"/>
                  </a:cubicBezTo>
                  <a:cubicBezTo>
                    <a:pt x="220380" y="633511"/>
                    <a:pt x="546051" y="265158"/>
                    <a:pt x="956420" y="1885"/>
                  </a:cubicBezTo>
                  <a:cubicBezTo>
                    <a:pt x="970410" y="-7047"/>
                    <a:pt x="991015" y="17477"/>
                    <a:pt x="986027" y="39403"/>
                  </a:cubicBezTo>
                  <a:cubicBezTo>
                    <a:pt x="924862" y="305923"/>
                    <a:pt x="881699" y="565460"/>
                    <a:pt x="856647" y="844324"/>
                  </a:cubicBezTo>
                  <a:cubicBezTo>
                    <a:pt x="833873" y="1101262"/>
                    <a:pt x="827583" y="1366971"/>
                    <a:pt x="850683" y="1644535"/>
                  </a:cubicBezTo>
                  <a:cubicBezTo>
                    <a:pt x="875192" y="1959455"/>
                    <a:pt x="925404" y="2220778"/>
                    <a:pt x="985918" y="2502403"/>
                  </a:cubicBezTo>
                  <a:cubicBezTo>
                    <a:pt x="992642" y="2533749"/>
                    <a:pt x="971278" y="2548041"/>
                    <a:pt x="954902" y="2536023"/>
                  </a:cubicBezTo>
                  <a:cubicBezTo>
                    <a:pt x="527615" y="2220941"/>
                    <a:pt x="203787" y="1809060"/>
                    <a:pt x="3808" y="1276506"/>
                  </a:cubicBezTo>
                  <a:close/>
                </a:path>
              </a:pathLst>
            </a:custGeom>
            <a:solidFill>
              <a:srgbClr val="EE3167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6B43DDFA-D53A-476D-5786-A44DDD767669}"/>
                </a:ext>
              </a:extLst>
            </p:cNvPr>
            <p:cNvSpPr/>
            <p:nvPr/>
          </p:nvSpPr>
          <p:spPr>
            <a:xfrm>
              <a:off x="4170909" y="3219888"/>
              <a:ext cx="673153" cy="1231688"/>
            </a:xfrm>
            <a:custGeom>
              <a:avLst/>
              <a:gdLst>
                <a:gd name="connsiteX0" fmla="*/ 643666 w 673153"/>
                <a:gd name="connsiteY0" fmla="*/ 1230064 h 1231688"/>
                <a:gd name="connsiteX1" fmla="*/ 8808 w 673153"/>
                <a:gd name="connsiteY1" fmla="*/ 682568 h 1231688"/>
                <a:gd name="connsiteX2" fmla="*/ 9025 w 673153"/>
                <a:gd name="connsiteY2" fmla="*/ 626698 h 1231688"/>
                <a:gd name="connsiteX3" fmla="*/ 639437 w 673153"/>
                <a:gd name="connsiteY3" fmla="*/ 3517 h 1231688"/>
                <a:gd name="connsiteX4" fmla="*/ 670778 w 673153"/>
                <a:gd name="connsiteY4" fmla="*/ 50942 h 1231688"/>
                <a:gd name="connsiteX5" fmla="*/ 671646 w 673153"/>
                <a:gd name="connsiteY5" fmla="*/ 1182476 h 1231688"/>
                <a:gd name="connsiteX6" fmla="*/ 643666 w 673153"/>
                <a:gd name="connsiteY6" fmla="*/ 1230064 h 12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153" h="1231688">
                  <a:moveTo>
                    <a:pt x="643666" y="1230064"/>
                  </a:moveTo>
                  <a:cubicBezTo>
                    <a:pt x="407465" y="1119135"/>
                    <a:pt x="196099" y="931060"/>
                    <a:pt x="8808" y="682568"/>
                  </a:cubicBezTo>
                  <a:cubicBezTo>
                    <a:pt x="-3663" y="666002"/>
                    <a:pt x="-2253" y="642776"/>
                    <a:pt x="9025" y="626698"/>
                  </a:cubicBezTo>
                  <a:cubicBezTo>
                    <a:pt x="195014" y="360339"/>
                    <a:pt x="406055" y="151313"/>
                    <a:pt x="639437" y="3517"/>
                  </a:cubicBezTo>
                  <a:cubicBezTo>
                    <a:pt x="659933" y="-9638"/>
                    <a:pt x="676851" y="15860"/>
                    <a:pt x="670778" y="50942"/>
                  </a:cubicBezTo>
                  <a:cubicBezTo>
                    <a:pt x="604625" y="430827"/>
                    <a:pt x="590093" y="806164"/>
                    <a:pt x="671646" y="1182476"/>
                  </a:cubicBezTo>
                  <a:cubicBezTo>
                    <a:pt x="678370" y="1213822"/>
                    <a:pt x="661452" y="1238347"/>
                    <a:pt x="643666" y="1230064"/>
                  </a:cubicBezTo>
                  <a:close/>
                </a:path>
              </a:pathLst>
            </a:custGeom>
            <a:solidFill>
              <a:srgbClr val="0098DA">
                <a:alpha val="64000"/>
              </a:srgbClr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0E4C7F5D-1654-6E51-1863-8E5F1BE6E219}"/>
                </a:ext>
              </a:extLst>
            </p:cNvPr>
            <p:cNvSpPr/>
            <p:nvPr/>
          </p:nvSpPr>
          <p:spPr>
            <a:xfrm>
              <a:off x="4373405" y="3219888"/>
              <a:ext cx="470657" cy="1231688"/>
            </a:xfrm>
            <a:custGeom>
              <a:avLst/>
              <a:gdLst>
                <a:gd name="connsiteX0" fmla="*/ 441170 w 470657"/>
                <a:gd name="connsiteY0" fmla="*/ 1230064 h 1231688"/>
                <a:gd name="connsiteX1" fmla="*/ 6725 w 470657"/>
                <a:gd name="connsiteY1" fmla="*/ 915469 h 1231688"/>
                <a:gd name="connsiteX2" fmla="*/ 11714 w 470657"/>
                <a:gd name="connsiteY2" fmla="*/ 367323 h 1231688"/>
                <a:gd name="connsiteX3" fmla="*/ 436941 w 470657"/>
                <a:gd name="connsiteY3" fmla="*/ 3517 h 1231688"/>
                <a:gd name="connsiteX4" fmla="*/ 468282 w 470657"/>
                <a:gd name="connsiteY4" fmla="*/ 50942 h 1231688"/>
                <a:gd name="connsiteX5" fmla="*/ 469150 w 470657"/>
                <a:gd name="connsiteY5" fmla="*/ 1182476 h 1231688"/>
                <a:gd name="connsiteX6" fmla="*/ 441170 w 470657"/>
                <a:gd name="connsiteY6" fmla="*/ 1230064 h 12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657" h="1231688">
                  <a:moveTo>
                    <a:pt x="441170" y="1230064"/>
                  </a:moveTo>
                  <a:cubicBezTo>
                    <a:pt x="285655" y="1156978"/>
                    <a:pt x="140876" y="1050434"/>
                    <a:pt x="6725" y="915469"/>
                  </a:cubicBezTo>
                  <a:cubicBezTo>
                    <a:pt x="-2601" y="700271"/>
                    <a:pt x="-3360" y="604609"/>
                    <a:pt x="11714" y="367323"/>
                  </a:cubicBezTo>
                  <a:cubicBezTo>
                    <a:pt x="143587" y="220989"/>
                    <a:pt x="285547" y="99341"/>
                    <a:pt x="436941" y="3517"/>
                  </a:cubicBezTo>
                  <a:cubicBezTo>
                    <a:pt x="457437" y="-9638"/>
                    <a:pt x="474355" y="15860"/>
                    <a:pt x="468282" y="50942"/>
                  </a:cubicBezTo>
                  <a:cubicBezTo>
                    <a:pt x="402129" y="430827"/>
                    <a:pt x="387597" y="806164"/>
                    <a:pt x="469150" y="1182476"/>
                  </a:cubicBezTo>
                  <a:cubicBezTo>
                    <a:pt x="475874" y="1213822"/>
                    <a:pt x="458956" y="1238347"/>
                    <a:pt x="441170" y="1230064"/>
                  </a:cubicBezTo>
                  <a:close/>
                </a:path>
              </a:pathLst>
            </a:custGeom>
            <a:solidFill>
              <a:srgbClr val="5ABAE7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A1B2B98-F7AB-6BBD-D15C-4945A23CC7B4}"/>
                </a:ext>
              </a:extLst>
            </p:cNvPr>
            <p:cNvSpPr/>
            <p:nvPr/>
          </p:nvSpPr>
          <p:spPr>
            <a:xfrm>
              <a:off x="5418199" y="2936907"/>
              <a:ext cx="821714" cy="2011815"/>
            </a:xfrm>
            <a:custGeom>
              <a:avLst/>
              <a:gdLst>
                <a:gd name="connsiteX0" fmla="*/ 169071 w 821714"/>
                <a:gd name="connsiteY0" fmla="*/ 2011816 h 2011815"/>
                <a:gd name="connsiteX1" fmla="*/ 0 w 821714"/>
                <a:gd name="connsiteY1" fmla="*/ 2011816 h 2011815"/>
                <a:gd name="connsiteX2" fmla="*/ 0 w 821714"/>
                <a:gd name="connsiteY2" fmla="*/ 0 h 2011815"/>
                <a:gd name="connsiteX3" fmla="*/ 821715 w 821714"/>
                <a:gd name="connsiteY3" fmla="*/ 0 h 2011815"/>
                <a:gd name="connsiteX4" fmla="*/ 821715 w 821714"/>
                <a:gd name="connsiteY4" fmla="*/ 220233 h 2011815"/>
                <a:gd name="connsiteX5" fmla="*/ 169071 w 821714"/>
                <a:gd name="connsiteY5" fmla="*/ 220233 h 2011815"/>
                <a:gd name="connsiteX6" fmla="*/ 169071 w 821714"/>
                <a:gd name="connsiteY6" fmla="*/ 856569 h 2011815"/>
                <a:gd name="connsiteX7" fmla="*/ 708928 w 821714"/>
                <a:gd name="connsiteY7" fmla="*/ 856569 h 2011815"/>
                <a:gd name="connsiteX8" fmla="*/ 708928 w 821714"/>
                <a:gd name="connsiteY8" fmla="*/ 1058611 h 2011815"/>
                <a:gd name="connsiteX9" fmla="*/ 169071 w 821714"/>
                <a:gd name="connsiteY9" fmla="*/ 1058611 h 201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1714" h="2011815">
                  <a:moveTo>
                    <a:pt x="169071" y="2011816"/>
                  </a:moveTo>
                  <a:lnTo>
                    <a:pt x="0" y="2011816"/>
                  </a:lnTo>
                  <a:lnTo>
                    <a:pt x="0" y="0"/>
                  </a:lnTo>
                  <a:lnTo>
                    <a:pt x="821715" y="0"/>
                  </a:lnTo>
                  <a:lnTo>
                    <a:pt x="821715" y="220233"/>
                  </a:lnTo>
                  <a:lnTo>
                    <a:pt x="169071" y="220233"/>
                  </a:lnTo>
                  <a:lnTo>
                    <a:pt x="169071" y="856569"/>
                  </a:lnTo>
                  <a:lnTo>
                    <a:pt x="708928" y="856569"/>
                  </a:lnTo>
                  <a:lnTo>
                    <a:pt x="708928" y="1058611"/>
                  </a:lnTo>
                  <a:lnTo>
                    <a:pt x="169071" y="1058611"/>
                  </a:lnTo>
                  <a:close/>
                </a:path>
              </a:pathLst>
            </a:custGeom>
            <a:solidFill>
              <a:srgbClr val="4B4B4D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88B7407-E4EA-16DB-6E07-2F0FCF5129A0}"/>
                </a:ext>
              </a:extLst>
            </p:cNvPr>
            <p:cNvSpPr/>
            <p:nvPr/>
          </p:nvSpPr>
          <p:spPr>
            <a:xfrm>
              <a:off x="6426879" y="2936907"/>
              <a:ext cx="153020" cy="2011815"/>
            </a:xfrm>
            <a:custGeom>
              <a:avLst/>
              <a:gdLst>
                <a:gd name="connsiteX0" fmla="*/ 153021 w 153020"/>
                <a:gd name="connsiteY0" fmla="*/ 2011816 h 2011815"/>
                <a:gd name="connsiteX1" fmla="*/ 0 w 153020"/>
                <a:gd name="connsiteY1" fmla="*/ 2011816 h 2011815"/>
                <a:gd name="connsiteX2" fmla="*/ 0 w 153020"/>
                <a:gd name="connsiteY2" fmla="*/ 0 h 2011815"/>
                <a:gd name="connsiteX3" fmla="*/ 153021 w 153020"/>
                <a:gd name="connsiteY3" fmla="*/ 0 h 201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20" h="2011815">
                  <a:moveTo>
                    <a:pt x="153021" y="2011816"/>
                  </a:moveTo>
                  <a:lnTo>
                    <a:pt x="0" y="2011816"/>
                  </a:lnTo>
                  <a:lnTo>
                    <a:pt x="0" y="0"/>
                  </a:lnTo>
                  <a:lnTo>
                    <a:pt x="153021" y="0"/>
                  </a:lnTo>
                  <a:close/>
                </a:path>
              </a:pathLst>
            </a:custGeom>
            <a:solidFill>
              <a:srgbClr val="4B4B4D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59A610-5194-E4A6-49D8-FC838851769C}"/>
                </a:ext>
              </a:extLst>
            </p:cNvPr>
            <p:cNvSpPr/>
            <p:nvPr/>
          </p:nvSpPr>
          <p:spPr>
            <a:xfrm>
              <a:off x="6811546" y="3419438"/>
              <a:ext cx="894158" cy="1571512"/>
            </a:xfrm>
            <a:custGeom>
              <a:avLst/>
              <a:gdLst>
                <a:gd name="connsiteX0" fmla="*/ 735065 w 894158"/>
                <a:gd name="connsiteY0" fmla="*/ 1088820 h 1571512"/>
                <a:gd name="connsiteX1" fmla="*/ 878108 w 894158"/>
                <a:gd name="connsiteY1" fmla="*/ 1133159 h 1571512"/>
                <a:gd name="connsiteX2" fmla="*/ 724653 w 894158"/>
                <a:gd name="connsiteY2" fmla="*/ 1447266 h 1571512"/>
                <a:gd name="connsiteX3" fmla="*/ 455810 w 894158"/>
                <a:gd name="connsiteY3" fmla="*/ 1571513 h 1571512"/>
                <a:gd name="connsiteX4" fmla="*/ 125909 w 894158"/>
                <a:gd name="connsiteY4" fmla="*/ 1356802 h 1571512"/>
                <a:gd name="connsiteX5" fmla="*/ 0 w 894158"/>
                <a:gd name="connsiteY5" fmla="*/ 793877 h 1571512"/>
                <a:gd name="connsiteX6" fmla="*/ 130897 w 894158"/>
                <a:gd name="connsiteY6" fmla="*/ 219258 h 1571512"/>
                <a:gd name="connsiteX7" fmla="*/ 459497 w 894158"/>
                <a:gd name="connsiteY7" fmla="*/ 0 h 1571512"/>
                <a:gd name="connsiteX8" fmla="*/ 772696 w 894158"/>
                <a:gd name="connsiteY8" fmla="*/ 202692 h 1571512"/>
                <a:gd name="connsiteX9" fmla="*/ 894158 w 894158"/>
                <a:gd name="connsiteY9" fmla="*/ 808332 h 1571512"/>
                <a:gd name="connsiteX10" fmla="*/ 171132 w 894158"/>
                <a:gd name="connsiteY10" fmla="*/ 808332 h 1571512"/>
                <a:gd name="connsiteX11" fmla="*/ 265807 w 894158"/>
                <a:gd name="connsiteY11" fmla="*/ 1263902 h 1571512"/>
                <a:gd name="connsiteX12" fmla="*/ 466546 w 894158"/>
                <a:gd name="connsiteY12" fmla="*/ 1381489 h 1571512"/>
                <a:gd name="connsiteX13" fmla="*/ 735065 w 894158"/>
                <a:gd name="connsiteY13" fmla="*/ 1088820 h 1571512"/>
                <a:gd name="connsiteX14" fmla="*/ 724979 w 894158"/>
                <a:gd name="connsiteY14" fmla="*/ 636498 h 1571512"/>
                <a:gd name="connsiteX15" fmla="*/ 697541 w 894158"/>
                <a:gd name="connsiteY15" fmla="*/ 413342 h 1571512"/>
                <a:gd name="connsiteX16" fmla="*/ 610566 w 894158"/>
                <a:gd name="connsiteY16" fmla="*/ 246868 h 1571512"/>
                <a:gd name="connsiteX17" fmla="*/ 463509 w 894158"/>
                <a:gd name="connsiteY17" fmla="*/ 178005 h 1571512"/>
                <a:gd name="connsiteX18" fmla="*/ 267543 w 894158"/>
                <a:gd name="connsiteY18" fmla="*/ 302089 h 1571512"/>
                <a:gd name="connsiteX19" fmla="*/ 177205 w 894158"/>
                <a:gd name="connsiteY19" fmla="*/ 636498 h 1571512"/>
                <a:gd name="connsiteX20" fmla="*/ 724979 w 894158"/>
                <a:gd name="connsiteY20" fmla="*/ 636498 h 157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158" h="1571512">
                  <a:moveTo>
                    <a:pt x="735065" y="1088820"/>
                  </a:moveTo>
                  <a:lnTo>
                    <a:pt x="878108" y="1133159"/>
                  </a:lnTo>
                  <a:cubicBezTo>
                    <a:pt x="851864" y="1259841"/>
                    <a:pt x="800567" y="1364436"/>
                    <a:pt x="724653" y="1447266"/>
                  </a:cubicBezTo>
                  <a:cubicBezTo>
                    <a:pt x="648523" y="1530260"/>
                    <a:pt x="558836" y="1571513"/>
                    <a:pt x="455810" y="1571513"/>
                  </a:cubicBezTo>
                  <a:cubicBezTo>
                    <a:pt x="319815" y="1571513"/>
                    <a:pt x="210065" y="1500051"/>
                    <a:pt x="125909" y="1356802"/>
                  </a:cubicBezTo>
                  <a:cubicBezTo>
                    <a:pt x="41970" y="1213553"/>
                    <a:pt x="0" y="1026128"/>
                    <a:pt x="0" y="793877"/>
                  </a:cubicBezTo>
                  <a:cubicBezTo>
                    <a:pt x="0" y="557078"/>
                    <a:pt x="43597" y="364943"/>
                    <a:pt x="130897" y="219258"/>
                  </a:cubicBezTo>
                  <a:cubicBezTo>
                    <a:pt x="218199" y="72924"/>
                    <a:pt x="327623" y="0"/>
                    <a:pt x="459497" y="0"/>
                  </a:cubicBezTo>
                  <a:cubicBezTo>
                    <a:pt x="589093" y="0"/>
                    <a:pt x="693854" y="67402"/>
                    <a:pt x="772696" y="202692"/>
                  </a:cubicBezTo>
                  <a:cubicBezTo>
                    <a:pt x="851538" y="337333"/>
                    <a:pt x="892206" y="539375"/>
                    <a:pt x="894158" y="808332"/>
                  </a:cubicBezTo>
                  <a:lnTo>
                    <a:pt x="171132" y="808332"/>
                  </a:lnTo>
                  <a:cubicBezTo>
                    <a:pt x="171132" y="1033112"/>
                    <a:pt x="202690" y="1184969"/>
                    <a:pt x="265807" y="1263902"/>
                  </a:cubicBezTo>
                  <a:cubicBezTo>
                    <a:pt x="329250" y="1342347"/>
                    <a:pt x="396054" y="1381489"/>
                    <a:pt x="466546" y="1381489"/>
                  </a:cubicBezTo>
                  <a:cubicBezTo>
                    <a:pt x="593430" y="1381489"/>
                    <a:pt x="683118" y="1283879"/>
                    <a:pt x="735065" y="1088820"/>
                  </a:cubicBezTo>
                  <a:close/>
                  <a:moveTo>
                    <a:pt x="724979" y="636498"/>
                  </a:moveTo>
                  <a:cubicBezTo>
                    <a:pt x="723677" y="552531"/>
                    <a:pt x="714676" y="478145"/>
                    <a:pt x="697541" y="413342"/>
                  </a:cubicBezTo>
                  <a:cubicBezTo>
                    <a:pt x="680406" y="347890"/>
                    <a:pt x="651234" y="292669"/>
                    <a:pt x="610566" y="246868"/>
                  </a:cubicBezTo>
                  <a:cubicBezTo>
                    <a:pt x="569572" y="201068"/>
                    <a:pt x="520553" y="178005"/>
                    <a:pt x="463509" y="178005"/>
                  </a:cubicBezTo>
                  <a:cubicBezTo>
                    <a:pt x="386294" y="178005"/>
                    <a:pt x="321225" y="219258"/>
                    <a:pt x="267543" y="302089"/>
                  </a:cubicBezTo>
                  <a:cubicBezTo>
                    <a:pt x="213752" y="385082"/>
                    <a:pt x="183929" y="496173"/>
                    <a:pt x="177205" y="636498"/>
                  </a:cubicBezTo>
                  <a:lnTo>
                    <a:pt x="724979" y="636498"/>
                  </a:lnTo>
                  <a:close/>
                </a:path>
              </a:pathLst>
            </a:custGeom>
            <a:solidFill>
              <a:srgbClr val="4B4B4D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7639EA66-77EC-0187-3EAE-74BA0A5D24C2}"/>
                </a:ext>
              </a:extLst>
            </p:cNvPr>
            <p:cNvSpPr/>
            <p:nvPr/>
          </p:nvSpPr>
          <p:spPr>
            <a:xfrm>
              <a:off x="7773593" y="3066513"/>
              <a:ext cx="606227" cy="1924437"/>
            </a:xfrm>
            <a:custGeom>
              <a:avLst/>
              <a:gdLst>
                <a:gd name="connsiteX0" fmla="*/ 606227 w 606227"/>
                <a:gd name="connsiteY0" fmla="*/ 1725318 h 1924437"/>
                <a:gd name="connsiteX1" fmla="*/ 606227 w 606227"/>
                <a:gd name="connsiteY1" fmla="*/ 1909333 h 1924437"/>
                <a:gd name="connsiteX2" fmla="*/ 464160 w 606227"/>
                <a:gd name="connsiteY2" fmla="*/ 1924437 h 1924437"/>
                <a:gd name="connsiteX3" fmla="*/ 175144 w 606227"/>
                <a:gd name="connsiteY3" fmla="*/ 1472928 h 1924437"/>
                <a:gd name="connsiteX4" fmla="*/ 175144 w 606227"/>
                <a:gd name="connsiteY4" fmla="*/ 576243 h 1924437"/>
                <a:gd name="connsiteX5" fmla="*/ 0 w 606227"/>
                <a:gd name="connsiteY5" fmla="*/ 576243 h 1924437"/>
                <a:gd name="connsiteX6" fmla="*/ 0 w 606227"/>
                <a:gd name="connsiteY6" fmla="*/ 395152 h 1924437"/>
                <a:gd name="connsiteX7" fmla="*/ 175144 w 606227"/>
                <a:gd name="connsiteY7" fmla="*/ 395152 h 1924437"/>
                <a:gd name="connsiteX8" fmla="*/ 181217 w 606227"/>
                <a:gd name="connsiteY8" fmla="*/ 20626 h 1924437"/>
                <a:gd name="connsiteX9" fmla="*/ 328274 w 606227"/>
                <a:gd name="connsiteY9" fmla="*/ 0 h 1924437"/>
                <a:gd name="connsiteX10" fmla="*/ 328274 w 606227"/>
                <a:gd name="connsiteY10" fmla="*/ 395152 h 1924437"/>
                <a:gd name="connsiteX11" fmla="*/ 549834 w 606227"/>
                <a:gd name="connsiteY11" fmla="*/ 395152 h 1924437"/>
                <a:gd name="connsiteX12" fmla="*/ 549834 w 606227"/>
                <a:gd name="connsiteY12" fmla="*/ 576243 h 1924437"/>
                <a:gd name="connsiteX13" fmla="*/ 328274 w 606227"/>
                <a:gd name="connsiteY13" fmla="*/ 576243 h 1924437"/>
                <a:gd name="connsiteX14" fmla="*/ 328274 w 606227"/>
                <a:gd name="connsiteY14" fmla="*/ 1510770 h 1924437"/>
                <a:gd name="connsiteX15" fmla="*/ 486717 w 606227"/>
                <a:gd name="connsiteY15" fmla="*/ 1740423 h 1924437"/>
                <a:gd name="connsiteX16" fmla="*/ 606227 w 606227"/>
                <a:gd name="connsiteY16" fmla="*/ 1725318 h 192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227" h="1924437">
                  <a:moveTo>
                    <a:pt x="606227" y="1725318"/>
                  </a:moveTo>
                  <a:lnTo>
                    <a:pt x="606227" y="1909333"/>
                  </a:lnTo>
                  <a:cubicBezTo>
                    <a:pt x="551461" y="1919402"/>
                    <a:pt x="504177" y="1924437"/>
                    <a:pt x="464160" y="1924437"/>
                  </a:cubicBezTo>
                  <a:cubicBezTo>
                    <a:pt x="271555" y="1924437"/>
                    <a:pt x="175144" y="1774042"/>
                    <a:pt x="175144" y="1472928"/>
                  </a:cubicBezTo>
                  <a:lnTo>
                    <a:pt x="175144" y="576243"/>
                  </a:lnTo>
                  <a:lnTo>
                    <a:pt x="0" y="576243"/>
                  </a:lnTo>
                  <a:lnTo>
                    <a:pt x="0" y="395152"/>
                  </a:lnTo>
                  <a:lnTo>
                    <a:pt x="175144" y="395152"/>
                  </a:lnTo>
                  <a:lnTo>
                    <a:pt x="181217" y="20626"/>
                  </a:lnTo>
                  <a:lnTo>
                    <a:pt x="328274" y="0"/>
                  </a:lnTo>
                  <a:lnTo>
                    <a:pt x="328274" y="395152"/>
                  </a:lnTo>
                  <a:lnTo>
                    <a:pt x="549834" y="395152"/>
                  </a:lnTo>
                  <a:lnTo>
                    <a:pt x="549834" y="576243"/>
                  </a:lnTo>
                  <a:lnTo>
                    <a:pt x="328274" y="576243"/>
                  </a:lnTo>
                  <a:lnTo>
                    <a:pt x="328274" y="1510770"/>
                  </a:lnTo>
                  <a:cubicBezTo>
                    <a:pt x="328274" y="1664088"/>
                    <a:pt x="380980" y="1740423"/>
                    <a:pt x="486717" y="1740423"/>
                  </a:cubicBezTo>
                  <a:cubicBezTo>
                    <a:pt x="521963" y="1740423"/>
                    <a:pt x="561872" y="1735388"/>
                    <a:pt x="606227" y="1725318"/>
                  </a:cubicBezTo>
                  <a:close/>
                </a:path>
              </a:pathLst>
            </a:custGeom>
            <a:solidFill>
              <a:srgbClr val="4B4B4D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7A78A0C5-E767-B4CF-23F4-A18D1B88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3EB36A49-9D9E-75F9-E439-F90050A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1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04955-7170-034F-E95D-E73CA9D1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7193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Diagramme de Cas d'Utilisation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27DA6-5724-B887-17BB-D3990E70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9349"/>
            <a:ext cx="11029615" cy="96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/>
                </a:solidFill>
              </a:rPr>
              <a:t>Illustration des cas d'utilisation d'Agri-Veille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34AC9D-4D26-8B17-ADDA-A354ED76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59" y="2339624"/>
            <a:ext cx="6563792" cy="40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C44C46-7C58-3532-CF56-6DBCEE67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9173EF-CA36-6D20-3BDD-76E22CB9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419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{6B966559-721F-4611-BE04-CFE09FD77661}tf33552983_win32</Template>
  <TotalTime>176</TotalTime>
  <Words>577</Words>
  <Application>Microsoft Office PowerPoint</Application>
  <PresentationFormat>Grand écran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Franklin Gothic Book</vt:lpstr>
      <vt:lpstr>Franklin Gothic Demi</vt:lpstr>
      <vt:lpstr>Söhne</vt:lpstr>
      <vt:lpstr>Times New Roman</vt:lpstr>
      <vt:lpstr>Wingdings</vt:lpstr>
      <vt:lpstr>Wingdings 2</vt:lpstr>
      <vt:lpstr>DividendVTI</vt:lpstr>
      <vt:lpstr>Présentation PowerPoint</vt:lpstr>
      <vt:lpstr>INTRODUCTION</vt:lpstr>
      <vt:lpstr>Ciblage</vt:lpstr>
      <vt:lpstr>Recherche</vt:lpstr>
      <vt:lpstr>Analyse</vt:lpstr>
      <vt:lpstr>Diffusion</vt:lpstr>
      <vt:lpstr>Architecture de l'Application</vt:lpstr>
      <vt:lpstr>Technologies Utilisées</vt:lpstr>
      <vt:lpstr>Diagramme de Cas d'Utilisation</vt:lpstr>
      <vt:lpstr>Diagramme de Classe technique</vt:lpstr>
      <vt:lpstr>Diagramme de Séquence</vt:lpstr>
      <vt:lpstr>Présentation des Interfaces de l'Application (Cas d’utilisation)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SAYNBE SIRI Franck</dc:creator>
  <cp:lastModifiedBy>SAYNBE SIRI Franck</cp:lastModifiedBy>
  <cp:revision>2</cp:revision>
  <dcterms:created xsi:type="dcterms:W3CDTF">2024-02-26T20:58:49Z</dcterms:created>
  <dcterms:modified xsi:type="dcterms:W3CDTF">2024-02-26T23:54:57Z</dcterms:modified>
</cp:coreProperties>
</file>