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73" r:id="rId5"/>
    <p:sldId id="263" r:id="rId6"/>
    <p:sldId id="274" r:id="rId7"/>
    <p:sldId id="269" r:id="rId8"/>
    <p:sldId id="270" r:id="rId9"/>
    <p:sldId id="271" r:id="rId10"/>
    <p:sldId id="264" r:id="rId11"/>
    <p:sldId id="265" r:id="rId12"/>
    <p:sldId id="262" r:id="rId13"/>
    <p:sldId id="268" r:id="rId14"/>
    <p:sldId id="278" r:id="rId15"/>
    <p:sldId id="279" r:id="rId16"/>
    <p:sldId id="277" r:id="rId17"/>
    <p:sldId id="275" r:id="rId18"/>
    <p:sldId id="276" r:id="rId19"/>
    <p:sldId id="260" r:id="rId20"/>
    <p:sldId id="272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630"/>
    <a:srgbClr val="EAA630"/>
    <a:srgbClr val="B03525"/>
    <a:srgbClr val="BABAB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0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5CFFE-D760-420F-AA6D-128F377C46CD}" type="datetimeFigureOut">
              <a:rPr lang="ru-RU" smtClean="0"/>
              <a:t>13.03.2024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CE62-E113-43BD-A14F-752A4F8A6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523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BFC39-0519-461B-AEEF-A365B7FA0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9F51BA-028F-484C-9974-DC3ED3DD3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2A0B1-2022-45F1-8157-9DFDDB51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D5795-1178-437B-A8A8-776210B2A00B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C97F39-3B0C-4477-B729-3C3B8FDE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A180D-4E9E-4A87-A16C-24D4CC4C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24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73E31-BC47-427F-BA63-7BF8013B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86AC637-1242-477A-8CB7-77DB7F36B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02C2C5-BE2D-4F53-A76D-DB9D7834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7421-4047-4FC9-BDF0-11B214FAF966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00E4D5-0D5B-4BB9-BD28-2A53C68C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F6C56E-E574-46F9-B363-77C3FF86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99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9496A5-8A0A-4586-AC61-6906FA41E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1968C2-078F-472A-9659-2E03B18F9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83A6C5-356F-4872-A0C2-688B819E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A5833-7BD8-45F9-B0AF-B1860D0D91E2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DE71AA-2CB1-4FE5-91B2-4FD22ABF9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18B2AF-8794-407D-A141-4394A61D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97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D9249-7ABF-48F1-A42D-E9E2E30FF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CD1E2C-2680-4DEC-8E7A-821F7BC97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01924B-09CD-466C-939F-980B5B3C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4A0F0-E508-4FCD-9EB9-A262A25A7E86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8FBCCD-932E-4D7D-9678-538C35E3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9A67E4-F9C9-4360-8535-E2E4B712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78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9030A-7BD9-4221-A4CE-6D5D70648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73CC80-7252-40E9-A960-B84534159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052B18-52DB-4D3F-A73A-6A8C5157E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5525-FB5C-4633-9F8A-F0035C28B1A0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F94037-3AC1-499B-AA6A-4E27ED83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4588EE-95DE-49E9-94EB-00160640B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50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C3782-4721-4B99-91A5-F778F7D2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83D50F-84A2-4171-A4AD-8CEC778F0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53FB85-ABD7-4812-919E-53B2737E6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BC50CD-2158-458E-867C-9849376B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98EF-3616-4194-9FE3-E7F1AD8EA4DF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4A2FC7-7889-4589-BC63-C4C547DF6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816B29-1C9F-480A-BF74-B0773B3D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194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35032-E370-4D1D-8C45-7020F0AB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1DF8C3-BE95-44F0-8122-C5B1DA952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07117A-3A7E-4598-B3A9-0D31AC5B7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6EFCC3-3AA0-406A-BE74-8C1470B8A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5802BE3-0101-491D-8688-CCF700CAA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B7581D9-CA7A-49E1-92A4-AB9B29A3F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EA0FB-BF46-4C53-9F51-0C0784BA6F13}" type="datetime1">
              <a:rPr lang="ru-RU" smtClean="0"/>
              <a:t>13.03.2024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F82F4E-4FDF-4B23-892F-A9367A9E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924E50-62EA-4E0E-9030-39C0E9A1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22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DCCF4-A089-45E1-92FB-6FF6D135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BEFC0E-E108-489F-AF98-2150F3AE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AACC-D0A2-42DC-BCA1-BEA2EFDEB133}" type="datetime1">
              <a:rPr lang="ru-RU" smtClean="0"/>
              <a:t>13.03.2024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0BD521-3545-49AD-80C4-A50A0D63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9963D94-BD1B-4AE0-894B-EB0CCC995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3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C526816-A18B-466E-BE74-23EC565B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D26BC-916C-4689-B37E-1588FB47C87A}" type="datetime1">
              <a:rPr lang="ru-RU" smtClean="0"/>
              <a:t>13.03.2024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5480564-CC15-48EC-9AB5-73EA61B0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BDBD84-E105-4E3E-8D6A-B976BFD3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6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55206-105F-4B47-88F3-768BEEBE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C10FB6-464A-4EFB-8FC6-FBBDFE48E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2C69F9-D74E-4BF6-8108-7A0BDBACE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B4CB47-BB67-421E-A13D-212F91CE9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8CCB-1B7B-4C4C-899B-753E1D3542A3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8B87A1-657E-4C0C-BA2A-81E6FE16B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450B80-2724-471D-A655-79622BDDD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7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17A34F-D523-4F96-9B45-D5F3DE420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AC8B78-9B1D-4A38-960E-CA74532C7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8A8DC3-A84D-43B6-9188-14F30BE7F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812546-6C8A-417E-B066-9BA65A1D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585F1-EA36-4DA7-81D8-CC10638E987E}" type="datetime1">
              <a:rPr lang="ru-RU" smtClean="0"/>
              <a:t>13.03.2024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176AD1-1132-48DC-B229-99A595A2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B16F81-2ABD-4782-A6FD-AE2DE031E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59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C1FF2-C30A-4700-B5B7-D4C5B3B6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9459AA-4665-499B-B472-A9A238BA6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F99E60-7687-4D22-8FDE-E067D3D82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F8D11-72AE-40B6-A2A1-A22C7F35A336}" type="datetime1">
              <a:rPr lang="ru-RU" smtClean="0"/>
              <a:t>13.03.2024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716B89-C61B-44BD-9E98-6BF25980C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40373C-2C51-4337-B0A3-1B6B130F9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F379D-817E-4CB2-9D27-23A0103FC2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392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31313B-AF0A-4C4D-A0ED-31D376F5E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87" y="1305725"/>
            <a:ext cx="4246550" cy="4246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FC120-5DC7-4D69-A0A2-B4B9BB03D952}"/>
              </a:ext>
            </a:extLst>
          </p:cNvPr>
          <p:cNvSpPr txBox="1"/>
          <p:nvPr/>
        </p:nvSpPr>
        <p:spPr>
          <a:xfrm>
            <a:off x="5415607" y="2151727"/>
            <a:ext cx="60228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МЕНЯЙСЯ!</a:t>
            </a:r>
            <a:br>
              <a:rPr lang="ru-RU" sz="10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</a:br>
            <a:r>
              <a:rPr lang="ru-RU" sz="6000" b="1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Уют на уют</a:t>
            </a:r>
          </a:p>
        </p:txBody>
      </p:sp>
    </p:spTree>
    <p:extLst>
      <p:ext uri="{BB962C8B-B14F-4D97-AF65-F5344CB8AC3E}">
        <p14:creationId xmlns:p14="http://schemas.microsoft.com/office/powerpoint/2010/main" val="2018828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F612C-F967-4ACA-8400-F682986C8E93}"/>
              </a:ext>
            </a:extLst>
          </p:cNvPr>
          <p:cNvSpPr txBox="1"/>
          <p:nvPr/>
        </p:nvSpPr>
        <p:spPr>
          <a:xfrm>
            <a:off x="790514" y="728003"/>
            <a:ext cx="9090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Стек технологий</a:t>
            </a:r>
            <a:r>
              <a:rPr lang="en-US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 frontend</a:t>
            </a:r>
            <a:endParaRPr lang="ru-RU" sz="6000" b="1" dirty="0">
              <a:solidFill>
                <a:srgbClr val="EA4630"/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D4AA04-F98E-447E-858A-A48B07E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10</a:t>
            </a:fld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5A64D60-1605-4CED-AFE6-6A168A985BD6}"/>
              </a:ext>
            </a:extLst>
          </p:cNvPr>
          <p:cNvSpPr/>
          <p:nvPr/>
        </p:nvSpPr>
        <p:spPr>
          <a:xfrm>
            <a:off x="-339213" y="533889"/>
            <a:ext cx="678426" cy="1516134"/>
          </a:xfrm>
          <a:prstGeom prst="roundRect">
            <a:avLst>
              <a:gd name="adj" fmla="val 48913"/>
            </a:avLst>
          </a:prstGeom>
          <a:solidFill>
            <a:srgbClr val="EA4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Download Dart Logo in SVG Vector or PNG File Format - Logo.wine">
            <a:extLst>
              <a:ext uri="{FF2B5EF4-FFF2-40B4-BE49-F238E27FC236}">
                <a16:creationId xmlns:a16="http://schemas.microsoft.com/office/drawing/2014/main" id="{E3FEDB09-1893-4BEB-9251-E79E8FC21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84" y="1702664"/>
            <a:ext cx="4743316" cy="316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DB93D63-F52D-4A6A-82BE-D157D059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650" y="2624416"/>
            <a:ext cx="4620314" cy="131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97E6E302-B76B-4C5A-AC54-3C1BE6CE1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675" y="4588257"/>
            <a:ext cx="3552650" cy="148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8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F612C-F967-4ACA-8400-F682986C8E93}"/>
              </a:ext>
            </a:extLst>
          </p:cNvPr>
          <p:cNvSpPr txBox="1"/>
          <p:nvPr/>
        </p:nvSpPr>
        <p:spPr>
          <a:xfrm>
            <a:off x="790514" y="728003"/>
            <a:ext cx="89260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Стек технологий </a:t>
            </a:r>
            <a:r>
              <a:rPr lang="en-US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backend</a:t>
            </a:r>
            <a:endParaRPr lang="ru-RU" sz="6000" b="1" dirty="0">
              <a:solidFill>
                <a:srgbClr val="EA4630"/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D4AA04-F98E-447E-858A-A48B07E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11</a:t>
            </a:fld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5A64D60-1605-4CED-AFE6-6A168A985BD6}"/>
              </a:ext>
            </a:extLst>
          </p:cNvPr>
          <p:cNvSpPr/>
          <p:nvPr/>
        </p:nvSpPr>
        <p:spPr>
          <a:xfrm>
            <a:off x="-339213" y="533889"/>
            <a:ext cx="678426" cy="1516134"/>
          </a:xfrm>
          <a:prstGeom prst="roundRect">
            <a:avLst>
              <a:gd name="adj" fmla="val 48913"/>
            </a:avLst>
          </a:prstGeom>
          <a:solidFill>
            <a:srgbClr val="EA4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14" descr="Java Logo PNG Transparent (1) – Brands Logos">
            <a:extLst>
              <a:ext uri="{FF2B5EF4-FFF2-40B4-BE49-F238E27FC236}">
                <a16:creationId xmlns:a16="http://schemas.microsoft.com/office/drawing/2014/main" id="{9EA07386-B1FB-4C34-9058-A8DF36D55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818" y="1865812"/>
            <a:ext cx="2401175" cy="24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>
            <a:extLst>
              <a:ext uri="{FF2B5EF4-FFF2-40B4-BE49-F238E27FC236}">
                <a16:creationId xmlns:a16="http://schemas.microsoft.com/office/drawing/2014/main" id="{B109F2A5-0B76-46B1-9F9A-8CACAC605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434" y="2637916"/>
            <a:ext cx="3765550" cy="96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 descr="PostgreSQL logo and symbol, meaning, history, PNG">
            <a:extLst>
              <a:ext uri="{FF2B5EF4-FFF2-40B4-BE49-F238E27FC236}">
                <a16:creationId xmlns:a16="http://schemas.microsoft.com/office/drawing/2014/main" id="{2F2746DE-8A50-4797-B71E-921A9246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016" y="1825068"/>
            <a:ext cx="4149696" cy="259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4" descr="Comprendre la spécification OpenAPI (Swagger) et apprendre à utiliser  Swagger Editor, par Hinault Romaric">
            <a:extLst>
              <a:ext uri="{FF2B5EF4-FFF2-40B4-BE49-F238E27FC236}">
                <a16:creationId xmlns:a16="http://schemas.microsoft.com/office/drawing/2014/main" id="{752F8A9A-BA77-45FF-88D8-14C4ACCB1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8098" y="4283820"/>
            <a:ext cx="2862384" cy="97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9378BD6-9C4A-4EE5-AEBF-400ACC143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467" y="4290692"/>
            <a:ext cx="3044886" cy="7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>
            <a:extLst>
              <a:ext uri="{FF2B5EF4-FFF2-40B4-BE49-F238E27FC236}">
                <a16:creationId xmlns:a16="http://schemas.microsoft.com/office/drawing/2014/main" id="{73CC8484-48B0-4924-982D-626B6B8B5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675" y="4588257"/>
            <a:ext cx="3552650" cy="148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99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F612C-F967-4ACA-8400-F682986C8E93}"/>
              </a:ext>
            </a:extLst>
          </p:cNvPr>
          <p:cNvSpPr txBox="1"/>
          <p:nvPr/>
        </p:nvSpPr>
        <p:spPr>
          <a:xfrm>
            <a:off x="772816" y="784124"/>
            <a:ext cx="96904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Обзор прямых конкурентов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D4AA04-F98E-447E-858A-A48B07E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12</a:t>
            </a:fld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082E725-1CA7-4678-9491-72D2C1EBB4E6}"/>
              </a:ext>
            </a:extLst>
          </p:cNvPr>
          <p:cNvSpPr/>
          <p:nvPr/>
        </p:nvSpPr>
        <p:spPr>
          <a:xfrm>
            <a:off x="-339213" y="533889"/>
            <a:ext cx="678426" cy="1516134"/>
          </a:xfrm>
          <a:prstGeom prst="roundRect">
            <a:avLst>
              <a:gd name="adj" fmla="val 48913"/>
            </a:avLst>
          </a:prstGeom>
          <a:solidFill>
            <a:srgbClr val="EA4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DB3BD4-8CA1-4E19-8FA1-90BBDCCC8720}"/>
              </a:ext>
            </a:extLst>
          </p:cNvPr>
          <p:cNvSpPr txBox="1"/>
          <p:nvPr/>
        </p:nvSpPr>
        <p:spPr>
          <a:xfrm>
            <a:off x="2595717" y="2490439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F7F7F7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ФИО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1B058A-BAD9-4CB0-A900-EDBBAFF029E4}"/>
              </a:ext>
            </a:extLst>
          </p:cNvPr>
          <p:cNvSpPr txBox="1"/>
          <p:nvPr/>
        </p:nvSpPr>
        <p:spPr>
          <a:xfrm>
            <a:off x="5959345" y="2479123"/>
            <a:ext cx="3752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F7F7F7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Выполняемые задачи</a:t>
            </a:r>
          </a:p>
        </p:txBody>
      </p: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F1557F13-3933-4B70-BF6D-9C80773B6414}"/>
              </a:ext>
            </a:extLst>
          </p:cNvPr>
          <p:cNvSpPr/>
          <p:nvPr/>
        </p:nvSpPr>
        <p:spPr>
          <a:xfrm>
            <a:off x="11852787" y="2138664"/>
            <a:ext cx="678426" cy="4175054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A79FAB04-E53C-4912-A5E0-04646D2F4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412343"/>
              </p:ext>
            </p:extLst>
          </p:nvPr>
        </p:nvGraphicFramePr>
        <p:xfrm>
          <a:off x="1600735" y="2458351"/>
          <a:ext cx="9505415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8215">
                  <a:extLst>
                    <a:ext uri="{9D8B030D-6E8A-4147-A177-3AD203B41FA5}">
                      <a16:colId xmlns:a16="http://schemas.microsoft.com/office/drawing/2014/main" val="2614207051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3505657627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4247338494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1771866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Критерий</a:t>
                      </a:r>
                    </a:p>
                    <a:p>
                      <a:pPr algn="ctr"/>
                      <a:r>
                        <a:rPr lang="ru-RU" sz="2800" dirty="0"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сравнения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A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Home Exchange</a:t>
                      </a:r>
                      <a:endParaRPr lang="ru-RU" sz="2800" dirty="0">
                        <a:latin typeface="Blogger Sans Medium" panose="02000506030000020004" pitchFamily="50" charset="0"/>
                        <a:ea typeface="Blogger Sans Medium" panose="02000506030000020004" pitchFamily="50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A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Couch Surfing</a:t>
                      </a:r>
                      <a:endParaRPr lang="ru-RU" sz="2800" dirty="0">
                        <a:latin typeface="Blogger Sans Medium" panose="02000506030000020004" pitchFamily="50" charset="0"/>
                        <a:ea typeface="Blogger Sans Medium" panose="02000506030000020004" pitchFamily="50" charset="0"/>
                      </a:endParaRP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A63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Группы ВКонтакте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A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38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Бесплатный сервис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-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-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+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96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Имеется модерация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+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+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-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63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Поиск по объявлениям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+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+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-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00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Доступность в России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-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-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+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8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Опция прямого обмена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+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1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-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+</a:t>
                      </a:r>
                    </a:p>
                  </a:txBody>
                  <a:tcPr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179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87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F612C-F967-4ACA-8400-F682986C8E93}"/>
              </a:ext>
            </a:extLst>
          </p:cNvPr>
          <p:cNvSpPr txBox="1"/>
          <p:nvPr/>
        </p:nvSpPr>
        <p:spPr>
          <a:xfrm>
            <a:off x="790514" y="784124"/>
            <a:ext cx="7343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Наши преимущества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D4AA04-F98E-447E-858A-A48B07E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13</a:t>
            </a:fld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F7D42-7853-4372-9F65-6677A86FC5A6}"/>
              </a:ext>
            </a:extLst>
          </p:cNvPr>
          <p:cNvSpPr txBox="1"/>
          <p:nvPr/>
        </p:nvSpPr>
        <p:spPr>
          <a:xfrm>
            <a:off x="1192452" y="2630763"/>
            <a:ext cx="9400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Приложение распространяется бесплатно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D32F00C-49E3-4F2B-BF4E-CAD25A4B04F8}"/>
              </a:ext>
            </a:extLst>
          </p:cNvPr>
          <p:cNvSpPr/>
          <p:nvPr/>
        </p:nvSpPr>
        <p:spPr>
          <a:xfrm>
            <a:off x="-339213" y="533889"/>
            <a:ext cx="678426" cy="1516134"/>
          </a:xfrm>
          <a:prstGeom prst="roundRect">
            <a:avLst>
              <a:gd name="adj" fmla="val 48913"/>
            </a:avLst>
          </a:prstGeom>
          <a:solidFill>
            <a:srgbClr val="EA4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267969E-433E-4F7C-9AAD-2A7660DCA804}"/>
              </a:ext>
            </a:extLst>
          </p:cNvPr>
          <p:cNvSpPr/>
          <p:nvPr/>
        </p:nvSpPr>
        <p:spPr>
          <a:xfrm>
            <a:off x="10960100" y="3854794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247DD-FF5C-4119-A08A-5BDE176C3E02}"/>
              </a:ext>
            </a:extLst>
          </p:cNvPr>
          <p:cNvSpPr txBox="1"/>
          <p:nvPr/>
        </p:nvSpPr>
        <p:spPr>
          <a:xfrm>
            <a:off x="1598011" y="3917098"/>
            <a:ext cx="8994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Предлагается функция прямого обмена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0EBED-C574-4EA0-B637-73DD37CC9022}"/>
              </a:ext>
            </a:extLst>
          </p:cNvPr>
          <p:cNvSpPr txBox="1"/>
          <p:nvPr/>
        </p:nvSpPr>
        <p:spPr>
          <a:xfrm>
            <a:off x="491321" y="5199451"/>
            <a:ext cx="101649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Полная бесперебойная доступность в России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D3A4847-3E13-424E-8720-ABEF08FF9485}"/>
              </a:ext>
            </a:extLst>
          </p:cNvPr>
          <p:cNvSpPr/>
          <p:nvPr/>
        </p:nvSpPr>
        <p:spPr>
          <a:xfrm>
            <a:off x="10960100" y="5141131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56F59527-605D-462F-ADDD-FF83A3207D7A}"/>
              </a:ext>
            </a:extLst>
          </p:cNvPr>
          <p:cNvSpPr/>
          <p:nvPr/>
        </p:nvSpPr>
        <p:spPr>
          <a:xfrm>
            <a:off x="10960100" y="2581255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04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F612C-F967-4ACA-8400-F682986C8E93}"/>
              </a:ext>
            </a:extLst>
          </p:cNvPr>
          <p:cNvSpPr txBox="1"/>
          <p:nvPr/>
        </p:nvSpPr>
        <p:spPr>
          <a:xfrm>
            <a:off x="790514" y="784124"/>
            <a:ext cx="10938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Демонстрация работы решения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D4AA04-F98E-447E-858A-A48B07E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14</a:t>
            </a:fld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D32F00C-49E3-4F2B-BF4E-CAD25A4B04F8}"/>
              </a:ext>
            </a:extLst>
          </p:cNvPr>
          <p:cNvSpPr/>
          <p:nvPr/>
        </p:nvSpPr>
        <p:spPr>
          <a:xfrm>
            <a:off x="-339213" y="533889"/>
            <a:ext cx="678426" cy="1516134"/>
          </a:xfrm>
          <a:prstGeom prst="roundRect">
            <a:avLst>
              <a:gd name="adj" fmla="val 48913"/>
            </a:avLst>
          </a:prstGeom>
          <a:solidFill>
            <a:srgbClr val="EA4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 descr="Изображение выглядит как текст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BA63588-B287-C508-F7EF-E5F7D1A4C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28" y="1725771"/>
            <a:ext cx="5141344" cy="499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92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F612C-F967-4ACA-8400-F682986C8E93}"/>
              </a:ext>
            </a:extLst>
          </p:cNvPr>
          <p:cNvSpPr txBox="1"/>
          <p:nvPr/>
        </p:nvSpPr>
        <p:spPr>
          <a:xfrm>
            <a:off x="790514" y="784124"/>
            <a:ext cx="10938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Демонстрация работы решения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D4AA04-F98E-447E-858A-A48B07E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15</a:t>
            </a:fld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D32F00C-49E3-4F2B-BF4E-CAD25A4B04F8}"/>
              </a:ext>
            </a:extLst>
          </p:cNvPr>
          <p:cNvSpPr/>
          <p:nvPr/>
        </p:nvSpPr>
        <p:spPr>
          <a:xfrm>
            <a:off x="-339213" y="533889"/>
            <a:ext cx="678426" cy="1516134"/>
          </a:xfrm>
          <a:prstGeom prst="roundRect">
            <a:avLst>
              <a:gd name="adj" fmla="val 48913"/>
            </a:avLst>
          </a:prstGeom>
          <a:solidFill>
            <a:srgbClr val="EA4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Изображение выглядит как диаграмма, текст, План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0C9F8BB-DDE7-3EED-52E2-E0D56DC5A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760" y="2348417"/>
            <a:ext cx="8078480" cy="383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0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F612C-F967-4ACA-8400-F682986C8E93}"/>
              </a:ext>
            </a:extLst>
          </p:cNvPr>
          <p:cNvSpPr txBox="1"/>
          <p:nvPr/>
        </p:nvSpPr>
        <p:spPr>
          <a:xfrm>
            <a:off x="790514" y="784124"/>
            <a:ext cx="54168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Бизнес модель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D4AA04-F98E-447E-858A-A48B07E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16</a:t>
            </a:fld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D32F00C-49E3-4F2B-BF4E-CAD25A4B04F8}"/>
              </a:ext>
            </a:extLst>
          </p:cNvPr>
          <p:cNvSpPr/>
          <p:nvPr/>
        </p:nvSpPr>
        <p:spPr>
          <a:xfrm>
            <a:off x="-339213" y="533889"/>
            <a:ext cx="678426" cy="1516134"/>
          </a:xfrm>
          <a:prstGeom prst="roundRect">
            <a:avLst>
              <a:gd name="adj" fmla="val 48913"/>
            </a:avLst>
          </a:prstGeom>
          <a:solidFill>
            <a:srgbClr val="EA4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267969E-433E-4F7C-9AAD-2A7660DCA804}"/>
              </a:ext>
            </a:extLst>
          </p:cNvPr>
          <p:cNvSpPr/>
          <p:nvPr/>
        </p:nvSpPr>
        <p:spPr>
          <a:xfrm>
            <a:off x="10960100" y="3854794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247DD-FF5C-4119-A08A-5BDE176C3E02}"/>
              </a:ext>
            </a:extLst>
          </p:cNvPr>
          <p:cNvSpPr txBox="1"/>
          <p:nvPr/>
        </p:nvSpPr>
        <p:spPr>
          <a:xfrm>
            <a:off x="2565916" y="3917098"/>
            <a:ext cx="8058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i="1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Платное продвижение объявлений</a:t>
            </a:r>
          </a:p>
        </p:txBody>
      </p:sp>
    </p:spTree>
    <p:extLst>
      <p:ext uri="{BB962C8B-B14F-4D97-AF65-F5344CB8AC3E}">
        <p14:creationId xmlns:p14="http://schemas.microsoft.com/office/powerpoint/2010/main" val="2265750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F612C-F967-4ACA-8400-F682986C8E93}"/>
              </a:ext>
            </a:extLst>
          </p:cNvPr>
          <p:cNvSpPr txBox="1"/>
          <p:nvPr/>
        </p:nvSpPr>
        <p:spPr>
          <a:xfrm>
            <a:off x="790514" y="784124"/>
            <a:ext cx="105705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Краткосрочное планирование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D4AA04-F98E-447E-858A-A48B07E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17</a:t>
            </a:fld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F7D42-7853-4372-9F65-6677A86FC5A6}"/>
              </a:ext>
            </a:extLst>
          </p:cNvPr>
          <p:cNvSpPr txBox="1"/>
          <p:nvPr/>
        </p:nvSpPr>
        <p:spPr>
          <a:xfrm>
            <a:off x="2166565" y="2639575"/>
            <a:ext cx="84262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Выпуск приложения на </a:t>
            </a:r>
            <a:r>
              <a:rPr lang="en-US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IOS </a:t>
            </a:r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и </a:t>
            </a:r>
            <a:r>
              <a:rPr lang="en-US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Android</a:t>
            </a:r>
            <a:endParaRPr lang="ru-RU" sz="4000" dirty="0">
              <a:solidFill>
                <a:srgbClr val="EAA630"/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D32F00C-49E3-4F2B-BF4E-CAD25A4B04F8}"/>
              </a:ext>
            </a:extLst>
          </p:cNvPr>
          <p:cNvSpPr/>
          <p:nvPr/>
        </p:nvSpPr>
        <p:spPr>
          <a:xfrm>
            <a:off x="-339213" y="533889"/>
            <a:ext cx="678426" cy="1516134"/>
          </a:xfrm>
          <a:prstGeom prst="roundRect">
            <a:avLst>
              <a:gd name="adj" fmla="val 48913"/>
            </a:avLst>
          </a:prstGeom>
          <a:solidFill>
            <a:srgbClr val="EA4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267969E-433E-4F7C-9AAD-2A7660DCA804}"/>
              </a:ext>
            </a:extLst>
          </p:cNvPr>
          <p:cNvSpPr/>
          <p:nvPr/>
        </p:nvSpPr>
        <p:spPr>
          <a:xfrm>
            <a:off x="10960100" y="3854794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247DD-FF5C-4119-A08A-5BDE176C3E02}"/>
              </a:ext>
            </a:extLst>
          </p:cNvPr>
          <p:cNvSpPr txBox="1"/>
          <p:nvPr/>
        </p:nvSpPr>
        <p:spPr>
          <a:xfrm>
            <a:off x="636210" y="3917098"/>
            <a:ext cx="99565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Налаживание системы модерации контента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0EBED-C574-4EA0-B637-73DD37CC9022}"/>
              </a:ext>
            </a:extLst>
          </p:cNvPr>
          <p:cNvSpPr txBox="1"/>
          <p:nvPr/>
        </p:nvSpPr>
        <p:spPr>
          <a:xfrm>
            <a:off x="3939380" y="5199451"/>
            <a:ext cx="6716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Сбор статистики и аналитика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D3A4847-3E13-424E-8720-ABEF08FF9485}"/>
              </a:ext>
            </a:extLst>
          </p:cNvPr>
          <p:cNvSpPr/>
          <p:nvPr/>
        </p:nvSpPr>
        <p:spPr>
          <a:xfrm>
            <a:off x="10960100" y="5141131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56F59527-605D-462F-ADDD-FF83A3207D7A}"/>
              </a:ext>
            </a:extLst>
          </p:cNvPr>
          <p:cNvSpPr/>
          <p:nvPr/>
        </p:nvSpPr>
        <p:spPr>
          <a:xfrm>
            <a:off x="10960100" y="2581255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5621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F612C-F967-4ACA-8400-F682986C8E93}"/>
              </a:ext>
            </a:extLst>
          </p:cNvPr>
          <p:cNvSpPr txBox="1"/>
          <p:nvPr/>
        </p:nvSpPr>
        <p:spPr>
          <a:xfrm>
            <a:off x="790514" y="784124"/>
            <a:ext cx="102964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Долгосрочное планирование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D4AA04-F98E-447E-858A-A48B07E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18</a:t>
            </a:fld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F7D42-7853-4372-9F65-6677A86FC5A6}"/>
              </a:ext>
            </a:extLst>
          </p:cNvPr>
          <p:cNvSpPr txBox="1"/>
          <p:nvPr/>
        </p:nvSpPr>
        <p:spPr>
          <a:xfrm>
            <a:off x="63502" y="2657554"/>
            <a:ext cx="105927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8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Добавление возможности загрузки видеофайлов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D32F00C-49E3-4F2B-BF4E-CAD25A4B04F8}"/>
              </a:ext>
            </a:extLst>
          </p:cNvPr>
          <p:cNvSpPr/>
          <p:nvPr/>
        </p:nvSpPr>
        <p:spPr>
          <a:xfrm>
            <a:off x="-339213" y="533889"/>
            <a:ext cx="678426" cy="1516134"/>
          </a:xfrm>
          <a:prstGeom prst="roundRect">
            <a:avLst>
              <a:gd name="adj" fmla="val 48913"/>
            </a:avLst>
          </a:prstGeom>
          <a:solidFill>
            <a:srgbClr val="EA4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267969E-433E-4F7C-9AAD-2A7660DCA804}"/>
              </a:ext>
            </a:extLst>
          </p:cNvPr>
          <p:cNvSpPr/>
          <p:nvPr/>
        </p:nvSpPr>
        <p:spPr>
          <a:xfrm>
            <a:off x="10960100" y="3854794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247DD-FF5C-4119-A08A-5BDE176C3E02}"/>
              </a:ext>
            </a:extLst>
          </p:cNvPr>
          <p:cNvSpPr txBox="1"/>
          <p:nvPr/>
        </p:nvSpPr>
        <p:spPr>
          <a:xfrm>
            <a:off x="-112961" y="3925672"/>
            <a:ext cx="10769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8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Реализация поиска по частичному совпадению дат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0EBED-C574-4EA0-B637-73DD37CC9022}"/>
              </a:ext>
            </a:extLst>
          </p:cNvPr>
          <p:cNvSpPr txBox="1"/>
          <p:nvPr/>
        </p:nvSpPr>
        <p:spPr>
          <a:xfrm>
            <a:off x="2342147" y="4922452"/>
            <a:ext cx="83141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38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Возможность подтвердить личность при помощи паспорта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D3A4847-3E13-424E-8720-ABEF08FF9485}"/>
              </a:ext>
            </a:extLst>
          </p:cNvPr>
          <p:cNvSpPr/>
          <p:nvPr/>
        </p:nvSpPr>
        <p:spPr>
          <a:xfrm>
            <a:off x="10960100" y="5141131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56F59527-605D-462F-ADDD-FF83A3207D7A}"/>
              </a:ext>
            </a:extLst>
          </p:cNvPr>
          <p:cNvSpPr/>
          <p:nvPr/>
        </p:nvSpPr>
        <p:spPr>
          <a:xfrm>
            <a:off x="10960100" y="2581255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15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F612C-F967-4ACA-8400-F682986C8E93}"/>
              </a:ext>
            </a:extLst>
          </p:cNvPr>
          <p:cNvSpPr txBox="1"/>
          <p:nvPr/>
        </p:nvSpPr>
        <p:spPr>
          <a:xfrm>
            <a:off x="772816" y="784124"/>
            <a:ext cx="90588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Роли участников проекта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D4AA04-F98E-447E-858A-A48B07E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19</a:t>
            </a:fld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082E725-1CA7-4678-9491-72D2C1EBB4E6}"/>
              </a:ext>
            </a:extLst>
          </p:cNvPr>
          <p:cNvSpPr/>
          <p:nvPr/>
        </p:nvSpPr>
        <p:spPr>
          <a:xfrm>
            <a:off x="-339213" y="533889"/>
            <a:ext cx="678426" cy="1516134"/>
          </a:xfrm>
          <a:prstGeom prst="roundRect">
            <a:avLst>
              <a:gd name="adj" fmla="val 48913"/>
            </a:avLst>
          </a:prstGeom>
          <a:solidFill>
            <a:srgbClr val="EA4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DB3BD4-8CA1-4E19-8FA1-90BBDCCC8720}"/>
              </a:ext>
            </a:extLst>
          </p:cNvPr>
          <p:cNvSpPr txBox="1"/>
          <p:nvPr/>
        </p:nvSpPr>
        <p:spPr>
          <a:xfrm>
            <a:off x="2595717" y="2490439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rgbClr val="F7F7F7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ФИО</a:t>
            </a:r>
          </a:p>
        </p:txBody>
      </p: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F1557F13-3933-4B70-BF6D-9C80773B6414}"/>
              </a:ext>
            </a:extLst>
          </p:cNvPr>
          <p:cNvSpPr/>
          <p:nvPr/>
        </p:nvSpPr>
        <p:spPr>
          <a:xfrm>
            <a:off x="11852787" y="1669039"/>
            <a:ext cx="678426" cy="4818058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94" name="Таблица 94">
            <a:extLst>
              <a:ext uri="{FF2B5EF4-FFF2-40B4-BE49-F238E27FC236}">
                <a16:creationId xmlns:a16="http://schemas.microsoft.com/office/drawing/2014/main" id="{3E5E6E1D-141E-4CC7-BB5F-CB93DB379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5307"/>
              </p:ext>
            </p:extLst>
          </p:nvPr>
        </p:nvGraphicFramePr>
        <p:xfrm>
          <a:off x="1568450" y="2275428"/>
          <a:ext cx="9615490" cy="399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7745">
                  <a:extLst>
                    <a:ext uri="{9D8B030D-6E8A-4147-A177-3AD203B41FA5}">
                      <a16:colId xmlns:a16="http://schemas.microsoft.com/office/drawing/2014/main" val="2551010588"/>
                    </a:ext>
                  </a:extLst>
                </a:gridCol>
                <a:gridCol w="4807745">
                  <a:extLst>
                    <a:ext uri="{9D8B030D-6E8A-4147-A177-3AD203B41FA5}">
                      <a16:colId xmlns:a16="http://schemas.microsoft.com/office/drawing/2014/main" val="552007083"/>
                    </a:ext>
                  </a:extLst>
                </a:gridCol>
              </a:tblGrid>
              <a:tr h="4768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7F7F7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ФИО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A63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rgbClr val="F7F7F7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Выполняемые задачи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A6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702424"/>
                  </a:ext>
                </a:extLst>
              </a:tr>
              <a:tr h="985269">
                <a:tc>
                  <a:txBody>
                    <a:bodyPr/>
                    <a:lstStyle/>
                    <a:p>
                      <a:pPr lvl="0" algn="ctr"/>
                      <a:r>
                        <a:rPr lang="ru-RU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Грушевская </a:t>
                      </a:r>
                    </a:p>
                    <a:p>
                      <a:pPr lvl="0" algn="ctr"/>
                      <a:r>
                        <a:rPr lang="ru-RU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Оксана Олеговна (</a:t>
                      </a:r>
                      <a:r>
                        <a:rPr lang="en-US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PM</a:t>
                      </a:r>
                      <a:r>
                        <a:rPr lang="ru-RU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)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ru-RU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Руководитель проекта, бизнес</a:t>
                      </a:r>
                      <a:r>
                        <a:rPr lang="en-US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-</a:t>
                      </a:r>
                      <a:r>
                        <a:rPr lang="ru-RU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аналитик,</a:t>
                      </a:r>
                    </a:p>
                    <a:p>
                      <a:pPr lvl="0" algn="ctr"/>
                      <a:r>
                        <a:rPr lang="ru-RU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технический писатель</a:t>
                      </a:r>
                      <a:endParaRPr lang="ru-RU" sz="2800" dirty="0"/>
                    </a:p>
                  </a:txBody>
                  <a:tcPr anchor="ctr"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572420"/>
                  </a:ext>
                </a:extLst>
              </a:tr>
              <a:tr h="1035050">
                <a:tc>
                  <a:txBody>
                    <a:bodyPr/>
                    <a:lstStyle/>
                    <a:p>
                      <a:pPr lvl="0" algn="ctr"/>
                      <a:r>
                        <a:rPr lang="ru-RU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Коротков </a:t>
                      </a:r>
                    </a:p>
                    <a:p>
                      <a:pPr lvl="0" algn="ctr"/>
                      <a:r>
                        <a:rPr lang="ru-RU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Никита Дмитриевич</a:t>
                      </a:r>
                      <a:endParaRPr lang="ru-RU" sz="2800" dirty="0"/>
                    </a:p>
                  </a:txBody>
                  <a:tcPr anchor="ctr"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Backend-</a:t>
                      </a:r>
                      <a:r>
                        <a:rPr lang="ru-RU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разработчик,</a:t>
                      </a:r>
                    </a:p>
                    <a:p>
                      <a:pPr lvl="0" algn="ctr"/>
                      <a:r>
                        <a:rPr lang="en-US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QA-</a:t>
                      </a:r>
                      <a:r>
                        <a:rPr lang="ru-RU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инженер</a:t>
                      </a:r>
                      <a:endParaRPr lang="ru-RU" sz="2800" dirty="0"/>
                    </a:p>
                  </a:txBody>
                  <a:tcPr anchor="ctr"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71359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lvl="0" algn="ctr"/>
                      <a:r>
                        <a:rPr lang="ru-RU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Тузман </a:t>
                      </a:r>
                    </a:p>
                    <a:p>
                      <a:pPr lvl="0" algn="ctr"/>
                      <a:r>
                        <a:rPr lang="ru-RU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Александр Михайлович</a:t>
                      </a:r>
                      <a:endParaRPr lang="ru-RU" sz="2800" dirty="0"/>
                    </a:p>
                  </a:txBody>
                  <a:tcPr anchor="ctr"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Frontend-</a:t>
                      </a:r>
                      <a:r>
                        <a:rPr lang="ru-RU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разработчик,</a:t>
                      </a:r>
                    </a:p>
                    <a:p>
                      <a:pPr lvl="0" algn="ctr"/>
                      <a:r>
                        <a:rPr lang="ru-RU" sz="2800" dirty="0">
                          <a:solidFill>
                            <a:srgbClr val="EA4630"/>
                          </a:solidFill>
                          <a:latin typeface="Blogger Sans Medium" panose="02000506030000020004" pitchFamily="50" charset="0"/>
                          <a:ea typeface="Blogger Sans Medium" panose="02000506030000020004" pitchFamily="50" charset="0"/>
                        </a:rPr>
                        <a:t>дизайнер</a:t>
                      </a:r>
                      <a:endParaRPr lang="ru-RU" sz="2800" dirty="0"/>
                    </a:p>
                  </a:txBody>
                  <a:tcPr anchor="ctr">
                    <a:lnL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EAA6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00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9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F612C-F967-4ACA-8400-F682986C8E93}"/>
              </a:ext>
            </a:extLst>
          </p:cNvPr>
          <p:cNvSpPr txBox="1"/>
          <p:nvPr/>
        </p:nvSpPr>
        <p:spPr>
          <a:xfrm>
            <a:off x="790514" y="728003"/>
            <a:ext cx="879760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Мобильное приложение </a:t>
            </a:r>
          </a:p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для обмена домами </a:t>
            </a:r>
          </a:p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на время отпуска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D4AA04-F98E-447E-858A-A48B07E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2</a:t>
            </a:fld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082E725-1CA7-4678-9491-72D2C1EBB4E6}"/>
              </a:ext>
            </a:extLst>
          </p:cNvPr>
          <p:cNvSpPr/>
          <p:nvPr/>
        </p:nvSpPr>
        <p:spPr>
          <a:xfrm>
            <a:off x="-339213" y="530942"/>
            <a:ext cx="678426" cy="3256444"/>
          </a:xfrm>
          <a:prstGeom prst="roundRect">
            <a:avLst>
              <a:gd name="adj" fmla="val 48913"/>
            </a:avLst>
          </a:prstGeom>
          <a:solidFill>
            <a:srgbClr val="EA4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F91AAC2-9A4D-47B2-8699-9C1342A4AFB3}"/>
              </a:ext>
            </a:extLst>
          </p:cNvPr>
          <p:cNvSpPr/>
          <p:nvPr/>
        </p:nvSpPr>
        <p:spPr>
          <a:xfrm>
            <a:off x="11864585" y="3892019"/>
            <a:ext cx="678426" cy="2162637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F7D42-7853-4372-9F65-6677A86FC5A6}"/>
              </a:ext>
            </a:extLst>
          </p:cNvPr>
          <p:cNvSpPr txBox="1"/>
          <p:nvPr/>
        </p:nvSpPr>
        <p:spPr>
          <a:xfrm>
            <a:off x="1398324" y="4311617"/>
            <a:ext cx="101088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Подготовили студенты 3 курса ФКН ВГУ</a:t>
            </a:r>
            <a:b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</a:br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Грушевская О.О., Коротков Н.Д., Тузман А.М.</a:t>
            </a:r>
          </a:p>
        </p:txBody>
      </p:sp>
    </p:spTree>
    <p:extLst>
      <p:ext uri="{BB962C8B-B14F-4D97-AF65-F5344CB8AC3E}">
        <p14:creationId xmlns:p14="http://schemas.microsoft.com/office/powerpoint/2010/main" val="2093282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31313B-AF0A-4C4D-A0ED-31D376F5E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87" y="1305725"/>
            <a:ext cx="4246550" cy="4246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EFC120-5DC7-4D69-A0A2-B4B9BB03D952}"/>
              </a:ext>
            </a:extLst>
          </p:cNvPr>
          <p:cNvSpPr txBox="1"/>
          <p:nvPr/>
        </p:nvSpPr>
        <p:spPr>
          <a:xfrm>
            <a:off x="5415607" y="2151727"/>
            <a:ext cx="60228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МЕНЯЙСЯ!</a:t>
            </a:r>
            <a:br>
              <a:rPr lang="ru-RU" sz="10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</a:br>
            <a:r>
              <a:rPr lang="ru-RU" sz="6000" b="1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Уют на уют</a:t>
            </a:r>
          </a:p>
        </p:txBody>
      </p:sp>
    </p:spTree>
    <p:extLst>
      <p:ext uri="{BB962C8B-B14F-4D97-AF65-F5344CB8AC3E}">
        <p14:creationId xmlns:p14="http://schemas.microsoft.com/office/powerpoint/2010/main" val="3998856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F612C-F967-4ACA-8400-F682986C8E93}"/>
              </a:ext>
            </a:extLst>
          </p:cNvPr>
          <p:cNvSpPr txBox="1"/>
          <p:nvPr/>
        </p:nvSpPr>
        <p:spPr>
          <a:xfrm>
            <a:off x="790514" y="784124"/>
            <a:ext cx="5194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Проблематика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D4AA04-F98E-447E-858A-A48B07E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3</a:t>
            </a:fld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F7D42-7853-4372-9F65-6677A86FC5A6}"/>
              </a:ext>
            </a:extLst>
          </p:cNvPr>
          <p:cNvSpPr txBox="1"/>
          <p:nvPr/>
        </p:nvSpPr>
        <p:spPr>
          <a:xfrm>
            <a:off x="3223457" y="2295530"/>
            <a:ext cx="73693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Отсутствие на рынке платформ</a:t>
            </a:r>
          </a:p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для прямого обмена домами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D32F00C-49E3-4F2B-BF4E-CAD25A4B04F8}"/>
              </a:ext>
            </a:extLst>
          </p:cNvPr>
          <p:cNvSpPr/>
          <p:nvPr/>
        </p:nvSpPr>
        <p:spPr>
          <a:xfrm>
            <a:off x="-339213" y="533889"/>
            <a:ext cx="678426" cy="1516134"/>
          </a:xfrm>
          <a:prstGeom prst="roundRect">
            <a:avLst>
              <a:gd name="adj" fmla="val 48913"/>
            </a:avLst>
          </a:prstGeom>
          <a:solidFill>
            <a:srgbClr val="EA4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267969E-433E-4F7C-9AAD-2A7660DCA804}"/>
              </a:ext>
            </a:extLst>
          </p:cNvPr>
          <p:cNvSpPr/>
          <p:nvPr/>
        </p:nvSpPr>
        <p:spPr>
          <a:xfrm>
            <a:off x="10960100" y="3854794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247DD-FF5C-4119-A08A-5BDE176C3E02}"/>
              </a:ext>
            </a:extLst>
          </p:cNvPr>
          <p:cNvSpPr txBox="1"/>
          <p:nvPr/>
        </p:nvSpPr>
        <p:spPr>
          <a:xfrm>
            <a:off x="2211962" y="3917098"/>
            <a:ext cx="8380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Недоступность зарубежных аналогов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0EBED-C574-4EA0-B637-73DD37CC9022}"/>
              </a:ext>
            </a:extLst>
          </p:cNvPr>
          <p:cNvSpPr txBox="1"/>
          <p:nvPr/>
        </p:nvSpPr>
        <p:spPr>
          <a:xfrm>
            <a:off x="1977303" y="5199451"/>
            <a:ext cx="8678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Активный рост внутреннего турпотока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D3A4847-3E13-424E-8720-ABEF08FF9485}"/>
              </a:ext>
            </a:extLst>
          </p:cNvPr>
          <p:cNvSpPr/>
          <p:nvPr/>
        </p:nvSpPr>
        <p:spPr>
          <a:xfrm>
            <a:off x="10960100" y="5141131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56F59527-605D-462F-ADDD-FF83A3207D7A}"/>
              </a:ext>
            </a:extLst>
          </p:cNvPr>
          <p:cNvSpPr/>
          <p:nvPr/>
        </p:nvSpPr>
        <p:spPr>
          <a:xfrm>
            <a:off x="10960100" y="2581255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4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F612C-F967-4ACA-8400-F682986C8E93}"/>
              </a:ext>
            </a:extLst>
          </p:cNvPr>
          <p:cNvSpPr txBox="1"/>
          <p:nvPr/>
        </p:nvSpPr>
        <p:spPr>
          <a:xfrm>
            <a:off x="790514" y="728003"/>
            <a:ext cx="39116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Аудитория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D4AA04-F98E-447E-858A-A48B07E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4</a:t>
            </a:fld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5A64D60-1605-4CED-AFE6-6A168A985BD6}"/>
              </a:ext>
            </a:extLst>
          </p:cNvPr>
          <p:cNvSpPr/>
          <p:nvPr/>
        </p:nvSpPr>
        <p:spPr>
          <a:xfrm>
            <a:off x="-339213" y="533889"/>
            <a:ext cx="678426" cy="1516134"/>
          </a:xfrm>
          <a:prstGeom prst="roundRect">
            <a:avLst>
              <a:gd name="adj" fmla="val 48913"/>
            </a:avLst>
          </a:prstGeom>
          <a:solidFill>
            <a:srgbClr val="EA4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777B234-DB68-4301-88B2-DF2970895968}"/>
              </a:ext>
            </a:extLst>
          </p:cNvPr>
          <p:cNvSpPr/>
          <p:nvPr/>
        </p:nvSpPr>
        <p:spPr>
          <a:xfrm>
            <a:off x="-332178" y="2407340"/>
            <a:ext cx="678426" cy="1061333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188B52-E49C-4BA4-91A0-16EE8E649279}"/>
              </a:ext>
            </a:extLst>
          </p:cNvPr>
          <p:cNvSpPr txBox="1"/>
          <p:nvPr/>
        </p:nvSpPr>
        <p:spPr>
          <a:xfrm>
            <a:off x="619178" y="2584063"/>
            <a:ext cx="48572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Жители России и СНГ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F5E040-E1AA-4995-825F-A0C4007DE008}"/>
              </a:ext>
            </a:extLst>
          </p:cNvPr>
          <p:cNvSpPr txBox="1"/>
          <p:nvPr/>
        </p:nvSpPr>
        <p:spPr>
          <a:xfrm>
            <a:off x="619179" y="3808487"/>
            <a:ext cx="46634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Мобильные туристы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061052-8A15-4ADC-B6FF-6BAA2C37DB0C}"/>
              </a:ext>
            </a:extLst>
          </p:cNvPr>
          <p:cNvSpPr txBox="1"/>
          <p:nvPr/>
        </p:nvSpPr>
        <p:spPr>
          <a:xfrm>
            <a:off x="619178" y="4944549"/>
            <a:ext cx="51090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Люди со средним или</a:t>
            </a:r>
          </a:p>
          <a:p>
            <a:r>
              <a:rPr lang="ru-RU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низким доходом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C73EADB6-C9F9-4011-BFA9-693FE96504EE}"/>
              </a:ext>
            </a:extLst>
          </p:cNvPr>
          <p:cNvSpPr/>
          <p:nvPr/>
        </p:nvSpPr>
        <p:spPr>
          <a:xfrm>
            <a:off x="-339213" y="3631764"/>
            <a:ext cx="678426" cy="1061333"/>
          </a:xfrm>
          <a:prstGeom prst="roundRect">
            <a:avLst>
              <a:gd name="adj" fmla="val 48913"/>
            </a:avLst>
          </a:prstGeom>
          <a:solidFill>
            <a:srgbClr val="EA4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2C8FD72-F2EC-469A-A48F-8522986A9B4B}"/>
              </a:ext>
            </a:extLst>
          </p:cNvPr>
          <p:cNvSpPr/>
          <p:nvPr/>
        </p:nvSpPr>
        <p:spPr>
          <a:xfrm>
            <a:off x="-339213" y="4856188"/>
            <a:ext cx="678426" cy="1500162"/>
          </a:xfrm>
          <a:prstGeom prst="roundRect">
            <a:avLst>
              <a:gd name="adj" fmla="val 48913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2F30827-1678-41C4-9867-3AC026DB4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54554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3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F612C-F967-4ACA-8400-F682986C8E93}"/>
              </a:ext>
            </a:extLst>
          </p:cNvPr>
          <p:cNvSpPr txBox="1"/>
          <p:nvPr/>
        </p:nvSpPr>
        <p:spPr>
          <a:xfrm>
            <a:off x="790514" y="728003"/>
            <a:ext cx="48862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Цель проекта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D4AA04-F98E-447E-858A-A48B07E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5</a:t>
            </a:fld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F91AAC2-9A4D-47B2-8699-9C1342A4AFB3}"/>
              </a:ext>
            </a:extLst>
          </p:cNvPr>
          <p:cNvSpPr/>
          <p:nvPr/>
        </p:nvSpPr>
        <p:spPr>
          <a:xfrm>
            <a:off x="11864585" y="2660651"/>
            <a:ext cx="678426" cy="2641599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F7D42-7853-4372-9F65-6677A86FC5A6}"/>
              </a:ext>
            </a:extLst>
          </p:cNvPr>
          <p:cNvSpPr txBox="1"/>
          <p:nvPr/>
        </p:nvSpPr>
        <p:spPr>
          <a:xfrm>
            <a:off x="2125476" y="3007554"/>
            <a:ext cx="92801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Реализация ориентированного на</a:t>
            </a:r>
          </a:p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отечественный рынок приложения</a:t>
            </a:r>
          </a:p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по прямому временному обмену жильем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5A64D60-1605-4CED-AFE6-6A168A985BD6}"/>
              </a:ext>
            </a:extLst>
          </p:cNvPr>
          <p:cNvSpPr/>
          <p:nvPr/>
        </p:nvSpPr>
        <p:spPr>
          <a:xfrm>
            <a:off x="-339213" y="533889"/>
            <a:ext cx="678426" cy="1516134"/>
          </a:xfrm>
          <a:prstGeom prst="roundRect">
            <a:avLst>
              <a:gd name="adj" fmla="val 48913"/>
            </a:avLst>
          </a:prstGeom>
          <a:solidFill>
            <a:srgbClr val="EA4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96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F612C-F967-4ACA-8400-F682986C8E93}"/>
              </a:ext>
            </a:extLst>
          </p:cNvPr>
          <p:cNvSpPr txBox="1"/>
          <p:nvPr/>
        </p:nvSpPr>
        <p:spPr>
          <a:xfrm>
            <a:off x="790514" y="784124"/>
            <a:ext cx="5687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Задачи проекта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D4AA04-F98E-447E-858A-A48B07E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6</a:t>
            </a:fld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F7D42-7853-4372-9F65-6677A86FC5A6}"/>
              </a:ext>
            </a:extLst>
          </p:cNvPr>
          <p:cNvSpPr txBox="1"/>
          <p:nvPr/>
        </p:nvSpPr>
        <p:spPr>
          <a:xfrm>
            <a:off x="1091463" y="2270030"/>
            <a:ext cx="9501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Создать единую базу данных объявлений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D32F00C-49E3-4F2B-BF4E-CAD25A4B04F8}"/>
              </a:ext>
            </a:extLst>
          </p:cNvPr>
          <p:cNvSpPr/>
          <p:nvPr/>
        </p:nvSpPr>
        <p:spPr>
          <a:xfrm>
            <a:off x="-339213" y="533889"/>
            <a:ext cx="678426" cy="1516134"/>
          </a:xfrm>
          <a:prstGeom prst="roundRect">
            <a:avLst>
              <a:gd name="adj" fmla="val 48913"/>
            </a:avLst>
          </a:prstGeom>
          <a:solidFill>
            <a:srgbClr val="EA4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267969E-433E-4F7C-9AAD-2A7660DCA804}"/>
              </a:ext>
            </a:extLst>
          </p:cNvPr>
          <p:cNvSpPr/>
          <p:nvPr/>
        </p:nvSpPr>
        <p:spPr>
          <a:xfrm>
            <a:off x="10960100" y="3811999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B247DD-FF5C-4119-A08A-5BDE176C3E02}"/>
              </a:ext>
            </a:extLst>
          </p:cNvPr>
          <p:cNvSpPr txBox="1"/>
          <p:nvPr/>
        </p:nvSpPr>
        <p:spPr>
          <a:xfrm>
            <a:off x="333242" y="3562542"/>
            <a:ext cx="102595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Внедрить функционал создания объявлений,</a:t>
            </a:r>
            <a:b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</a:br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их поиска, отклика, обработки, модерации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0EBED-C574-4EA0-B637-73DD37CC9022}"/>
              </a:ext>
            </a:extLst>
          </p:cNvPr>
          <p:cNvSpPr txBox="1"/>
          <p:nvPr/>
        </p:nvSpPr>
        <p:spPr>
          <a:xfrm>
            <a:off x="2676834" y="5116567"/>
            <a:ext cx="79159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Реализовать сценарии: </a:t>
            </a:r>
            <a:r>
              <a:rPr lang="ru-RU" sz="4000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гостевой,</a:t>
            </a:r>
          </a:p>
          <a:p>
            <a:pPr algn="r"/>
            <a:r>
              <a:rPr lang="ru-RU" sz="4000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пользовательский, модераторский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D3A4847-3E13-424E-8720-ABEF08FF9485}"/>
              </a:ext>
            </a:extLst>
          </p:cNvPr>
          <p:cNvSpPr/>
          <p:nvPr/>
        </p:nvSpPr>
        <p:spPr>
          <a:xfrm>
            <a:off x="10960100" y="5366023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56F59527-605D-462F-ADDD-FF83A3207D7A}"/>
              </a:ext>
            </a:extLst>
          </p:cNvPr>
          <p:cNvSpPr/>
          <p:nvPr/>
        </p:nvSpPr>
        <p:spPr>
          <a:xfrm>
            <a:off x="10960100" y="2257976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74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F612C-F967-4ACA-8400-F682986C8E93}"/>
              </a:ext>
            </a:extLst>
          </p:cNvPr>
          <p:cNvSpPr txBox="1"/>
          <p:nvPr/>
        </p:nvSpPr>
        <p:spPr>
          <a:xfrm>
            <a:off x="790514" y="728003"/>
            <a:ext cx="68130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Гостевой сценарий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D4AA04-F98E-447E-858A-A48B07E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7</a:t>
            </a:fld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5A64D60-1605-4CED-AFE6-6A168A985BD6}"/>
              </a:ext>
            </a:extLst>
          </p:cNvPr>
          <p:cNvSpPr/>
          <p:nvPr/>
        </p:nvSpPr>
        <p:spPr>
          <a:xfrm>
            <a:off x="-339213" y="533889"/>
            <a:ext cx="678426" cy="1516134"/>
          </a:xfrm>
          <a:prstGeom prst="roundRect">
            <a:avLst>
              <a:gd name="adj" fmla="val 48913"/>
            </a:avLst>
          </a:prstGeom>
          <a:solidFill>
            <a:srgbClr val="EA4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A74FF-15D3-4CC8-A95D-CD814CCE332B}"/>
              </a:ext>
            </a:extLst>
          </p:cNvPr>
          <p:cNvSpPr txBox="1"/>
          <p:nvPr/>
        </p:nvSpPr>
        <p:spPr>
          <a:xfrm>
            <a:off x="5499720" y="2630763"/>
            <a:ext cx="5093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Просмотр объявлений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3A83164-35C5-4615-833E-65DDF7183646}"/>
              </a:ext>
            </a:extLst>
          </p:cNvPr>
          <p:cNvSpPr/>
          <p:nvPr/>
        </p:nvSpPr>
        <p:spPr>
          <a:xfrm>
            <a:off x="10960100" y="3854794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7D5B23-4DF4-4DD5-84F6-022BD3B4969C}"/>
              </a:ext>
            </a:extLst>
          </p:cNvPr>
          <p:cNvSpPr txBox="1"/>
          <p:nvPr/>
        </p:nvSpPr>
        <p:spPr>
          <a:xfrm>
            <a:off x="2835530" y="3917098"/>
            <a:ext cx="7757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Поиск объявлений с фильтрацией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2EE5C-59C5-48BE-9985-0EE8EEC77FBD}"/>
              </a:ext>
            </a:extLst>
          </p:cNvPr>
          <p:cNvSpPr txBox="1"/>
          <p:nvPr/>
        </p:nvSpPr>
        <p:spPr>
          <a:xfrm>
            <a:off x="3644427" y="5199451"/>
            <a:ext cx="7011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Просмотр профилей и отзывов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9F7756D-0F83-473D-A530-113B26DD65AE}"/>
              </a:ext>
            </a:extLst>
          </p:cNvPr>
          <p:cNvSpPr/>
          <p:nvPr/>
        </p:nvSpPr>
        <p:spPr>
          <a:xfrm>
            <a:off x="10960100" y="5141131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1E1A0F86-75F1-48E9-991A-AA82B7DAC1FA}"/>
              </a:ext>
            </a:extLst>
          </p:cNvPr>
          <p:cNvSpPr/>
          <p:nvPr/>
        </p:nvSpPr>
        <p:spPr>
          <a:xfrm>
            <a:off x="10960100" y="2581255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25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F612C-F967-4ACA-8400-F682986C8E93}"/>
              </a:ext>
            </a:extLst>
          </p:cNvPr>
          <p:cNvSpPr txBox="1"/>
          <p:nvPr/>
        </p:nvSpPr>
        <p:spPr>
          <a:xfrm>
            <a:off x="790514" y="728003"/>
            <a:ext cx="101729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Пользовательский сценарий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D4AA04-F98E-447E-858A-A48B07E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8</a:t>
            </a:fld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5A64D60-1605-4CED-AFE6-6A168A985BD6}"/>
              </a:ext>
            </a:extLst>
          </p:cNvPr>
          <p:cNvSpPr/>
          <p:nvPr/>
        </p:nvSpPr>
        <p:spPr>
          <a:xfrm>
            <a:off x="-339213" y="533889"/>
            <a:ext cx="678426" cy="1516134"/>
          </a:xfrm>
          <a:prstGeom prst="roundRect">
            <a:avLst>
              <a:gd name="adj" fmla="val 48913"/>
            </a:avLst>
          </a:prstGeom>
          <a:solidFill>
            <a:srgbClr val="EA4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D1D038-6407-4A8F-8CAE-69F843ED26ED}"/>
              </a:ext>
            </a:extLst>
          </p:cNvPr>
          <p:cNvSpPr txBox="1"/>
          <p:nvPr/>
        </p:nvSpPr>
        <p:spPr>
          <a:xfrm>
            <a:off x="2175092" y="1955378"/>
            <a:ext cx="84176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Все возможности гостевого сценария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2553EB7D-704D-40FA-A711-B1D54766B0E0}"/>
              </a:ext>
            </a:extLst>
          </p:cNvPr>
          <p:cNvSpPr/>
          <p:nvPr/>
        </p:nvSpPr>
        <p:spPr>
          <a:xfrm>
            <a:off x="10960100" y="3053957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E40F10-1172-455D-BB87-64E403D8D4D1}"/>
              </a:ext>
            </a:extLst>
          </p:cNvPr>
          <p:cNvSpPr txBox="1"/>
          <p:nvPr/>
        </p:nvSpPr>
        <p:spPr>
          <a:xfrm>
            <a:off x="1647707" y="2798345"/>
            <a:ext cx="89450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Создание, редактирование и удаление</a:t>
            </a:r>
          </a:p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своих объявлений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6E28C6-C2CA-4B3A-BC05-5E3D1D0FAEE8}"/>
              </a:ext>
            </a:extLst>
          </p:cNvPr>
          <p:cNvSpPr txBox="1"/>
          <p:nvPr/>
        </p:nvSpPr>
        <p:spPr>
          <a:xfrm>
            <a:off x="2091117" y="4199777"/>
            <a:ext cx="8565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Отклик и отзыв на чужие объявления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EDAFD433-07C1-414C-9500-BF4C4EEFA81B}"/>
              </a:ext>
            </a:extLst>
          </p:cNvPr>
          <p:cNvSpPr/>
          <p:nvPr/>
        </p:nvSpPr>
        <p:spPr>
          <a:xfrm>
            <a:off x="10960100" y="4141457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F443651E-4014-4738-9B1B-9CE442463389}"/>
              </a:ext>
            </a:extLst>
          </p:cNvPr>
          <p:cNvSpPr/>
          <p:nvPr/>
        </p:nvSpPr>
        <p:spPr>
          <a:xfrm>
            <a:off x="10960100" y="1905870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05AD59-9F25-47A8-A7F3-04A0CAD74B37}"/>
              </a:ext>
            </a:extLst>
          </p:cNvPr>
          <p:cNvSpPr txBox="1"/>
          <p:nvPr/>
        </p:nvSpPr>
        <p:spPr>
          <a:xfrm>
            <a:off x="1998143" y="5287277"/>
            <a:ext cx="86581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Ответ на отклики на свои объявления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C34F771C-746A-48F2-8FFE-6D9C35AF7E42}"/>
              </a:ext>
            </a:extLst>
          </p:cNvPr>
          <p:cNvSpPr/>
          <p:nvPr/>
        </p:nvSpPr>
        <p:spPr>
          <a:xfrm>
            <a:off x="10960100" y="5228957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464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9F612C-F967-4ACA-8400-F682986C8E93}"/>
              </a:ext>
            </a:extLst>
          </p:cNvPr>
          <p:cNvSpPr txBox="1"/>
          <p:nvPr/>
        </p:nvSpPr>
        <p:spPr>
          <a:xfrm>
            <a:off x="790514" y="728003"/>
            <a:ext cx="91021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>
                <a:solidFill>
                  <a:srgbClr val="EA4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Модераторский сценарий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8D4AA04-F98E-447E-858A-A48B07EFA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F379D-817E-4CB2-9D27-23A0103FC23D}" type="slidenum">
              <a:rPr lang="ru-RU" sz="1600">
                <a:solidFill>
                  <a:schemeClr val="tx1">
                    <a:lumMod val="50000"/>
                    <a:lumOff val="50000"/>
                  </a:schemeClr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9</a:t>
            </a:fld>
            <a:endParaRPr lang="ru-RU" sz="1600" dirty="0">
              <a:solidFill>
                <a:schemeClr val="tx1">
                  <a:lumMod val="50000"/>
                  <a:lumOff val="50000"/>
                </a:schemeClr>
              </a:solidFill>
              <a:latin typeface="Blogger Sans Medium" panose="02000506030000020004" pitchFamily="50" charset="0"/>
              <a:ea typeface="Blogger Sans Medium" panose="02000506030000020004" pitchFamily="50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5A64D60-1605-4CED-AFE6-6A168A985BD6}"/>
              </a:ext>
            </a:extLst>
          </p:cNvPr>
          <p:cNvSpPr/>
          <p:nvPr/>
        </p:nvSpPr>
        <p:spPr>
          <a:xfrm>
            <a:off x="-339213" y="533889"/>
            <a:ext cx="678426" cy="1516134"/>
          </a:xfrm>
          <a:prstGeom prst="roundRect">
            <a:avLst>
              <a:gd name="adj" fmla="val 48913"/>
            </a:avLst>
          </a:prstGeom>
          <a:solidFill>
            <a:srgbClr val="EA4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64E1B1-A379-4F11-90E2-91231907939A}"/>
              </a:ext>
            </a:extLst>
          </p:cNvPr>
          <p:cNvSpPr txBox="1"/>
          <p:nvPr/>
        </p:nvSpPr>
        <p:spPr>
          <a:xfrm>
            <a:off x="402172" y="2630763"/>
            <a:ext cx="101906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Просмотр хранящихся на платформе данных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0214AC0-4178-4645-892B-B9681B440AE5}"/>
              </a:ext>
            </a:extLst>
          </p:cNvPr>
          <p:cNvSpPr/>
          <p:nvPr/>
        </p:nvSpPr>
        <p:spPr>
          <a:xfrm>
            <a:off x="10960100" y="3854794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2E85B0-A567-4202-9C2D-6E361ED08EC5}"/>
              </a:ext>
            </a:extLst>
          </p:cNvPr>
          <p:cNvSpPr txBox="1"/>
          <p:nvPr/>
        </p:nvSpPr>
        <p:spPr>
          <a:xfrm>
            <a:off x="464691" y="3604468"/>
            <a:ext cx="101280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Просмотр предлагаемых объявлений с</a:t>
            </a:r>
            <a:b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</a:br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возможностью их удаления или публикации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CE98DF-37DE-4429-A52D-CEB27CC64EF8}"/>
              </a:ext>
            </a:extLst>
          </p:cNvPr>
          <p:cNvSpPr txBox="1"/>
          <p:nvPr/>
        </p:nvSpPr>
        <p:spPr>
          <a:xfrm>
            <a:off x="1193435" y="5199451"/>
            <a:ext cx="94628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4000" dirty="0">
                <a:solidFill>
                  <a:srgbClr val="EAA630"/>
                </a:solidFill>
                <a:latin typeface="Blogger Sans Medium" panose="02000506030000020004" pitchFamily="50" charset="0"/>
                <a:ea typeface="Blogger Sans Medium" panose="02000506030000020004" pitchFamily="50" charset="0"/>
              </a:rPr>
              <a:t>Возможность блокировать пользователей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D8E0FEF5-5D43-4533-9002-49C8D816A000}"/>
              </a:ext>
            </a:extLst>
          </p:cNvPr>
          <p:cNvSpPr/>
          <p:nvPr/>
        </p:nvSpPr>
        <p:spPr>
          <a:xfrm>
            <a:off x="10960100" y="5141131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C4CC594-5BC9-4A37-8DA7-7E6D279E2448}"/>
              </a:ext>
            </a:extLst>
          </p:cNvPr>
          <p:cNvSpPr/>
          <p:nvPr/>
        </p:nvSpPr>
        <p:spPr>
          <a:xfrm>
            <a:off x="10960100" y="2581255"/>
            <a:ext cx="2203450" cy="824526"/>
          </a:xfrm>
          <a:prstGeom prst="roundRect">
            <a:avLst>
              <a:gd name="adj" fmla="val 48913"/>
            </a:avLst>
          </a:prstGeom>
          <a:solidFill>
            <a:srgbClr val="EAA630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6575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11096</TotalTime>
  <Words>332</Words>
  <Application>Microsoft Office PowerPoint</Application>
  <PresentationFormat>Широкоэкранный</PresentationFormat>
  <Paragraphs>119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Blogger Sans Medium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АА ТТ</dc:creator>
  <cp:lastModifiedBy>Оксана Грушевская</cp:lastModifiedBy>
  <cp:revision>74</cp:revision>
  <dcterms:created xsi:type="dcterms:W3CDTF">2024-03-04T08:43:19Z</dcterms:created>
  <dcterms:modified xsi:type="dcterms:W3CDTF">2024-03-13T13:36:43Z</dcterms:modified>
</cp:coreProperties>
</file>