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Arial Rounded MT Bold" panose="020F0704030504030204" pitchFamily="34" charset="0"/>
      <p:regular r:id="rId8"/>
    </p:embeddedFont>
    <p:embeddedFont>
      <p:font typeface="Barlow" panose="00000500000000000000" pitchFamily="2" charset="0"/>
      <p:regular r:id="rId9"/>
      <p:bold r:id="rId10"/>
      <p:italic r:id="rId11"/>
      <p:boldItalic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71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231">
              <a:alpha val="7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231">
              <a:alpha val="7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231">
              <a:alpha val="7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231">
              <a:alpha val="7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231">
              <a:alpha val="7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231">
              <a:alpha val="80000"/>
            </a:srgbClr>
          </a:solidFill>
          <a:ln/>
        </p:spPr>
      </p:sp>
      <p:sp>
        <p:nvSpPr>
          <p:cNvPr id="4" name="Text 1"/>
          <p:cNvSpPr/>
          <p:nvPr/>
        </p:nvSpPr>
        <p:spPr>
          <a:xfrm>
            <a:off x="1828800" y="2510076"/>
            <a:ext cx="10972800" cy="1371600"/>
          </a:xfrm>
          <a:prstGeom prst="rect">
            <a:avLst/>
          </a:prstGeom>
          <a:noFill/>
          <a:ln/>
        </p:spPr>
        <p:txBody>
          <a:bodyPr wrap="none" lIns="0" tIns="0" rIns="0" bIns="0" rtlCol="0" anchor="t"/>
          <a:lstStyle/>
          <a:p>
            <a:pPr marL="0" indent="0" algn="ctr">
              <a:lnSpc>
                <a:spcPts val="10800"/>
              </a:lnSpc>
              <a:buNone/>
            </a:pPr>
            <a:r>
              <a:rPr lang="en-US" sz="8600" b="1" dirty="0">
                <a:solidFill>
                  <a:srgbClr val="16FFBB"/>
                </a:solidFill>
                <a:latin typeface="Arial Rounded MT Bold" panose="020F0704030504030204" pitchFamily="34" charset="0"/>
                <a:ea typeface="Spline Sans Bold" pitchFamily="34" charset="-122"/>
                <a:cs typeface="Spline Sans Bold" pitchFamily="34" charset="-120"/>
              </a:rPr>
              <a:t>Vision AI in 5 Days:</a:t>
            </a:r>
            <a:endParaRPr lang="en-US" sz="8600" dirty="0">
              <a:latin typeface="Arial Rounded MT Bold" panose="020F0704030504030204" pitchFamily="34" charset="0"/>
            </a:endParaRPr>
          </a:p>
        </p:txBody>
      </p:sp>
      <p:sp>
        <p:nvSpPr>
          <p:cNvPr id="5" name="Text 2"/>
          <p:cNvSpPr/>
          <p:nvPr/>
        </p:nvSpPr>
        <p:spPr>
          <a:xfrm>
            <a:off x="1752243" y="4251960"/>
            <a:ext cx="11125914" cy="685800"/>
          </a:xfrm>
          <a:prstGeom prst="rect">
            <a:avLst/>
          </a:prstGeom>
          <a:noFill/>
          <a:ln/>
        </p:spPr>
        <p:txBody>
          <a:bodyPr wrap="none" lIns="0" tIns="0" rIns="0" bIns="0" rtlCol="0" anchor="t"/>
          <a:lstStyle/>
          <a:p>
            <a:pPr marL="0" indent="0" algn="ctr">
              <a:lnSpc>
                <a:spcPts val="5400"/>
              </a:lnSpc>
              <a:buNone/>
            </a:pPr>
            <a:r>
              <a:rPr lang="en-US" sz="4300" b="1" dirty="0">
                <a:solidFill>
                  <a:srgbClr val="F0FCFF"/>
                </a:solidFill>
                <a:latin typeface="Arial Rounded MT Bold" panose="020F0704030504030204" pitchFamily="34" charset="0"/>
                <a:ea typeface="Spline Sans Bold" pitchFamily="34" charset="-122"/>
                <a:cs typeface="Spline Sans Bold" pitchFamily="34" charset="-120"/>
              </a:rPr>
              <a:t>From Beginner to Image Recognition Expert</a:t>
            </a:r>
            <a:endParaRPr lang="en-US" sz="4300" dirty="0">
              <a:latin typeface="Arial Rounded MT Bold" panose="020F0704030504030204" pitchFamily="34" charset="0"/>
            </a:endParaRPr>
          </a:p>
        </p:txBody>
      </p:sp>
      <p:sp>
        <p:nvSpPr>
          <p:cNvPr id="6" name="Text 3"/>
          <p:cNvSpPr/>
          <p:nvPr/>
        </p:nvSpPr>
        <p:spPr>
          <a:xfrm>
            <a:off x="4119682" y="5308044"/>
            <a:ext cx="6390918" cy="411480"/>
          </a:xfrm>
          <a:prstGeom prst="rect">
            <a:avLst/>
          </a:prstGeom>
          <a:noFill/>
          <a:ln/>
        </p:spPr>
        <p:txBody>
          <a:bodyPr wrap="none" lIns="0" tIns="0" rIns="0" bIns="0" rtlCol="0" anchor="t"/>
          <a:lstStyle/>
          <a:p>
            <a:pPr marL="0" indent="0" algn="ctr">
              <a:lnSpc>
                <a:spcPts val="3200"/>
              </a:lnSpc>
              <a:buNone/>
            </a:pPr>
            <a:r>
              <a:rPr lang="en-US" sz="2550" b="1" dirty="0">
                <a:solidFill>
                  <a:srgbClr val="F0FCFF"/>
                </a:solidFill>
                <a:latin typeface="Arial Rounded MT Bold" panose="020F0704030504030204" pitchFamily="34" charset="0"/>
                <a:ea typeface="Spline Sans Bold" pitchFamily="34" charset="-122"/>
                <a:cs typeface="Spline Sans Bold" pitchFamily="34" charset="-120"/>
              </a:rPr>
              <a:t>A Project Submission by ~  SAYON GHOSH</a:t>
            </a:r>
            <a:endParaRPr lang="en-US" sz="2550" dirty="0">
              <a:latin typeface="Arial Rounded MT Bold" panose="020F07040305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6486" y="358616"/>
            <a:ext cx="2898338" cy="362188"/>
          </a:xfrm>
          <a:prstGeom prst="rect">
            <a:avLst/>
          </a:prstGeom>
          <a:noFill/>
          <a:ln/>
        </p:spPr>
        <p:txBody>
          <a:bodyPr wrap="none" lIns="0" tIns="0" rIns="0" bIns="0" rtlCol="0" anchor="t"/>
          <a:lstStyle/>
          <a:p>
            <a:pPr marL="0" indent="0" algn="l">
              <a:lnSpc>
                <a:spcPts val="2850"/>
              </a:lnSpc>
              <a:buNone/>
            </a:pPr>
            <a:r>
              <a:rPr lang="en-US" sz="3200" b="1" dirty="0">
                <a:solidFill>
                  <a:srgbClr val="F0FCFF"/>
                </a:solidFill>
                <a:latin typeface="Arial Rounded MT Bold" panose="020F0704030504030204" pitchFamily="34" charset="0"/>
                <a:ea typeface="Spline Sans Bold" pitchFamily="34" charset="-122"/>
                <a:cs typeface="Spline Sans Bold" pitchFamily="34" charset="-120"/>
              </a:rPr>
              <a:t>Project Objective</a:t>
            </a:r>
            <a:endParaRPr lang="en-US" sz="3200" dirty="0">
              <a:latin typeface="Arial Rounded MT Bold" panose="020F0704030504030204" pitchFamily="34" charset="0"/>
            </a:endParaRPr>
          </a:p>
        </p:txBody>
      </p:sp>
      <p:sp>
        <p:nvSpPr>
          <p:cNvPr id="3" name="Text 1"/>
          <p:cNvSpPr/>
          <p:nvPr/>
        </p:nvSpPr>
        <p:spPr>
          <a:xfrm>
            <a:off x="456486" y="981551"/>
            <a:ext cx="13717429" cy="417195"/>
          </a:xfrm>
          <a:prstGeom prst="rect">
            <a:avLst/>
          </a:prstGeom>
          <a:noFill/>
          <a:ln/>
        </p:spPr>
        <p:txBody>
          <a:bodyPr wrap="square" lIns="0" tIns="0" rIns="0" bIns="0" rtlCol="0" anchor="t"/>
          <a:lstStyle/>
          <a:p>
            <a:pPr marL="0" indent="0" algn="l">
              <a:lnSpc>
                <a:spcPts val="1600"/>
              </a:lnSpc>
              <a:buNone/>
            </a:pPr>
            <a:r>
              <a:rPr lang="en-US" dirty="0">
                <a:solidFill>
                  <a:srgbClr val="E0E4E6"/>
                </a:solidFill>
                <a:latin typeface="Barlow" pitchFamily="34" charset="0"/>
                <a:ea typeface="Barlow" pitchFamily="34" charset="-122"/>
                <a:cs typeface="Barlow" pitchFamily="34" charset="-120"/>
              </a:rPr>
              <a:t>The core goal of this project was to build and evaluate two distinct Convolutional Neural Network (CNN) models for the task of handwritten digit recognition using the classic MNIST dataset. The aim was to compare a custom-built model against a powerful pre-trained model.</a:t>
            </a:r>
            <a:endParaRPr lang="en-US" dirty="0"/>
          </a:p>
        </p:txBody>
      </p:sp>
      <p:pic>
        <p:nvPicPr>
          <p:cNvPr id="4" name="Image 0" descr="preencoded.png"/>
          <p:cNvPicPr>
            <a:picLocks noChangeAspect="1"/>
          </p:cNvPicPr>
          <p:nvPr/>
        </p:nvPicPr>
        <p:blipFill>
          <a:blip r:embed="rId3"/>
          <a:stretch>
            <a:fillRect/>
          </a:stretch>
        </p:blipFill>
        <p:spPr>
          <a:xfrm>
            <a:off x="456486" y="2108499"/>
            <a:ext cx="13717429" cy="58593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603891"/>
            <a:ext cx="6789539" cy="685800"/>
          </a:xfrm>
          <a:prstGeom prst="rect">
            <a:avLst/>
          </a:prstGeom>
          <a:noFill/>
          <a:ln/>
        </p:spPr>
        <p:txBody>
          <a:bodyPr wrap="none" lIns="0" tIns="0" rIns="0" bIns="0" rtlCol="0" anchor="t"/>
          <a:lstStyle/>
          <a:p>
            <a:pPr marL="0" indent="0" algn="l">
              <a:lnSpc>
                <a:spcPts val="5400"/>
              </a:lnSpc>
              <a:buNone/>
            </a:pPr>
            <a:r>
              <a:rPr lang="en-US" sz="4300" b="1" dirty="0">
                <a:solidFill>
                  <a:srgbClr val="F0FCFF"/>
                </a:solidFill>
                <a:latin typeface="Arial Rounded MT Bold" panose="020F0704030504030204" pitchFamily="34" charset="0"/>
                <a:ea typeface="Spline Sans Bold" pitchFamily="34" charset="-122"/>
                <a:cs typeface="Spline Sans Bold" pitchFamily="34" charset="-120"/>
              </a:rPr>
              <a:t>Methodology &amp; Tools Used</a:t>
            </a:r>
            <a:endParaRPr lang="en-US" sz="4300" dirty="0">
              <a:latin typeface="Arial Rounded MT Bold" panose="020F0704030504030204" pitchFamily="34" charset="0"/>
            </a:endParaRPr>
          </a:p>
        </p:txBody>
      </p:sp>
      <p:sp>
        <p:nvSpPr>
          <p:cNvPr id="3" name="Text 1"/>
          <p:cNvSpPr/>
          <p:nvPr/>
        </p:nvSpPr>
        <p:spPr>
          <a:xfrm>
            <a:off x="864037" y="2906792"/>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16FFBB"/>
                </a:solidFill>
                <a:latin typeface="Arial Rounded MT Bold" panose="020F0704030504030204" pitchFamily="34" charset="0"/>
                <a:ea typeface="Spline Sans Bold" pitchFamily="34" charset="-122"/>
                <a:cs typeface="Spline Sans Bold" pitchFamily="34" charset="-120"/>
              </a:rPr>
              <a:t>Custom CNN Model</a:t>
            </a:r>
            <a:endParaRPr lang="en-US" sz="2150" dirty="0">
              <a:latin typeface="Arial Rounded MT Bold" panose="020F0704030504030204" pitchFamily="34" charset="0"/>
            </a:endParaRPr>
          </a:p>
        </p:txBody>
      </p:sp>
      <p:sp>
        <p:nvSpPr>
          <p:cNvPr id="4" name="Text 2"/>
          <p:cNvSpPr/>
          <p:nvPr/>
        </p:nvSpPr>
        <p:spPr>
          <a:xfrm>
            <a:off x="864037" y="3496508"/>
            <a:ext cx="6150054" cy="1580198"/>
          </a:xfrm>
          <a:prstGeom prst="rect">
            <a:avLst/>
          </a:prstGeom>
          <a:noFill/>
          <a:ln/>
        </p:spPr>
        <p:txBody>
          <a:bodyPr wrap="square" lIns="0" tIns="0" rIns="0" bIns="0" rtlCol="0" anchor="t"/>
          <a:lstStyle/>
          <a:p>
            <a:pPr marL="0" indent="0" algn="l">
              <a:lnSpc>
                <a:spcPts val="3100"/>
              </a:lnSpc>
              <a:buNone/>
            </a:pPr>
            <a:r>
              <a:rPr lang="en-US" sz="1900" dirty="0">
                <a:solidFill>
                  <a:srgbClr val="E0E4E6"/>
                </a:solidFill>
                <a:latin typeface="Barlow" pitchFamily="34" charset="0"/>
                <a:ea typeface="Barlow" pitchFamily="34" charset="-122"/>
                <a:cs typeface="Barlow" pitchFamily="34" charset="-120"/>
              </a:rPr>
              <a:t>A sequential CNN was built from scratch using TensorFlow/Keras. It featured two convolutional layers and utilized data augmentation techniques like rotation and zoom to improve robustness.</a:t>
            </a:r>
            <a:endParaRPr lang="en-US" sz="1900" dirty="0"/>
          </a:p>
        </p:txBody>
      </p:sp>
      <p:sp>
        <p:nvSpPr>
          <p:cNvPr id="5" name="Text 3"/>
          <p:cNvSpPr/>
          <p:nvPr/>
        </p:nvSpPr>
        <p:spPr>
          <a:xfrm>
            <a:off x="7623929" y="2906792"/>
            <a:ext cx="3142297" cy="342900"/>
          </a:xfrm>
          <a:prstGeom prst="rect">
            <a:avLst/>
          </a:prstGeom>
          <a:noFill/>
          <a:ln/>
        </p:spPr>
        <p:txBody>
          <a:bodyPr wrap="none" lIns="0" tIns="0" rIns="0" bIns="0" rtlCol="0" anchor="t"/>
          <a:lstStyle/>
          <a:p>
            <a:pPr marL="0" indent="0" algn="l">
              <a:lnSpc>
                <a:spcPts val="2700"/>
              </a:lnSpc>
              <a:buNone/>
            </a:pPr>
            <a:r>
              <a:rPr lang="en-US" sz="2150" b="1" dirty="0">
                <a:solidFill>
                  <a:srgbClr val="29DDDA"/>
                </a:solidFill>
                <a:latin typeface="Arial Rounded MT Bold" panose="020F0704030504030204" pitchFamily="34" charset="0"/>
                <a:ea typeface="Spline Sans Bold" pitchFamily="34" charset="-122"/>
                <a:cs typeface="Spline Sans Bold" pitchFamily="34" charset="-120"/>
              </a:rPr>
              <a:t>Transfer Learning Model</a:t>
            </a:r>
            <a:endParaRPr lang="en-US" sz="2150" dirty="0">
              <a:latin typeface="Arial Rounded MT Bold" panose="020F0704030504030204" pitchFamily="34" charset="0"/>
            </a:endParaRPr>
          </a:p>
        </p:txBody>
      </p:sp>
      <p:sp>
        <p:nvSpPr>
          <p:cNvPr id="6" name="Text 4"/>
          <p:cNvSpPr/>
          <p:nvPr/>
        </p:nvSpPr>
        <p:spPr>
          <a:xfrm>
            <a:off x="7623929" y="3496508"/>
            <a:ext cx="6150054" cy="1580198"/>
          </a:xfrm>
          <a:prstGeom prst="rect">
            <a:avLst/>
          </a:prstGeom>
          <a:noFill/>
          <a:ln/>
        </p:spPr>
        <p:txBody>
          <a:bodyPr wrap="square" lIns="0" tIns="0" rIns="0" bIns="0" rtlCol="0" anchor="t"/>
          <a:lstStyle/>
          <a:p>
            <a:pPr marL="0" indent="0" algn="l">
              <a:lnSpc>
                <a:spcPts val="3100"/>
              </a:lnSpc>
              <a:buNone/>
            </a:pPr>
            <a:r>
              <a:rPr lang="en-US" sz="1900" dirty="0">
                <a:solidFill>
                  <a:srgbClr val="E0E4E6"/>
                </a:solidFill>
                <a:latin typeface="Barlow" pitchFamily="34" charset="0"/>
                <a:ea typeface="Barlow" pitchFamily="34" charset="-122"/>
                <a:cs typeface="Barlow" pitchFamily="34" charset="-120"/>
              </a:rPr>
              <a:t>The pre-trained MobileNetV2 model was adapted for this task. The convolutional base was frozen, and a new classification head was added and fine-tuned on the MNIST data.</a:t>
            </a:r>
            <a:endParaRPr lang="en-US" sz="1900" dirty="0"/>
          </a:p>
        </p:txBody>
      </p:sp>
      <p:sp>
        <p:nvSpPr>
          <p:cNvPr id="7" name="Shape 5"/>
          <p:cNvSpPr/>
          <p:nvPr/>
        </p:nvSpPr>
        <p:spPr>
          <a:xfrm>
            <a:off x="864037" y="5576530"/>
            <a:ext cx="12902327" cy="1049060"/>
          </a:xfrm>
          <a:prstGeom prst="roundRect">
            <a:avLst>
              <a:gd name="adj" fmla="val 35301"/>
            </a:avLst>
          </a:prstGeom>
          <a:solidFill>
            <a:srgbClr val="37A7E7"/>
          </a:solidFill>
          <a:ln/>
        </p:spPr>
      </p:sp>
      <p:pic>
        <p:nvPicPr>
          <p:cNvPr id="8" name="Image 0" descr="preencoded.png"/>
          <p:cNvPicPr>
            <a:picLocks noChangeAspect="1"/>
          </p:cNvPicPr>
          <p:nvPr/>
        </p:nvPicPr>
        <p:blipFill>
          <a:blip r:embed="rId3"/>
          <a:stretch>
            <a:fillRect/>
          </a:stretch>
        </p:blipFill>
        <p:spPr>
          <a:xfrm>
            <a:off x="1110853" y="5958602"/>
            <a:ext cx="308610" cy="246817"/>
          </a:xfrm>
          <a:prstGeom prst="rect">
            <a:avLst/>
          </a:prstGeom>
        </p:spPr>
      </p:pic>
      <p:sp>
        <p:nvSpPr>
          <p:cNvPr id="9" name="Text 6"/>
          <p:cNvSpPr/>
          <p:nvPr/>
        </p:nvSpPr>
        <p:spPr>
          <a:xfrm>
            <a:off x="1666280" y="5885021"/>
            <a:ext cx="11853267" cy="395049"/>
          </a:xfrm>
          <a:prstGeom prst="rect">
            <a:avLst/>
          </a:prstGeom>
          <a:noFill/>
          <a:ln/>
        </p:spPr>
        <p:txBody>
          <a:bodyPr wrap="none" lIns="0" tIns="0" rIns="0" bIns="0" rtlCol="0" anchor="t"/>
          <a:lstStyle/>
          <a:p>
            <a:pPr marL="0" indent="0" algn="l">
              <a:lnSpc>
                <a:spcPts val="3100"/>
              </a:lnSpc>
              <a:buNone/>
            </a:pPr>
            <a:r>
              <a:rPr lang="en-US" sz="1900" b="1" dirty="0">
                <a:solidFill>
                  <a:srgbClr val="000000"/>
                </a:solidFill>
                <a:latin typeface="Barlow" pitchFamily="34" charset="0"/>
                <a:ea typeface="Barlow" pitchFamily="34" charset="-122"/>
                <a:cs typeface="Barlow" pitchFamily="34" charset="-120"/>
              </a:rPr>
              <a:t>Key Tools:</a:t>
            </a:r>
            <a:r>
              <a:rPr lang="en-US" sz="1900" dirty="0">
                <a:solidFill>
                  <a:srgbClr val="000000"/>
                </a:solidFill>
                <a:latin typeface="Barlow" pitchFamily="34" charset="0"/>
                <a:ea typeface="Barlow" pitchFamily="34" charset="-122"/>
                <a:cs typeface="Barlow" pitchFamily="34" charset="-120"/>
              </a:rPr>
              <a:t> Python, Google Colab, TensorFlow, Scikit-learn.</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31959" y="339447"/>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F0FCFF"/>
                </a:solidFill>
                <a:latin typeface="Arial Rounded MT Bold" panose="020F0704030504030204" pitchFamily="34" charset="0"/>
                <a:ea typeface="Spline Sans Bold" pitchFamily="34" charset="-122"/>
                <a:cs typeface="Spline Sans Bold" pitchFamily="34" charset="-120"/>
              </a:rPr>
              <a:t>Performance Results</a:t>
            </a:r>
            <a:endParaRPr lang="en-US" sz="2150" dirty="0">
              <a:latin typeface="Arial Rounded MT Bold" panose="020F0704030504030204" pitchFamily="34" charset="0"/>
            </a:endParaRPr>
          </a:p>
        </p:txBody>
      </p:sp>
      <p:sp>
        <p:nvSpPr>
          <p:cNvPr id="3" name="Text 1"/>
          <p:cNvSpPr/>
          <p:nvPr/>
        </p:nvSpPr>
        <p:spPr>
          <a:xfrm>
            <a:off x="431959" y="929164"/>
            <a:ext cx="13766483" cy="197525"/>
          </a:xfrm>
          <a:prstGeom prst="rect">
            <a:avLst/>
          </a:prstGeom>
          <a:noFill/>
          <a:ln/>
        </p:spPr>
        <p:txBody>
          <a:bodyPr wrap="none" lIns="0" tIns="0" rIns="0" bIns="0" rtlCol="0" anchor="t"/>
          <a:lstStyle/>
          <a:p>
            <a:pPr marL="0" indent="0" algn="l">
              <a:lnSpc>
                <a:spcPts val="1550"/>
              </a:lnSpc>
              <a:buNone/>
            </a:pPr>
            <a:r>
              <a:rPr lang="en-US" sz="1400" dirty="0">
                <a:solidFill>
                  <a:srgbClr val="E0E4E6"/>
                </a:solidFill>
                <a:latin typeface="Barlow" pitchFamily="34" charset="0"/>
                <a:ea typeface="Barlow" pitchFamily="34" charset="-122"/>
                <a:cs typeface="Barlow" pitchFamily="34" charset="-120"/>
              </a:rPr>
              <a:t>Display the final test accuracies of both models side-by-side for comparison.</a:t>
            </a:r>
            <a:endParaRPr lang="en-US" sz="1400" dirty="0"/>
          </a:p>
        </p:txBody>
      </p:sp>
      <p:sp>
        <p:nvSpPr>
          <p:cNvPr id="4" name="Text 2"/>
          <p:cNvSpPr/>
          <p:nvPr/>
        </p:nvSpPr>
        <p:spPr>
          <a:xfrm>
            <a:off x="431959" y="1327190"/>
            <a:ext cx="6806089" cy="407313"/>
          </a:xfrm>
          <a:prstGeom prst="rect">
            <a:avLst/>
          </a:prstGeom>
          <a:noFill/>
          <a:ln/>
        </p:spPr>
        <p:txBody>
          <a:bodyPr wrap="none" lIns="0" tIns="0" rIns="0" bIns="0" rtlCol="0" anchor="t"/>
          <a:lstStyle/>
          <a:p>
            <a:pPr marL="0" indent="0" algn="ctr">
              <a:lnSpc>
                <a:spcPts val="3200"/>
              </a:lnSpc>
              <a:buNone/>
            </a:pPr>
            <a:r>
              <a:rPr lang="en-US" sz="3200" b="1" dirty="0">
                <a:solidFill>
                  <a:srgbClr val="E0E4E6"/>
                </a:solidFill>
                <a:latin typeface="Arial Rounded MT Bold" panose="020F0704030504030204" pitchFamily="34" charset="0"/>
                <a:ea typeface="Spline Sans Bold" pitchFamily="34" charset="-122"/>
                <a:cs typeface="Spline Sans Bold" pitchFamily="34" charset="-120"/>
              </a:rPr>
              <a:t>99.26%</a:t>
            </a:r>
            <a:endParaRPr lang="en-US" sz="3200" dirty="0">
              <a:latin typeface="Arial Rounded MT Bold" panose="020F0704030504030204" pitchFamily="34" charset="0"/>
            </a:endParaRPr>
          </a:p>
        </p:txBody>
      </p:sp>
      <p:sp>
        <p:nvSpPr>
          <p:cNvPr id="5" name="Text 3"/>
          <p:cNvSpPr/>
          <p:nvPr/>
        </p:nvSpPr>
        <p:spPr>
          <a:xfrm>
            <a:off x="3105269" y="1888688"/>
            <a:ext cx="1459468" cy="171450"/>
          </a:xfrm>
          <a:prstGeom prst="rect">
            <a:avLst/>
          </a:prstGeom>
          <a:noFill/>
          <a:ln/>
        </p:spPr>
        <p:txBody>
          <a:bodyPr wrap="none" lIns="0" tIns="0" rIns="0" bIns="0" rtlCol="0" anchor="t"/>
          <a:lstStyle/>
          <a:p>
            <a:pPr marL="0" indent="0" algn="ctr">
              <a:lnSpc>
                <a:spcPts val="1350"/>
              </a:lnSpc>
              <a:buNone/>
            </a:pPr>
            <a:r>
              <a:rPr lang="en-US" sz="1050" b="1" dirty="0">
                <a:solidFill>
                  <a:srgbClr val="E0E4E6"/>
                </a:solidFill>
                <a:latin typeface="Arial Rounded MT Bold" panose="020F0704030504030204" pitchFamily="34" charset="0"/>
                <a:ea typeface="Spline Sans Bold" pitchFamily="34" charset="-122"/>
                <a:cs typeface="Spline Sans Bold" pitchFamily="34" charset="-120"/>
              </a:rPr>
              <a:t>Custom CNN Accuracy</a:t>
            </a:r>
            <a:endParaRPr lang="en-US" sz="1050" dirty="0">
              <a:latin typeface="Arial Rounded MT Bold" panose="020F0704030504030204" pitchFamily="34" charset="0"/>
            </a:endParaRPr>
          </a:p>
        </p:txBody>
      </p:sp>
      <p:sp>
        <p:nvSpPr>
          <p:cNvPr id="6" name="Text 4"/>
          <p:cNvSpPr/>
          <p:nvPr/>
        </p:nvSpPr>
        <p:spPr>
          <a:xfrm>
            <a:off x="7392353" y="1327190"/>
            <a:ext cx="6806089" cy="407313"/>
          </a:xfrm>
          <a:prstGeom prst="rect">
            <a:avLst/>
          </a:prstGeom>
          <a:noFill/>
          <a:ln/>
        </p:spPr>
        <p:txBody>
          <a:bodyPr wrap="none" lIns="0" tIns="0" rIns="0" bIns="0" rtlCol="0" anchor="t"/>
          <a:lstStyle/>
          <a:p>
            <a:pPr marL="0" indent="0" algn="ctr">
              <a:lnSpc>
                <a:spcPts val="3200"/>
              </a:lnSpc>
              <a:buNone/>
            </a:pPr>
            <a:r>
              <a:rPr lang="en-US" sz="3200" b="1" dirty="0">
                <a:solidFill>
                  <a:srgbClr val="E0E4E6"/>
                </a:solidFill>
                <a:latin typeface="Arial Rounded MT Bold" panose="020F0704030504030204" pitchFamily="34" charset="0"/>
                <a:ea typeface="Spline Sans Bold" pitchFamily="34" charset="-122"/>
                <a:cs typeface="Spline Sans Bold" pitchFamily="34" charset="-120"/>
              </a:rPr>
              <a:t>96.99%</a:t>
            </a:r>
            <a:endParaRPr lang="en-US" sz="3200" dirty="0">
              <a:latin typeface="Arial Rounded MT Bold" panose="020F0704030504030204" pitchFamily="34" charset="0"/>
            </a:endParaRPr>
          </a:p>
        </p:txBody>
      </p:sp>
      <p:sp>
        <p:nvSpPr>
          <p:cNvPr id="7" name="Text 5"/>
          <p:cNvSpPr/>
          <p:nvPr/>
        </p:nvSpPr>
        <p:spPr>
          <a:xfrm>
            <a:off x="9421892" y="1888688"/>
            <a:ext cx="2746891" cy="171450"/>
          </a:xfrm>
          <a:prstGeom prst="rect">
            <a:avLst/>
          </a:prstGeom>
          <a:noFill/>
          <a:ln/>
        </p:spPr>
        <p:txBody>
          <a:bodyPr wrap="none" lIns="0" tIns="0" rIns="0" bIns="0" rtlCol="0" anchor="t"/>
          <a:lstStyle/>
          <a:p>
            <a:pPr marL="0" indent="0" algn="ctr">
              <a:lnSpc>
                <a:spcPts val="1350"/>
              </a:lnSpc>
              <a:buNone/>
            </a:pPr>
            <a:r>
              <a:rPr lang="en-US" sz="1050" b="1" dirty="0">
                <a:solidFill>
                  <a:srgbClr val="E0E4E6"/>
                </a:solidFill>
                <a:latin typeface="Arial Rounded MT Bold" panose="020F0704030504030204" pitchFamily="34" charset="0"/>
                <a:ea typeface="Spline Sans Bold" pitchFamily="34" charset="-122"/>
                <a:cs typeface="Spline Sans Bold" pitchFamily="34" charset="-120"/>
              </a:rPr>
              <a:t>Transfer Learning (MobileNetV2) Accuracy</a:t>
            </a:r>
            <a:endParaRPr lang="en-US" sz="1050" dirty="0">
              <a:latin typeface="Arial Rounded MT Bold" panose="020F0704030504030204" pitchFamily="34" charset="0"/>
            </a:endParaRPr>
          </a:p>
        </p:txBody>
      </p:sp>
      <p:sp>
        <p:nvSpPr>
          <p:cNvPr id="8" name="Text 6"/>
          <p:cNvSpPr/>
          <p:nvPr/>
        </p:nvSpPr>
        <p:spPr>
          <a:xfrm>
            <a:off x="431959" y="2245281"/>
            <a:ext cx="1467683" cy="171450"/>
          </a:xfrm>
          <a:prstGeom prst="rect">
            <a:avLst/>
          </a:prstGeom>
          <a:noFill/>
          <a:ln/>
        </p:spPr>
        <p:txBody>
          <a:bodyPr wrap="none" lIns="0" tIns="0" rIns="0" bIns="0" rtlCol="0" anchor="t"/>
          <a:lstStyle/>
          <a:p>
            <a:pPr marL="0" indent="0" algn="l">
              <a:lnSpc>
                <a:spcPts val="1350"/>
              </a:lnSpc>
              <a:buNone/>
            </a:pPr>
            <a:r>
              <a:rPr lang="en-US" sz="1200" b="1" dirty="0">
                <a:solidFill>
                  <a:srgbClr val="F0FCFF"/>
                </a:solidFill>
                <a:latin typeface="Arial Rounded MT Bold" panose="020F0704030504030204" pitchFamily="34" charset="0"/>
                <a:ea typeface="Spline Sans Bold" pitchFamily="34" charset="-122"/>
                <a:cs typeface="Spline Sans Bold" pitchFamily="34" charset="-120"/>
              </a:rPr>
              <a:t>Training &amp; Loss Curves</a:t>
            </a:r>
            <a:endParaRPr lang="en-US" sz="1200" dirty="0">
              <a:latin typeface="Arial Rounded MT Bold" panose="020F0704030504030204" pitchFamily="34" charset="0"/>
            </a:endParaRPr>
          </a:p>
        </p:txBody>
      </p:sp>
      <p:pic>
        <p:nvPicPr>
          <p:cNvPr id="9" name="Image 0"/>
          <p:cNvPicPr>
            <a:picLocks noChangeAspect="1"/>
          </p:cNvPicPr>
          <p:nvPr/>
        </p:nvPicPr>
        <p:blipFill>
          <a:blip r:embed="rId3"/>
          <a:srcRect/>
          <a:stretch/>
        </p:blipFill>
        <p:spPr>
          <a:xfrm>
            <a:off x="431959" y="2601875"/>
            <a:ext cx="6960394" cy="5288278"/>
          </a:xfrm>
          <a:prstGeom prst="rect">
            <a:avLst/>
          </a:prstGeom>
        </p:spPr>
      </p:pic>
      <p:sp>
        <p:nvSpPr>
          <p:cNvPr id="10" name="Text 7"/>
          <p:cNvSpPr/>
          <p:nvPr/>
        </p:nvSpPr>
        <p:spPr>
          <a:xfrm>
            <a:off x="431959" y="4890135"/>
            <a:ext cx="1371600" cy="171450"/>
          </a:xfrm>
          <a:prstGeom prst="rect">
            <a:avLst/>
          </a:prstGeom>
          <a:noFill/>
          <a:ln/>
        </p:spPr>
        <p:txBody>
          <a:bodyPr wrap="none" lIns="0" tIns="0" rIns="0" bIns="0" rtlCol="0" anchor="t"/>
          <a:lstStyle/>
          <a:p>
            <a:pPr marL="0" indent="0" algn="l">
              <a:lnSpc>
                <a:spcPts val="1350"/>
              </a:lnSpc>
              <a:buNone/>
            </a:pPr>
            <a:r>
              <a:rPr lang="en-US" sz="1050" b="1" dirty="0">
                <a:solidFill>
                  <a:srgbClr val="F0FCFF"/>
                </a:solidFill>
                <a:latin typeface="Spline Sans Bold" pitchFamily="34" charset="0"/>
                <a:ea typeface="Spline Sans Bold" pitchFamily="34" charset="-122"/>
                <a:cs typeface="Spline Sans Bold" pitchFamily="34" charset="-120"/>
              </a:rPr>
              <a:t>Confusion Matrix</a:t>
            </a:r>
            <a:endParaRPr lang="en-US" sz="1050" dirty="0"/>
          </a:p>
        </p:txBody>
      </p:sp>
      <p:pic>
        <p:nvPicPr>
          <p:cNvPr id="11" name="Image 1"/>
          <p:cNvPicPr>
            <a:picLocks noChangeAspect="1"/>
          </p:cNvPicPr>
          <p:nvPr/>
        </p:nvPicPr>
        <p:blipFill>
          <a:blip r:embed="rId4"/>
          <a:srcRect/>
          <a:stretch/>
        </p:blipFill>
        <p:spPr>
          <a:xfrm>
            <a:off x="7641459" y="2601875"/>
            <a:ext cx="6309360" cy="5288278"/>
          </a:xfrm>
          <a:prstGeom prst="rect">
            <a:avLst/>
          </a:prstGeom>
        </p:spPr>
      </p:pic>
      <p:sp>
        <p:nvSpPr>
          <p:cNvPr id="12" name="TextBox 11">
            <a:extLst>
              <a:ext uri="{FF2B5EF4-FFF2-40B4-BE49-F238E27FC236}">
                <a16:creationId xmlns:a16="http://schemas.microsoft.com/office/drawing/2014/main" id="{D9A7FAB9-A4C5-4789-8CE1-C95D6468D72A}"/>
              </a:ext>
            </a:extLst>
          </p:cNvPr>
          <p:cNvSpPr txBox="1"/>
          <p:nvPr/>
        </p:nvSpPr>
        <p:spPr>
          <a:xfrm>
            <a:off x="7641459" y="2060138"/>
            <a:ext cx="1459468" cy="461665"/>
          </a:xfrm>
          <a:prstGeom prst="rect">
            <a:avLst/>
          </a:prstGeom>
          <a:noFill/>
        </p:spPr>
        <p:txBody>
          <a:bodyPr wrap="square" rtlCol="0">
            <a:spAutoFit/>
          </a:bodyPr>
          <a:lstStyle/>
          <a:p>
            <a:endParaRPr lang="en-IN" sz="1200" b="1" dirty="0">
              <a:solidFill>
                <a:schemeClr val="bg1"/>
              </a:solidFill>
              <a:latin typeface="Arial Rounded MT Bold" panose="020F0704030504030204" pitchFamily="34" charset="0"/>
            </a:endParaRPr>
          </a:p>
          <a:p>
            <a:r>
              <a:rPr lang="en-IN" sz="1200" b="1" dirty="0">
                <a:solidFill>
                  <a:schemeClr val="bg1"/>
                </a:solidFill>
                <a:latin typeface="Arial Rounded MT Bold" panose="020F0704030504030204" pitchFamily="34" charset="0"/>
              </a:rPr>
              <a:t>Confusion Matrix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31959" y="339447"/>
            <a:ext cx="3334226" cy="342900"/>
          </a:xfrm>
          <a:prstGeom prst="rect">
            <a:avLst/>
          </a:prstGeom>
          <a:noFill/>
          <a:ln/>
        </p:spPr>
        <p:txBody>
          <a:bodyPr wrap="none" lIns="0" tIns="0" rIns="0" bIns="0" rtlCol="0" anchor="t"/>
          <a:lstStyle/>
          <a:p>
            <a:pPr marL="0" indent="0" algn="l">
              <a:lnSpc>
                <a:spcPts val="2700"/>
              </a:lnSpc>
              <a:buNone/>
            </a:pPr>
            <a:r>
              <a:rPr lang="en-US" sz="2150" b="1" dirty="0">
                <a:solidFill>
                  <a:srgbClr val="F0FCFF"/>
                </a:solidFill>
                <a:latin typeface="Arial Rounded MT Bold" panose="020F0704030504030204" pitchFamily="34" charset="0"/>
                <a:ea typeface="Spline Sans Bold" pitchFamily="34" charset="-122"/>
                <a:cs typeface="Spline Sans Bold" pitchFamily="34" charset="-120"/>
              </a:rPr>
              <a:t>Conclusion &amp; Future Work</a:t>
            </a:r>
            <a:endParaRPr lang="en-US" sz="2150" dirty="0">
              <a:latin typeface="Arial Rounded MT Bold" panose="020F0704030504030204" pitchFamily="34" charset="0"/>
            </a:endParaRPr>
          </a:p>
        </p:txBody>
      </p:sp>
      <p:sp>
        <p:nvSpPr>
          <p:cNvPr id="3" name="Text 1"/>
          <p:cNvSpPr/>
          <p:nvPr/>
        </p:nvSpPr>
        <p:spPr>
          <a:xfrm>
            <a:off x="431959" y="929164"/>
            <a:ext cx="13766483" cy="197525"/>
          </a:xfrm>
          <a:prstGeom prst="rect">
            <a:avLst/>
          </a:prstGeom>
          <a:noFill/>
          <a:ln/>
        </p:spPr>
        <p:txBody>
          <a:bodyPr wrap="none" lIns="0" tIns="0" rIns="0" bIns="0" rtlCol="0" anchor="t"/>
          <a:lstStyle/>
          <a:p>
            <a:pPr marL="0" indent="0" algn="l">
              <a:lnSpc>
                <a:spcPts val="1550"/>
              </a:lnSpc>
              <a:buNone/>
            </a:pPr>
            <a:r>
              <a:rPr lang="en-US" sz="1000" dirty="0">
                <a:solidFill>
                  <a:srgbClr val="E0E4E6"/>
                </a:solidFill>
                <a:latin typeface="Barlow" pitchFamily="34" charset="0"/>
                <a:ea typeface="Barlow" pitchFamily="34" charset="-122"/>
                <a:cs typeface="Barlow" pitchFamily="34" charset="-120"/>
              </a:rPr>
              <a:t>The custom CNN achieved exceptionally high accuracy, proving effective for the simple MNIST dataset. The transfer learning model also performed well and demonstrates a powerful approach for more complex, real-world image classification problems.</a:t>
            </a:r>
            <a:endParaRPr lang="en-US" sz="1000" dirty="0"/>
          </a:p>
        </p:txBody>
      </p:sp>
      <p:sp>
        <p:nvSpPr>
          <p:cNvPr id="4" name="Text 2"/>
          <p:cNvSpPr/>
          <p:nvPr/>
        </p:nvSpPr>
        <p:spPr>
          <a:xfrm>
            <a:off x="431959" y="1311831"/>
            <a:ext cx="1645920" cy="205621"/>
          </a:xfrm>
          <a:prstGeom prst="rect">
            <a:avLst/>
          </a:prstGeom>
          <a:noFill/>
          <a:ln/>
        </p:spPr>
        <p:txBody>
          <a:bodyPr wrap="none" lIns="0" tIns="0" rIns="0" bIns="0" rtlCol="0" anchor="t"/>
          <a:lstStyle/>
          <a:p>
            <a:pPr marL="0" indent="0" algn="l">
              <a:lnSpc>
                <a:spcPts val="1600"/>
              </a:lnSpc>
              <a:buNone/>
            </a:pPr>
            <a:r>
              <a:rPr lang="en-US" sz="1250" b="1" dirty="0">
                <a:solidFill>
                  <a:srgbClr val="16FFBB"/>
                </a:solidFill>
                <a:latin typeface="Arial Rounded MT Bold" panose="020F0704030504030204" pitchFamily="34" charset="0"/>
                <a:ea typeface="Spline Sans Bold" pitchFamily="34" charset="-122"/>
                <a:cs typeface="Spline Sans Bold" pitchFamily="34" charset="-120"/>
              </a:rPr>
              <a:t>Future Work:</a:t>
            </a:r>
            <a:endParaRPr lang="en-US" sz="1250" dirty="0">
              <a:latin typeface="Arial Rounded MT Bold" panose="020F0704030504030204" pitchFamily="34" charset="0"/>
            </a:endParaRPr>
          </a:p>
        </p:txBody>
      </p:sp>
      <p:sp>
        <p:nvSpPr>
          <p:cNvPr id="5" name="Text 3"/>
          <p:cNvSpPr/>
          <p:nvPr/>
        </p:nvSpPr>
        <p:spPr>
          <a:xfrm>
            <a:off x="431959" y="1702594"/>
            <a:ext cx="13766483" cy="197525"/>
          </a:xfrm>
          <a:prstGeom prst="rect">
            <a:avLst/>
          </a:prstGeom>
          <a:noFill/>
          <a:ln/>
        </p:spPr>
        <p:txBody>
          <a:bodyPr wrap="none" lIns="0" tIns="0" rIns="0" bIns="0" rtlCol="0" anchor="t"/>
          <a:lstStyle/>
          <a:p>
            <a:pPr marL="342900" indent="-342900" algn="l">
              <a:lnSpc>
                <a:spcPts val="1550"/>
              </a:lnSpc>
              <a:buSzPct val="100000"/>
              <a:buChar char="•"/>
            </a:pPr>
            <a:r>
              <a:rPr lang="en-US" sz="1000" dirty="0">
                <a:solidFill>
                  <a:srgbClr val="E0E4E6"/>
                </a:solidFill>
                <a:latin typeface="Barlow" pitchFamily="34" charset="0"/>
                <a:ea typeface="Barlow" pitchFamily="34" charset="-122"/>
                <a:cs typeface="Barlow" pitchFamily="34" charset="-120"/>
              </a:rPr>
              <a:t>Suggestions include further fine-tuning of hyperparameters or applying these models to more challenging datasets like CIFAR-10.</a:t>
            </a:r>
            <a:endParaRPr lang="en-US" sz="1000" dirty="0"/>
          </a:p>
        </p:txBody>
      </p:sp>
      <p:pic>
        <p:nvPicPr>
          <p:cNvPr id="6" name="Image 0" descr="preencoded.png"/>
          <p:cNvPicPr>
            <a:picLocks noChangeAspect="1"/>
          </p:cNvPicPr>
          <p:nvPr/>
        </p:nvPicPr>
        <p:blipFill>
          <a:blip r:embed="rId3"/>
          <a:stretch>
            <a:fillRect/>
          </a:stretch>
        </p:blipFill>
        <p:spPr>
          <a:xfrm>
            <a:off x="431958" y="2038946"/>
            <a:ext cx="13766483" cy="5851208"/>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251</Words>
  <Application>Microsoft Office PowerPoint</Application>
  <PresentationFormat>Custom</PresentationFormat>
  <Paragraphs>30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Spline Sans Bold</vt:lpstr>
      <vt:lpstr>Arial Rounded MT Bold</vt:lpstr>
      <vt:lpstr>Calibri</vt:lpstr>
      <vt:lpstr>Barlow</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Sayon Ghosh</dc:creator>
  <cp:lastModifiedBy>Sayon Ghosh</cp:lastModifiedBy>
  <cp:revision>10</cp:revision>
  <dcterms:created xsi:type="dcterms:W3CDTF">2025-08-13T05:54:56Z</dcterms:created>
  <dcterms:modified xsi:type="dcterms:W3CDTF">2025-08-13T07:05:25Z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1170984</vt:lpwstr>
  </property>
  <property fmtid="{D5CDD505-2E9C-101B-9397-08002B2CF9AE}" pid="3" name="NXPowerLiteSettings">
    <vt:lpwstr>F7000400038000</vt:lpwstr>
  </property>
  <property fmtid="{D5CDD505-2E9C-101B-9397-08002B2CF9AE}" pid="4" name="NXPowerLiteVersion">
    <vt:lpwstr>S10.9.0</vt:lpwstr>
  </property>
</Properties>
</file>