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21DD27-CDC5-4DFC-88F7-027F6D2F77E5}">
  <a:tblStyle styleId="{CE21DD27-CDC5-4DFC-88F7-027F6D2F77E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5.xml"/><Relationship Id="rId22" Type="http://schemas.openxmlformats.org/officeDocument/2006/relationships/font" Target="fonts/Nunito-boldItalic.fntdata"/><Relationship Id="rId10" Type="http://schemas.openxmlformats.org/officeDocument/2006/relationships/slide" Target="slides/slide4.xml"/><Relationship Id="rId21" Type="http://schemas.openxmlformats.org/officeDocument/2006/relationships/font" Target="fonts/Nuni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3240bff3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3240bff3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63240bff3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63240bff3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3240bff3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63240bff3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2ced54cf2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2ced54cf2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308d3bf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308d3bf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3240bff3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3240bff3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3240bff3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3240bff3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3240bff3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3240bff3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308d3bff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308d3bff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30a1eb8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30a1eb8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3240bff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63240bff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486575" y="453750"/>
            <a:ext cx="7988100" cy="1448100"/>
          </a:xfrm>
          <a:prstGeom prst="rect">
            <a:avLst/>
          </a:prstGeom>
          <a:solidFill>
            <a:schemeClr val="dk1"/>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000000"/>
                </a:solidFill>
                <a:latin typeface="Calibri"/>
                <a:ea typeface="Calibri"/>
                <a:cs typeface="Calibri"/>
                <a:sym typeface="Calibri"/>
              </a:rPr>
              <a:t>Call Center Performance Optimization: </a:t>
            </a:r>
            <a:endParaRPr>
              <a:solidFill>
                <a:srgbClr val="000000"/>
              </a:solidFill>
              <a:latin typeface="Calibri"/>
              <a:ea typeface="Calibri"/>
              <a:cs typeface="Calibri"/>
              <a:sym typeface="Calibri"/>
            </a:endParaRPr>
          </a:p>
          <a:p>
            <a:pPr indent="0" lvl="0" marL="0" rtl="0" algn="ctr">
              <a:spcBef>
                <a:spcPts val="0"/>
              </a:spcBef>
              <a:spcAft>
                <a:spcPts val="0"/>
              </a:spcAft>
              <a:buNone/>
            </a:pPr>
            <a:r>
              <a:rPr lang="en">
                <a:solidFill>
                  <a:srgbClr val="000000"/>
                </a:solidFill>
                <a:latin typeface="Calibri"/>
                <a:ea typeface="Calibri"/>
                <a:cs typeface="Calibri"/>
                <a:sym typeface="Calibri"/>
              </a:rPr>
              <a:t>A Monte Carlo Approach</a:t>
            </a:r>
            <a:endParaRPr>
              <a:latin typeface="Calibri"/>
              <a:ea typeface="Calibri"/>
              <a:cs typeface="Calibri"/>
              <a:sym typeface="Calibri"/>
            </a:endParaRPr>
          </a:p>
        </p:txBody>
      </p:sp>
      <p:graphicFrame>
        <p:nvGraphicFramePr>
          <p:cNvPr id="129" name="Google Shape;129;p13"/>
          <p:cNvGraphicFramePr/>
          <p:nvPr/>
        </p:nvGraphicFramePr>
        <p:xfrm>
          <a:off x="967300" y="3086650"/>
          <a:ext cx="3000000" cy="3000000"/>
        </p:xfrm>
        <a:graphic>
          <a:graphicData uri="http://schemas.openxmlformats.org/drawingml/2006/table">
            <a:tbl>
              <a:tblPr>
                <a:noFill/>
                <a:tableStyleId>{CE21DD27-CDC5-4DFC-88F7-027F6D2F77E5}</a:tableStyleId>
              </a:tblPr>
              <a:tblGrid>
                <a:gridCol w="1914275"/>
                <a:gridCol w="1426300"/>
              </a:tblGrid>
              <a:tr h="356650">
                <a:tc>
                  <a:txBody>
                    <a:bodyPr/>
                    <a:lstStyle/>
                    <a:p>
                      <a:pPr indent="0" lvl="0" marL="0" rtl="0" algn="l">
                        <a:spcBef>
                          <a:spcPts val="0"/>
                        </a:spcBef>
                        <a:spcAft>
                          <a:spcPts val="0"/>
                        </a:spcAft>
                        <a:buNone/>
                      </a:pPr>
                      <a:r>
                        <a:rPr b="1" lang="en" sz="1200">
                          <a:latin typeface="Calibri"/>
                          <a:ea typeface="Calibri"/>
                          <a:cs typeface="Calibri"/>
                          <a:sym typeface="Calibri"/>
                        </a:rPr>
                        <a:t>Name</a:t>
                      </a:r>
                      <a:endParaRPr b="1" sz="1200">
                        <a:latin typeface="Calibri"/>
                        <a:ea typeface="Calibri"/>
                        <a:cs typeface="Calibri"/>
                        <a:sym typeface="Calibri"/>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b="1" lang="en" sz="1200">
                          <a:latin typeface="Calibri"/>
                          <a:ea typeface="Calibri"/>
                          <a:cs typeface="Calibri"/>
                          <a:sym typeface="Calibri"/>
                        </a:rPr>
                        <a:t>ID</a:t>
                      </a:r>
                      <a:endParaRPr b="1" sz="1200">
                        <a:latin typeface="Calibri"/>
                        <a:ea typeface="Calibri"/>
                        <a:cs typeface="Calibri"/>
                        <a:sym typeface="Calibri"/>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r>
              <a:tr h="356650">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Nazifa Khanom</a:t>
                      </a:r>
                      <a:endParaRPr sz="12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22166009</a:t>
                      </a:r>
                      <a:endParaRPr sz="12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r>
              <a:tr h="356650">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Mashfurah Afiat</a:t>
                      </a:r>
                      <a:endParaRPr sz="12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23366039</a:t>
                      </a:r>
                      <a:endParaRPr sz="12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r>
              <a:tr h="356650">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Tahmid Zarif Ul Hoq Sayor</a:t>
                      </a:r>
                      <a:endParaRPr sz="12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23266015</a:t>
                      </a:r>
                      <a:endParaRPr sz="12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r>
              <a:tr h="356650">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Alvin Rahul Hore</a:t>
                      </a:r>
                      <a:endParaRPr sz="12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23166005</a:t>
                      </a:r>
                      <a:endParaRPr sz="12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r>
            </a:tbl>
          </a:graphicData>
        </a:graphic>
      </p:graphicFrame>
      <p:sp>
        <p:nvSpPr>
          <p:cNvPr id="130" name="Google Shape;130;p13"/>
          <p:cNvSpPr txBox="1"/>
          <p:nvPr/>
        </p:nvSpPr>
        <p:spPr>
          <a:xfrm>
            <a:off x="2685600" y="1901850"/>
            <a:ext cx="3772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2800"/>
              <a:buFont typeface="Arial"/>
              <a:buNone/>
            </a:pPr>
            <a:r>
              <a:rPr lang="en" sz="1800">
                <a:latin typeface="Calibri"/>
                <a:ea typeface="Calibri"/>
                <a:cs typeface="Calibri"/>
                <a:sym typeface="Calibri"/>
              </a:rPr>
              <a:t>CSE718</a:t>
            </a:r>
            <a:endParaRPr sz="1800">
              <a:latin typeface="Calibri"/>
              <a:ea typeface="Calibri"/>
              <a:cs typeface="Calibri"/>
              <a:sym typeface="Calibri"/>
            </a:endParaRPr>
          </a:p>
          <a:p>
            <a:pPr indent="0" lvl="0" marL="0" rtl="0" algn="ctr">
              <a:spcBef>
                <a:spcPts val="0"/>
              </a:spcBef>
              <a:spcAft>
                <a:spcPts val="0"/>
              </a:spcAft>
              <a:buClr>
                <a:srgbClr val="000000"/>
              </a:buClr>
              <a:buSzPts val="2800"/>
              <a:buFont typeface="Arial"/>
              <a:buNone/>
            </a:pPr>
            <a:r>
              <a:rPr lang="en" sz="1800">
                <a:latin typeface="Calibri"/>
                <a:ea typeface="Calibri"/>
                <a:cs typeface="Calibri"/>
                <a:sym typeface="Calibri"/>
              </a:rPr>
              <a:t>Fall-2023</a:t>
            </a:r>
            <a:endParaRPr sz="1800">
              <a:latin typeface="Calibri"/>
              <a:ea typeface="Calibri"/>
              <a:cs typeface="Calibri"/>
              <a:sym typeface="Calibri"/>
            </a:endParaRPr>
          </a:p>
        </p:txBody>
      </p:sp>
      <p:sp>
        <p:nvSpPr>
          <p:cNvPr id="131" name="Google Shape;131;p13"/>
          <p:cNvSpPr txBox="1"/>
          <p:nvPr/>
        </p:nvSpPr>
        <p:spPr>
          <a:xfrm>
            <a:off x="967288" y="2489900"/>
            <a:ext cx="2913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800">
                <a:solidFill>
                  <a:schemeClr val="dk2"/>
                </a:solidFill>
                <a:latin typeface="Calibri"/>
                <a:ea typeface="Calibri"/>
                <a:cs typeface="Calibri"/>
                <a:sym typeface="Calibri"/>
              </a:rPr>
              <a:t>Group 11</a:t>
            </a:r>
            <a:endParaRPr i="1" sz="1800">
              <a:solidFill>
                <a:schemeClr val="dk2"/>
              </a:solidFill>
              <a:latin typeface="Calibri"/>
              <a:ea typeface="Calibri"/>
              <a:cs typeface="Calibri"/>
              <a:sym typeface="Calibri"/>
            </a:endParaRPr>
          </a:p>
          <a:p>
            <a:pPr indent="0" lvl="0" marL="0" rtl="0" algn="l">
              <a:spcBef>
                <a:spcPts val="0"/>
              </a:spcBef>
              <a:spcAft>
                <a:spcPts val="0"/>
              </a:spcAft>
              <a:buNone/>
            </a:pPr>
            <a:r>
              <a:rPr lang="en" sz="1300">
                <a:solidFill>
                  <a:schemeClr val="dk2"/>
                </a:solidFill>
                <a:latin typeface="Calibri"/>
                <a:ea typeface="Calibri"/>
                <a:cs typeface="Calibri"/>
                <a:sym typeface="Calibri"/>
              </a:rPr>
              <a:t>Group Members-</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
        <p:nvSpPr>
          <p:cNvPr id="132" name="Google Shape;132;p13"/>
          <p:cNvSpPr txBox="1"/>
          <p:nvPr/>
        </p:nvSpPr>
        <p:spPr>
          <a:xfrm>
            <a:off x="5250650" y="3059250"/>
            <a:ext cx="34260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Calibri"/>
                <a:ea typeface="Calibri"/>
                <a:cs typeface="Calibri"/>
                <a:sym typeface="Calibri"/>
              </a:rPr>
              <a:t>ST-</a:t>
            </a:r>
            <a:r>
              <a:rPr lang="en" sz="1200">
                <a:latin typeface="Calibri"/>
                <a:ea typeface="Calibri"/>
                <a:cs typeface="Calibri"/>
                <a:sym typeface="Calibri"/>
              </a:rPr>
              <a:t> Mehnaz Ara Fazal</a:t>
            </a:r>
            <a:endParaRPr sz="1200">
              <a:latin typeface="Calibri"/>
              <a:ea typeface="Calibri"/>
              <a:cs typeface="Calibri"/>
              <a:sym typeface="Calibri"/>
            </a:endParaRPr>
          </a:p>
          <a:p>
            <a:pPr indent="0" lvl="0" marL="0" rtl="0" algn="ctr">
              <a:spcBef>
                <a:spcPts val="0"/>
              </a:spcBef>
              <a:spcAft>
                <a:spcPts val="0"/>
              </a:spcAft>
              <a:buNone/>
            </a:pPr>
            <a:r>
              <a:t/>
            </a:r>
            <a:endParaRPr sz="1200">
              <a:latin typeface="Calibri"/>
              <a:ea typeface="Calibri"/>
              <a:cs typeface="Calibri"/>
              <a:sym typeface="Calibri"/>
            </a:endParaRPr>
          </a:p>
          <a:p>
            <a:pPr indent="0" lvl="0" marL="0" rtl="0" algn="ctr">
              <a:spcBef>
                <a:spcPts val="0"/>
              </a:spcBef>
              <a:spcAft>
                <a:spcPts val="0"/>
              </a:spcAft>
              <a:buNone/>
            </a:pPr>
            <a:r>
              <a:rPr b="1" lang="en" sz="1200">
                <a:latin typeface="Calibri"/>
                <a:ea typeface="Calibri"/>
                <a:cs typeface="Calibri"/>
                <a:sym typeface="Calibri"/>
              </a:rPr>
              <a:t>RA-</a:t>
            </a:r>
            <a:r>
              <a:rPr lang="en" sz="1200">
                <a:latin typeface="Calibri"/>
                <a:ea typeface="Calibri"/>
                <a:cs typeface="Calibri"/>
                <a:sym typeface="Calibri"/>
              </a:rPr>
              <a:t> Humaion Kabir Mehedi</a:t>
            </a:r>
            <a:endParaRPr sz="1200">
              <a:latin typeface="Calibri"/>
              <a:ea typeface="Calibri"/>
              <a:cs typeface="Calibri"/>
              <a:sym typeface="Calibri"/>
            </a:endParaRPr>
          </a:p>
          <a:p>
            <a:pPr indent="0" lvl="0" marL="0" rtl="0" algn="ctr">
              <a:spcBef>
                <a:spcPts val="0"/>
              </a:spcBef>
              <a:spcAft>
                <a:spcPts val="0"/>
              </a:spcAft>
              <a:buNone/>
            </a:pPr>
            <a:r>
              <a:t/>
            </a:r>
            <a:endParaRPr sz="1200">
              <a:latin typeface="Calibri"/>
              <a:ea typeface="Calibri"/>
              <a:cs typeface="Calibri"/>
              <a:sym typeface="Calibri"/>
            </a:endParaRPr>
          </a:p>
          <a:p>
            <a:pPr indent="0" lvl="0" marL="0" rtl="0" algn="ctr">
              <a:spcBef>
                <a:spcPts val="0"/>
              </a:spcBef>
              <a:spcAft>
                <a:spcPts val="0"/>
              </a:spcAft>
              <a:buNone/>
            </a:pPr>
            <a:r>
              <a:rPr b="1" lang="en" sz="1200">
                <a:latin typeface="Calibri"/>
                <a:ea typeface="Calibri"/>
                <a:cs typeface="Calibri"/>
                <a:sym typeface="Calibri"/>
              </a:rPr>
              <a:t>Course Instructor:</a:t>
            </a:r>
            <a:endParaRPr b="1" sz="1200">
              <a:latin typeface="Calibri"/>
              <a:ea typeface="Calibri"/>
              <a:cs typeface="Calibri"/>
              <a:sym typeface="Calibri"/>
            </a:endParaRPr>
          </a:p>
          <a:p>
            <a:pPr indent="0" lvl="0" marL="0" rtl="0" algn="ctr">
              <a:spcBef>
                <a:spcPts val="0"/>
              </a:spcBef>
              <a:spcAft>
                <a:spcPts val="0"/>
              </a:spcAft>
              <a:buNone/>
            </a:pPr>
            <a:r>
              <a:rPr lang="en" sz="1200">
                <a:latin typeface="Calibri"/>
                <a:ea typeface="Calibri"/>
                <a:cs typeface="Calibri"/>
                <a:sym typeface="Calibri"/>
              </a:rPr>
              <a:t>Annajiat Alim Rasel</a:t>
            </a:r>
            <a:endParaRPr sz="1200">
              <a:latin typeface="Calibri"/>
              <a:ea typeface="Calibri"/>
              <a:cs typeface="Calibri"/>
              <a:sym typeface="Calibri"/>
            </a:endParaRPr>
          </a:p>
          <a:p>
            <a:pPr indent="0" lvl="0" marL="0" rtl="0" algn="ctr">
              <a:spcBef>
                <a:spcPts val="0"/>
              </a:spcBef>
              <a:spcAft>
                <a:spcPts val="0"/>
              </a:spcAft>
              <a:buNone/>
            </a:pPr>
            <a:r>
              <a:rPr lang="en" sz="1200">
                <a:latin typeface="Calibri"/>
                <a:ea typeface="Calibri"/>
                <a:cs typeface="Calibri"/>
                <a:sym typeface="Calibri"/>
              </a:rPr>
              <a:t>Senior Lecturer,Department of Computer Science and Engineering,BRAC University</a:t>
            </a:r>
            <a:endParaRPr sz="1200">
              <a:solidFill>
                <a:schemeClr val="dk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819150" y="465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METHODOLOGY</a:t>
            </a:r>
            <a:endParaRPr/>
          </a:p>
        </p:txBody>
      </p:sp>
      <p:sp>
        <p:nvSpPr>
          <p:cNvPr id="186" name="Google Shape;186;p22"/>
          <p:cNvSpPr txBox="1"/>
          <p:nvPr>
            <p:ph idx="1" type="body"/>
          </p:nvPr>
        </p:nvSpPr>
        <p:spPr>
          <a:xfrm>
            <a:off x="819150" y="1347750"/>
            <a:ext cx="7505700" cy="360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38761D"/>
                </a:solidFill>
              </a:rPr>
              <a:t>Key Performance Indicators:</a:t>
            </a:r>
            <a:endParaRPr sz="1800">
              <a:solidFill>
                <a:srgbClr val="38761D"/>
              </a:solidFill>
            </a:endParaRPr>
          </a:p>
          <a:p>
            <a:pPr indent="-304800" lvl="0" marL="457200" rtl="0" algn="l">
              <a:spcBef>
                <a:spcPts val="0"/>
              </a:spcBef>
              <a:spcAft>
                <a:spcPts val="0"/>
              </a:spcAft>
              <a:buClr>
                <a:srgbClr val="38761D"/>
              </a:buClr>
              <a:buSzPts val="1200"/>
              <a:buChar char="●"/>
            </a:pPr>
            <a:r>
              <a:rPr lang="en" sz="1200">
                <a:solidFill>
                  <a:srgbClr val="38761D"/>
                </a:solidFill>
              </a:rPr>
              <a:t>Waiting time</a:t>
            </a:r>
            <a:endParaRPr sz="1200">
              <a:solidFill>
                <a:srgbClr val="38761D"/>
              </a:solidFill>
            </a:endParaRPr>
          </a:p>
          <a:p>
            <a:pPr indent="-304800" lvl="0" marL="457200" rtl="0" algn="l">
              <a:spcBef>
                <a:spcPts val="0"/>
              </a:spcBef>
              <a:spcAft>
                <a:spcPts val="0"/>
              </a:spcAft>
              <a:buClr>
                <a:srgbClr val="38761D"/>
              </a:buClr>
              <a:buSzPts val="1200"/>
              <a:buChar char="●"/>
            </a:pPr>
            <a:r>
              <a:rPr lang="en" sz="1200">
                <a:solidFill>
                  <a:srgbClr val="38761D"/>
                </a:solidFill>
              </a:rPr>
              <a:t>Queue </a:t>
            </a:r>
            <a:r>
              <a:rPr lang="en" sz="1200">
                <a:solidFill>
                  <a:srgbClr val="38761D"/>
                </a:solidFill>
              </a:rPr>
              <a:t>length</a:t>
            </a:r>
            <a:endParaRPr sz="1200">
              <a:solidFill>
                <a:srgbClr val="38761D"/>
              </a:solidFill>
            </a:endParaRPr>
          </a:p>
          <a:p>
            <a:pPr indent="0" lvl="0" marL="0" rtl="0" algn="l">
              <a:spcBef>
                <a:spcPts val="0"/>
              </a:spcBef>
              <a:spcAft>
                <a:spcPts val="0"/>
              </a:spcAft>
              <a:buNone/>
            </a:pPr>
            <a:r>
              <a:t/>
            </a:r>
            <a:endParaRPr sz="1200">
              <a:solidFill>
                <a:srgbClr val="38761D"/>
              </a:solidFill>
            </a:endParaRPr>
          </a:p>
          <a:p>
            <a:pPr indent="0" lvl="0" marL="0" rtl="0" algn="l">
              <a:spcBef>
                <a:spcPts val="0"/>
              </a:spcBef>
              <a:spcAft>
                <a:spcPts val="0"/>
              </a:spcAft>
              <a:buNone/>
            </a:pPr>
            <a:r>
              <a:rPr lang="en" sz="1800">
                <a:solidFill>
                  <a:srgbClr val="38761D"/>
                </a:solidFill>
              </a:rPr>
              <a:t>Scenario-based Simulations:</a:t>
            </a:r>
            <a:endParaRPr sz="1800">
              <a:solidFill>
                <a:srgbClr val="38761D"/>
              </a:solidFill>
            </a:endParaRPr>
          </a:p>
          <a:p>
            <a:pPr indent="-304800" lvl="0" marL="457200" rtl="0" algn="l">
              <a:spcBef>
                <a:spcPts val="0"/>
              </a:spcBef>
              <a:spcAft>
                <a:spcPts val="0"/>
              </a:spcAft>
              <a:buClr>
                <a:srgbClr val="38761D"/>
              </a:buClr>
              <a:buSzPts val="1200"/>
              <a:buChar char="●"/>
            </a:pPr>
            <a:r>
              <a:rPr lang="en" sz="1200">
                <a:solidFill>
                  <a:srgbClr val="38761D"/>
                </a:solidFill>
              </a:rPr>
              <a:t>Various agent skill distribution</a:t>
            </a:r>
            <a:endParaRPr sz="1200">
              <a:solidFill>
                <a:srgbClr val="38761D"/>
              </a:solidFill>
            </a:endParaRPr>
          </a:p>
          <a:p>
            <a:pPr indent="-304800" lvl="0" marL="457200" rtl="0" algn="l">
              <a:spcBef>
                <a:spcPts val="0"/>
              </a:spcBef>
              <a:spcAft>
                <a:spcPts val="0"/>
              </a:spcAft>
              <a:buClr>
                <a:srgbClr val="38761D"/>
              </a:buClr>
              <a:buSzPts val="1200"/>
              <a:buChar char="●"/>
            </a:pPr>
            <a:r>
              <a:rPr lang="en" sz="1200">
                <a:solidFill>
                  <a:srgbClr val="38761D"/>
                </a:solidFill>
              </a:rPr>
              <a:t>Complex calls </a:t>
            </a:r>
            <a:r>
              <a:rPr lang="en" sz="1200">
                <a:solidFill>
                  <a:srgbClr val="38761D"/>
                </a:solidFill>
              </a:rPr>
              <a:t>extreme</a:t>
            </a:r>
            <a:r>
              <a:rPr lang="en" sz="1200">
                <a:solidFill>
                  <a:srgbClr val="38761D"/>
                </a:solidFill>
              </a:rPr>
              <a:t> cases</a:t>
            </a:r>
            <a:endParaRPr sz="1200">
              <a:solidFill>
                <a:srgbClr val="38761D"/>
              </a:solidFill>
            </a:endParaRPr>
          </a:p>
          <a:p>
            <a:pPr indent="-304800" lvl="0" marL="457200" rtl="0" algn="l">
              <a:spcBef>
                <a:spcPts val="0"/>
              </a:spcBef>
              <a:spcAft>
                <a:spcPts val="0"/>
              </a:spcAft>
              <a:buClr>
                <a:srgbClr val="38761D"/>
              </a:buClr>
              <a:buSzPts val="1200"/>
              <a:buChar char="●"/>
            </a:pPr>
            <a:r>
              <a:rPr lang="en" sz="1200">
                <a:solidFill>
                  <a:srgbClr val="38761D"/>
                </a:solidFill>
              </a:rPr>
              <a:t>Highly probable random events</a:t>
            </a:r>
            <a:endParaRPr sz="1200">
              <a:solidFill>
                <a:srgbClr val="38761D"/>
              </a:solidFill>
            </a:endParaRPr>
          </a:p>
          <a:p>
            <a:pPr indent="0" lvl="0" marL="0" rtl="0" algn="l">
              <a:spcBef>
                <a:spcPts val="0"/>
              </a:spcBef>
              <a:spcAft>
                <a:spcPts val="0"/>
              </a:spcAft>
              <a:buNone/>
            </a:pPr>
            <a:r>
              <a:t/>
            </a:r>
            <a:endParaRPr sz="1200">
              <a:solidFill>
                <a:srgbClr val="38761D"/>
              </a:solidFill>
            </a:endParaRPr>
          </a:p>
          <a:p>
            <a:pPr indent="0" lvl="0" marL="0" rtl="0" algn="l">
              <a:spcBef>
                <a:spcPts val="0"/>
              </a:spcBef>
              <a:spcAft>
                <a:spcPts val="0"/>
              </a:spcAft>
              <a:buNone/>
            </a:pPr>
            <a:r>
              <a:rPr lang="en" sz="1800">
                <a:solidFill>
                  <a:srgbClr val="38761D"/>
                </a:solidFill>
              </a:rPr>
              <a:t>Agent Count Optimization:</a:t>
            </a:r>
            <a:endParaRPr sz="1800">
              <a:solidFill>
                <a:srgbClr val="38761D"/>
              </a:solidFill>
            </a:endParaRPr>
          </a:p>
          <a:p>
            <a:pPr indent="0" lvl="0" marL="0" rtl="0" algn="l">
              <a:spcBef>
                <a:spcPts val="0"/>
              </a:spcBef>
              <a:spcAft>
                <a:spcPts val="0"/>
              </a:spcAft>
              <a:buNone/>
            </a:pPr>
            <a:r>
              <a:rPr lang="en" sz="1200">
                <a:solidFill>
                  <a:srgbClr val="38761D"/>
                </a:solidFill>
              </a:rPr>
              <a:t>Variable call </a:t>
            </a:r>
            <a:r>
              <a:rPr lang="en" sz="1200">
                <a:solidFill>
                  <a:srgbClr val="38761D"/>
                </a:solidFill>
              </a:rPr>
              <a:t>receiver</a:t>
            </a:r>
            <a:r>
              <a:rPr lang="en" sz="1200">
                <a:solidFill>
                  <a:srgbClr val="38761D"/>
                </a:solidFill>
              </a:rPr>
              <a:t> agent count </a:t>
            </a:r>
            <a:r>
              <a:rPr lang="en" sz="1200">
                <a:solidFill>
                  <a:srgbClr val="38761D"/>
                </a:solidFill>
              </a:rPr>
              <a:t>throughout</a:t>
            </a:r>
            <a:r>
              <a:rPr lang="en" sz="1200">
                <a:solidFill>
                  <a:srgbClr val="38761D"/>
                </a:solidFill>
              </a:rPr>
              <a:t> the day depending on call rates</a:t>
            </a:r>
            <a:endParaRPr sz="1200">
              <a:solidFill>
                <a:srgbClr val="38761D"/>
              </a:solidFill>
            </a:endParaRPr>
          </a:p>
          <a:p>
            <a:pPr indent="0" lvl="0" marL="0" rtl="0" algn="l">
              <a:spcBef>
                <a:spcPts val="0"/>
              </a:spcBef>
              <a:spcAft>
                <a:spcPts val="0"/>
              </a:spcAft>
              <a:buNone/>
            </a:pPr>
            <a:r>
              <a:t/>
            </a:r>
            <a:endParaRPr sz="1200">
              <a:solidFill>
                <a:srgbClr val="38761D"/>
              </a:solidFill>
            </a:endParaRPr>
          </a:p>
          <a:p>
            <a:pPr indent="0" lvl="0" marL="0" rtl="0" algn="l">
              <a:spcBef>
                <a:spcPts val="0"/>
              </a:spcBef>
              <a:spcAft>
                <a:spcPts val="0"/>
              </a:spcAft>
              <a:buNone/>
            </a:pPr>
            <a:r>
              <a:rPr lang="en" sz="1800">
                <a:solidFill>
                  <a:srgbClr val="38761D"/>
                </a:solidFill>
              </a:rPr>
              <a:t>Random Forest Algorithm</a:t>
            </a:r>
            <a:endParaRPr sz="1800">
              <a:solidFill>
                <a:srgbClr val="38761D"/>
              </a:solidFill>
            </a:endParaRPr>
          </a:p>
          <a:p>
            <a:pPr indent="0" lvl="0" marL="0" rtl="0" algn="l">
              <a:spcBef>
                <a:spcPts val="0"/>
              </a:spcBef>
              <a:spcAft>
                <a:spcPts val="0"/>
              </a:spcAft>
              <a:buNone/>
            </a:pPr>
            <a:r>
              <a:rPr lang="en" sz="1200">
                <a:solidFill>
                  <a:srgbClr val="38761D"/>
                </a:solidFill>
              </a:rPr>
              <a:t>Feature impact evaluation</a:t>
            </a:r>
            <a:endParaRPr sz="1200">
              <a:solidFill>
                <a:srgbClr val="38761D"/>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METHODOLOGY</a:t>
            </a:r>
            <a:endParaRPr/>
          </a:p>
        </p:txBody>
      </p:sp>
      <p:pic>
        <p:nvPicPr>
          <p:cNvPr id="192" name="Google Shape;192;p23"/>
          <p:cNvPicPr preferRelativeResize="0"/>
          <p:nvPr/>
        </p:nvPicPr>
        <p:blipFill>
          <a:blip r:embed="rId3">
            <a:alphaModFix/>
          </a:blip>
          <a:stretch>
            <a:fillRect/>
          </a:stretch>
        </p:blipFill>
        <p:spPr>
          <a:xfrm>
            <a:off x="5738824" y="1800200"/>
            <a:ext cx="2586028" cy="2833700"/>
          </a:xfrm>
          <a:prstGeom prst="rect">
            <a:avLst/>
          </a:prstGeom>
          <a:noFill/>
          <a:ln>
            <a:noFill/>
          </a:ln>
        </p:spPr>
      </p:pic>
      <p:sp>
        <p:nvSpPr>
          <p:cNvPr id="193" name="Google Shape;193;p23"/>
          <p:cNvSpPr txBox="1"/>
          <p:nvPr/>
        </p:nvSpPr>
        <p:spPr>
          <a:xfrm>
            <a:off x="819150" y="1859525"/>
            <a:ext cx="47295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latin typeface="Calibri"/>
                <a:ea typeface="Calibri"/>
                <a:cs typeface="Calibri"/>
                <a:sym typeface="Calibri"/>
              </a:rPr>
              <a:t>Simulation environment:</a:t>
            </a:r>
            <a:endParaRPr b="1" sz="2600">
              <a:solidFill>
                <a:schemeClr val="dk2"/>
              </a:solidFill>
              <a:latin typeface="Calibri"/>
              <a:ea typeface="Calibri"/>
              <a:cs typeface="Calibri"/>
              <a:sym typeface="Calibri"/>
            </a:endParaRPr>
          </a:p>
          <a:p>
            <a:pPr indent="0" lvl="0" marL="0" rtl="0" algn="l">
              <a:spcBef>
                <a:spcPts val="0"/>
              </a:spcBef>
              <a:spcAft>
                <a:spcPts val="0"/>
              </a:spcAft>
              <a:buNone/>
            </a:pPr>
            <a:r>
              <a:t/>
            </a:r>
            <a:endParaRPr sz="2600">
              <a:solidFill>
                <a:schemeClr val="dk2"/>
              </a:solidFill>
              <a:latin typeface="Calibri"/>
              <a:ea typeface="Calibri"/>
              <a:cs typeface="Calibri"/>
              <a:sym typeface="Calibri"/>
            </a:endParaRPr>
          </a:p>
          <a:p>
            <a:pPr indent="0" lvl="0" marL="0" rtl="0" algn="l">
              <a:spcBef>
                <a:spcPts val="0"/>
              </a:spcBef>
              <a:spcAft>
                <a:spcPts val="0"/>
              </a:spcAft>
              <a:buNone/>
            </a:pPr>
            <a:r>
              <a:rPr lang="en" sz="2600">
                <a:solidFill>
                  <a:schemeClr val="dk2"/>
                </a:solidFill>
                <a:latin typeface="Calibri"/>
                <a:ea typeface="Calibri"/>
                <a:cs typeface="Calibri"/>
                <a:sym typeface="Calibri"/>
              </a:rPr>
              <a:t>Python - Simpy</a:t>
            </a:r>
            <a:endParaRPr sz="2600">
              <a:solidFill>
                <a:schemeClr val="dk2"/>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2353750" y="2094450"/>
            <a:ext cx="4226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400"/>
              <a:t>THANK YOU</a:t>
            </a:r>
            <a:endParaRPr sz="5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38" name="Google Shape;138;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In the ever-evolving realm of customer service, the imperative to optimize call center performance remains paramount for organizations committed to refining both customer satisfaction and operational efficiency. Among the diverse methodologies available, the utilization of Monte Carlo simulation emerges as a notably potent and forward-thinking approach for scrutinizing and enhancing call center operations.  In this paper, we identify how different operational scenarios in a call centre affect various</a:t>
            </a:r>
            <a:r>
              <a:rPr lang="en" sz="1400">
                <a:highlight>
                  <a:srgbClr val="FFFFFF"/>
                </a:highlight>
              </a:rPr>
              <a:t> KPIs (key performance indicators)</a:t>
            </a:r>
            <a:r>
              <a:rPr lang="en" sz="1400"/>
              <a:t> and used random forest to determine the significance of features. </a:t>
            </a:r>
            <a:r>
              <a:rPr lang="en" sz="1400">
                <a:solidFill>
                  <a:srgbClr val="374151"/>
                </a:solidFill>
              </a:rPr>
              <a:t>By aggregating predictions from multiple decision trees, the model can effectively identify patterns, relationships, and key factors influencing call center performance.</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a:t>
            </a:r>
            <a:endParaRPr/>
          </a:p>
        </p:txBody>
      </p:sp>
      <p:sp>
        <p:nvSpPr>
          <p:cNvPr id="144" name="Google Shape;144;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subfield of applied mathematics and operations research called queueing theory examines queues, or waiting lines, in a variety of systems. It offers a framework in mathematics for evaluating and improving the operation of systems in which elements, such as clients, tasks, or data packets, are waiting in queues for services. In a paper, the application of queueing theory to optimize call center performance was discussed. It highlights the theoretical foundation of queueing theory and its recent applications in various fields. The challenges of managing call centers, with their complex stochastic processes, are outlined. The main focus is on determining the optimal number of operators in a call center to balance service quality and operating costs.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0" name="Google Shape;150;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Another paper provides a comprehensive overview of methods and techniques crucial  and begins with a concise introduction to machine learning, summarizing supervised learning methods, and delving into the significant area of Reinforcement Learning (RL). The discussion emphasizes the remarkable growth in RL and its various sub-fields. </a:t>
            </a:r>
            <a:endParaRPr sz="1400"/>
          </a:p>
          <a:p>
            <a:pPr indent="0" lvl="0" marL="0" rtl="0" algn="just">
              <a:spcBef>
                <a:spcPts val="1200"/>
              </a:spcBef>
              <a:spcAft>
                <a:spcPts val="0"/>
              </a:spcAft>
              <a:buNone/>
            </a:pPr>
            <a:r>
              <a:rPr lang="en" sz="1400">
                <a:solidFill>
                  <a:srgbClr val="000000"/>
                </a:solidFill>
              </a:rPr>
              <a:t>It concludes by highlighting applications of RL in call center operations and framing the significance of the dissertation's contributions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6" name="Google Shape;156;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sz="1400">
                <a:solidFill>
                  <a:srgbClr val="000000"/>
                </a:solidFill>
              </a:rPr>
              <a:t>Furthermore,Discrete Event Simulation (DES) is a modeling and simulation technique used to analyze and study the dynamic behavior of complex systems over time. In a discrete event simulation, the focus is on the changes in the system at specific points in time when events occur, rather than modeling the system continuously. Regarding DES, a paper highlights the challenges faced by call center managers in balancing operating costs and service quality, emphasizing the need for effective decision support models, particularly using DES.</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The model simulates call center operations, considering factors like inter-arrival times and abandonment rates. The summary emphasizes the importance of DES in addressing the complexities of call center management.</a:t>
            </a:r>
            <a:endParaRPr sz="1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2" name="Google Shape;162;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sz="1400">
                <a:solidFill>
                  <a:srgbClr val="000000"/>
                </a:solidFill>
              </a:rPr>
              <a:t>We used the integration of Monte Carlo simulation in call center operations because it offers a multifaceted approach to analyzing and optimizing performance. By adeptly modeling the uncertainties and variability inherent in call center dynamics, this simulation technique provides a comprehensive understanding of system behavior under diverse scenarios.  </a:t>
            </a:r>
            <a:endParaRPr sz="1400">
              <a:solidFill>
                <a:srgbClr val="000000"/>
              </a:solidFill>
            </a:endParaRPr>
          </a:p>
          <a:p>
            <a:pPr indent="0" lvl="0" marL="0" rtl="0" algn="just">
              <a:spcBef>
                <a:spcPts val="0"/>
              </a:spcBef>
              <a:spcAft>
                <a:spcPts val="0"/>
              </a:spcAft>
              <a:buNone/>
            </a:pPr>
            <a:r>
              <a:rPr lang="en" sz="1400">
                <a:solidFill>
                  <a:srgbClr val="000000"/>
                </a:solidFill>
              </a:rPr>
              <a:t>Furthermore, this approach excels in risk assessment, allowing for the identification and quantification of potential outcomes and associated probabilities.</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In conjunction with a Random Forest model, sensitivity analysis becomes possible, revealing the significance of different operational features. This data-driven decision-making process ensures that efforts are focused on the most influential aspects of call center operations. </a:t>
            </a:r>
            <a:endParaRPr sz="14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COLLECTED DATA</a:t>
            </a:r>
            <a:endParaRPr/>
          </a:p>
        </p:txBody>
      </p:sp>
      <p:sp>
        <p:nvSpPr>
          <p:cNvPr id="168" name="Google Shape;168;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 used was collected from Data.world </a:t>
            </a:r>
            <a:endParaRPr/>
          </a:p>
          <a:p>
            <a:pPr indent="-311150" lvl="0" marL="457200" rtl="0" algn="l">
              <a:spcBef>
                <a:spcPts val="1200"/>
              </a:spcBef>
              <a:spcAft>
                <a:spcPts val="0"/>
              </a:spcAft>
              <a:buSzPts val="1300"/>
              <a:buChar char="●"/>
            </a:pPr>
            <a:r>
              <a:rPr lang="en"/>
              <a:t>Call Data - containing information of each individual call - a total of 1524 calls</a:t>
            </a:r>
            <a:endParaRPr/>
          </a:p>
          <a:p>
            <a:pPr indent="-311150" lvl="0" marL="457200" rtl="0" algn="l">
              <a:spcBef>
                <a:spcPts val="0"/>
              </a:spcBef>
              <a:spcAft>
                <a:spcPts val="0"/>
              </a:spcAft>
              <a:buSzPts val="1300"/>
              <a:buChar char="●"/>
            </a:pPr>
            <a:r>
              <a:rPr lang="en"/>
              <a:t>Hierarchy</a:t>
            </a:r>
            <a:r>
              <a:rPr lang="en"/>
              <a:t> </a:t>
            </a:r>
            <a:r>
              <a:rPr lang="en"/>
              <a:t>-  agent information</a:t>
            </a:r>
            <a:endParaRPr/>
          </a:p>
          <a:p>
            <a:pPr indent="-311150" lvl="0" marL="457200" rtl="0" algn="l">
              <a:spcBef>
                <a:spcPts val="0"/>
              </a:spcBef>
              <a:spcAft>
                <a:spcPts val="0"/>
              </a:spcAft>
              <a:buSzPts val="1300"/>
              <a:buChar char="●"/>
            </a:pPr>
            <a:r>
              <a:rPr lang="en"/>
              <a:t>Call Result - metrics and formulas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METHODOLOGY</a:t>
            </a:r>
            <a:endParaRPr/>
          </a:p>
        </p:txBody>
      </p:sp>
      <p:sp>
        <p:nvSpPr>
          <p:cNvPr id="174" name="Google Shape;174;p20"/>
          <p:cNvSpPr txBox="1"/>
          <p:nvPr>
            <p:ph idx="1" type="body"/>
          </p:nvPr>
        </p:nvSpPr>
        <p:spPr>
          <a:xfrm>
            <a:off x="819150" y="1531125"/>
            <a:ext cx="7505700" cy="2907600"/>
          </a:xfrm>
          <a:prstGeom prst="rect">
            <a:avLst/>
          </a:prstGeom>
        </p:spPr>
        <p:txBody>
          <a:bodyPr anchorCtr="0" anchor="t" bIns="91425" lIns="91425" spcFirstLastPara="1" rIns="91425" wrap="square" tIns="91425">
            <a:normAutofit lnSpcReduction="10000"/>
          </a:bodyPr>
          <a:lstStyle/>
          <a:p>
            <a:pPr indent="-311150" lvl="0" marL="457200" rtl="0" algn="l">
              <a:lnSpc>
                <a:spcPct val="100000"/>
              </a:lnSpc>
              <a:spcBef>
                <a:spcPts val="0"/>
              </a:spcBef>
              <a:spcAft>
                <a:spcPts val="0"/>
              </a:spcAft>
              <a:buSzPts val="1300"/>
              <a:buChar char="➢"/>
            </a:pPr>
            <a:r>
              <a:rPr lang="en"/>
              <a:t>Objective Overview: Explore call center intricacies: call rates, handling times, and agent efficiency.</a:t>
            </a:r>
            <a:endParaRPr/>
          </a:p>
          <a:p>
            <a:pPr indent="-311150" lvl="0" marL="457200" rtl="0" algn="l">
              <a:lnSpc>
                <a:spcPct val="115000"/>
              </a:lnSpc>
              <a:spcBef>
                <a:spcPts val="0"/>
              </a:spcBef>
              <a:spcAft>
                <a:spcPts val="0"/>
              </a:spcAft>
              <a:buSzPts val="1300"/>
              <a:buChar char="➢"/>
            </a:pPr>
            <a:r>
              <a:rPr lang="en"/>
              <a:t>Data Utilization:Employ a comprehensive dataset for empirical foundations.</a:t>
            </a:r>
            <a:endParaRPr/>
          </a:p>
          <a:p>
            <a:pPr indent="-311150" lvl="0" marL="457200" rtl="0" algn="l">
              <a:lnSpc>
                <a:spcPct val="115000"/>
              </a:lnSpc>
              <a:spcBef>
                <a:spcPts val="0"/>
              </a:spcBef>
              <a:spcAft>
                <a:spcPts val="0"/>
              </a:spcAft>
              <a:buSzPts val="1300"/>
              <a:buChar char="➢"/>
            </a:pPr>
            <a:r>
              <a:rPr lang="en"/>
              <a:t>Simulation Approach: Implement Monte Carlo method</a:t>
            </a:r>
            <a:br>
              <a:rPr lang="en"/>
            </a:br>
            <a:r>
              <a:rPr lang="en"/>
              <a:t>			  Incorporate real-world data for stochastic elements.</a:t>
            </a:r>
            <a:endParaRPr/>
          </a:p>
          <a:p>
            <a:pPr indent="-311150" lvl="0" marL="457200" rtl="0" algn="l">
              <a:lnSpc>
                <a:spcPct val="115000"/>
              </a:lnSpc>
              <a:spcBef>
                <a:spcPts val="0"/>
              </a:spcBef>
              <a:spcAft>
                <a:spcPts val="0"/>
              </a:spcAft>
              <a:buSzPts val="1300"/>
              <a:buChar char="➢"/>
            </a:pPr>
            <a:r>
              <a:rPr lang="en"/>
              <a:t>Monte Carlo Exponential Distribution: Utilize the exponential distribution to model randomness.</a:t>
            </a:r>
            <a:br>
              <a:rPr lang="en"/>
            </a:br>
            <a:r>
              <a:rPr lang="en"/>
              <a:t>					        Align with observed variability in call arrival patterns.</a:t>
            </a:r>
            <a:endParaRPr/>
          </a:p>
          <a:p>
            <a:pPr indent="-311150" lvl="0" marL="457200" rtl="0" algn="l">
              <a:lnSpc>
                <a:spcPct val="115000"/>
              </a:lnSpc>
              <a:spcBef>
                <a:spcPts val="0"/>
              </a:spcBef>
              <a:spcAft>
                <a:spcPts val="0"/>
              </a:spcAft>
              <a:buSzPts val="1300"/>
              <a:buChar char="➢"/>
            </a:pPr>
            <a:r>
              <a:rPr lang="en"/>
              <a:t>Agent Workforce Simulation: Simulate a fixed number of call-receiving agents </a:t>
            </a:r>
            <a:br>
              <a:rPr lang="en"/>
            </a:br>
            <a:r>
              <a:rPr lang="en"/>
              <a:t>				    Reflect the actual workforce available for handling calls.</a:t>
            </a:r>
            <a:endParaRPr/>
          </a:p>
          <a:p>
            <a:pPr indent="-311150" lvl="0" marL="457200" rtl="0" algn="l">
              <a:lnSpc>
                <a:spcPct val="115000"/>
              </a:lnSpc>
              <a:spcBef>
                <a:spcPts val="0"/>
              </a:spcBef>
              <a:spcAft>
                <a:spcPts val="0"/>
              </a:spcAft>
              <a:buSzPts val="1300"/>
              <a:buChar char="➢"/>
            </a:pPr>
            <a:r>
              <a:rPr lang="en"/>
              <a:t>Queuing Dynamics: Address challenges when agents are occupied.</a:t>
            </a:r>
            <a:br>
              <a:rPr lang="en"/>
            </a:br>
            <a:r>
              <a:rPr lang="en"/>
              <a:t>		           Introduce a queuing mechanism for caller</a:t>
            </a:r>
            <a:endParaRPr/>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286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METHODOLOGY</a:t>
            </a:r>
            <a:endParaRPr/>
          </a:p>
        </p:txBody>
      </p:sp>
      <p:pic>
        <p:nvPicPr>
          <p:cNvPr id="180" name="Google Shape;180;p21"/>
          <p:cNvPicPr preferRelativeResize="0"/>
          <p:nvPr/>
        </p:nvPicPr>
        <p:blipFill>
          <a:blip r:embed="rId3">
            <a:alphaModFix/>
          </a:blip>
          <a:stretch>
            <a:fillRect/>
          </a:stretch>
        </p:blipFill>
        <p:spPr>
          <a:xfrm>
            <a:off x="819150" y="811425"/>
            <a:ext cx="7279375" cy="40634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