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0B7E2A-C62B-4DDB-9EDC-B87718EDDA77}">
  <a:tblStyle styleId="{CE0B7E2A-C62B-4DDB-9EDC-B87718EDDA7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slideMaster" Target="slideMasters/slideMaster1.xml"/><Relationship Id="rId19" Type="http://schemas.openxmlformats.org/officeDocument/2006/relationships/font" Target="fonts/Nunito-boldItalic.fntdata"/><Relationship Id="rId6" Type="http://schemas.openxmlformats.org/officeDocument/2006/relationships/notesMaster" Target="notesMasters/notesMaster1.xml"/><Relationship Id="rId18"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3c76431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3c76431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2ced54cf2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2ced54cf2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31e3667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31e3667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308d3bf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308d3bf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31e3667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31e3667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308d3bf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308d3bf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323d79e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323d79e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308d3bff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6308d3bff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308d3bff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6308d3bff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486575" y="453750"/>
            <a:ext cx="7988100" cy="1448100"/>
          </a:xfrm>
          <a:prstGeom prst="rect">
            <a:avLst/>
          </a:prstGeom>
          <a:solidFill>
            <a:schemeClr val="dk1"/>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000000"/>
                </a:solidFill>
                <a:latin typeface="Calibri"/>
                <a:ea typeface="Calibri"/>
                <a:cs typeface="Calibri"/>
                <a:sym typeface="Calibri"/>
              </a:rPr>
              <a:t>Call Center Performance Optimization: </a:t>
            </a:r>
            <a:endParaRPr>
              <a:solidFill>
                <a:srgbClr val="000000"/>
              </a:solidFill>
              <a:latin typeface="Calibri"/>
              <a:ea typeface="Calibri"/>
              <a:cs typeface="Calibri"/>
              <a:sym typeface="Calibri"/>
            </a:endParaRPr>
          </a:p>
          <a:p>
            <a:pPr indent="0" lvl="0" marL="0" rtl="0" algn="ctr">
              <a:spcBef>
                <a:spcPts val="0"/>
              </a:spcBef>
              <a:spcAft>
                <a:spcPts val="0"/>
              </a:spcAft>
              <a:buNone/>
            </a:pPr>
            <a:r>
              <a:rPr lang="en">
                <a:solidFill>
                  <a:srgbClr val="000000"/>
                </a:solidFill>
                <a:latin typeface="Calibri"/>
                <a:ea typeface="Calibri"/>
                <a:cs typeface="Calibri"/>
                <a:sym typeface="Calibri"/>
              </a:rPr>
              <a:t>A Monte Carlo Approach</a:t>
            </a:r>
            <a:endParaRPr>
              <a:latin typeface="Calibri"/>
              <a:ea typeface="Calibri"/>
              <a:cs typeface="Calibri"/>
              <a:sym typeface="Calibri"/>
            </a:endParaRPr>
          </a:p>
        </p:txBody>
      </p:sp>
      <p:graphicFrame>
        <p:nvGraphicFramePr>
          <p:cNvPr id="129" name="Google Shape;129;p13"/>
          <p:cNvGraphicFramePr/>
          <p:nvPr/>
        </p:nvGraphicFramePr>
        <p:xfrm>
          <a:off x="967300" y="3086650"/>
          <a:ext cx="3000000" cy="3000000"/>
        </p:xfrm>
        <a:graphic>
          <a:graphicData uri="http://schemas.openxmlformats.org/drawingml/2006/table">
            <a:tbl>
              <a:tblPr>
                <a:noFill/>
                <a:tableStyleId>{CE0B7E2A-C62B-4DDB-9EDC-B87718EDDA77}</a:tableStyleId>
              </a:tblPr>
              <a:tblGrid>
                <a:gridCol w="1914275"/>
                <a:gridCol w="1426300"/>
              </a:tblGrid>
              <a:tr h="356650">
                <a:tc>
                  <a:txBody>
                    <a:bodyPr/>
                    <a:lstStyle/>
                    <a:p>
                      <a:pPr indent="0" lvl="0" marL="0" rtl="0" algn="l">
                        <a:spcBef>
                          <a:spcPts val="0"/>
                        </a:spcBef>
                        <a:spcAft>
                          <a:spcPts val="0"/>
                        </a:spcAft>
                        <a:buNone/>
                      </a:pPr>
                      <a:r>
                        <a:rPr b="1" lang="en" sz="1200">
                          <a:latin typeface="Calibri"/>
                          <a:ea typeface="Calibri"/>
                          <a:cs typeface="Calibri"/>
                          <a:sym typeface="Calibri"/>
                        </a:rPr>
                        <a:t>Name</a:t>
                      </a:r>
                      <a:endParaRPr b="1" sz="1200">
                        <a:latin typeface="Calibri"/>
                        <a:ea typeface="Calibri"/>
                        <a:cs typeface="Calibri"/>
                        <a:sym typeface="Calibri"/>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n" sz="1200">
                          <a:latin typeface="Calibri"/>
                          <a:ea typeface="Calibri"/>
                          <a:cs typeface="Calibri"/>
                          <a:sym typeface="Calibri"/>
                        </a:rPr>
                        <a:t>ID</a:t>
                      </a:r>
                      <a:endParaRPr b="1" sz="1200">
                        <a:latin typeface="Calibri"/>
                        <a:ea typeface="Calibri"/>
                        <a:cs typeface="Calibri"/>
                        <a:sym typeface="Calibri"/>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r>
              <a:tr h="356650">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Nazifa Khanom</a:t>
                      </a:r>
                      <a:endParaRPr sz="12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22166009</a:t>
                      </a:r>
                      <a:endParaRPr sz="12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r>
              <a:tr h="356650">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Mashfurah Afiat</a:t>
                      </a:r>
                      <a:endParaRPr sz="12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23366039</a:t>
                      </a:r>
                      <a:endParaRPr sz="12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r>
              <a:tr h="356650">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Tahmid Zarif Ul Hoq Sayor</a:t>
                      </a:r>
                      <a:endParaRPr sz="12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23266015</a:t>
                      </a:r>
                      <a:endParaRPr sz="12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r>
              <a:tr h="356650">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Alvin Rahul Hore</a:t>
                      </a:r>
                      <a:endParaRPr sz="12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23166005</a:t>
                      </a:r>
                      <a:endParaRPr sz="12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r>
            </a:tbl>
          </a:graphicData>
        </a:graphic>
      </p:graphicFrame>
      <p:sp>
        <p:nvSpPr>
          <p:cNvPr id="130" name="Google Shape;130;p13"/>
          <p:cNvSpPr txBox="1"/>
          <p:nvPr/>
        </p:nvSpPr>
        <p:spPr>
          <a:xfrm>
            <a:off x="2685600" y="1901850"/>
            <a:ext cx="3772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2800"/>
              <a:buFont typeface="Arial"/>
              <a:buNone/>
            </a:pPr>
            <a:r>
              <a:rPr lang="en" sz="1800">
                <a:latin typeface="Calibri"/>
                <a:ea typeface="Calibri"/>
                <a:cs typeface="Calibri"/>
                <a:sym typeface="Calibri"/>
              </a:rPr>
              <a:t>CSE718</a:t>
            </a:r>
            <a:endParaRPr sz="1800">
              <a:latin typeface="Calibri"/>
              <a:ea typeface="Calibri"/>
              <a:cs typeface="Calibri"/>
              <a:sym typeface="Calibri"/>
            </a:endParaRPr>
          </a:p>
          <a:p>
            <a:pPr indent="0" lvl="0" marL="0" rtl="0" algn="ctr">
              <a:spcBef>
                <a:spcPts val="0"/>
              </a:spcBef>
              <a:spcAft>
                <a:spcPts val="0"/>
              </a:spcAft>
              <a:buClr>
                <a:srgbClr val="000000"/>
              </a:buClr>
              <a:buSzPts val="2800"/>
              <a:buFont typeface="Arial"/>
              <a:buNone/>
            </a:pPr>
            <a:r>
              <a:rPr lang="en" sz="1800">
                <a:latin typeface="Calibri"/>
                <a:ea typeface="Calibri"/>
                <a:cs typeface="Calibri"/>
                <a:sym typeface="Calibri"/>
              </a:rPr>
              <a:t>Fall-2023</a:t>
            </a:r>
            <a:endParaRPr sz="1800">
              <a:latin typeface="Calibri"/>
              <a:ea typeface="Calibri"/>
              <a:cs typeface="Calibri"/>
              <a:sym typeface="Calibri"/>
            </a:endParaRPr>
          </a:p>
        </p:txBody>
      </p:sp>
      <p:sp>
        <p:nvSpPr>
          <p:cNvPr id="131" name="Google Shape;131;p13"/>
          <p:cNvSpPr txBox="1"/>
          <p:nvPr/>
        </p:nvSpPr>
        <p:spPr>
          <a:xfrm>
            <a:off x="967288" y="2489900"/>
            <a:ext cx="2913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800">
                <a:solidFill>
                  <a:schemeClr val="dk2"/>
                </a:solidFill>
                <a:latin typeface="Calibri"/>
                <a:ea typeface="Calibri"/>
                <a:cs typeface="Calibri"/>
                <a:sym typeface="Calibri"/>
              </a:rPr>
              <a:t>Group 11</a:t>
            </a:r>
            <a:endParaRPr i="1" sz="1800">
              <a:solidFill>
                <a:schemeClr val="dk2"/>
              </a:solidFill>
              <a:latin typeface="Calibri"/>
              <a:ea typeface="Calibri"/>
              <a:cs typeface="Calibri"/>
              <a:sym typeface="Calibri"/>
            </a:endParaRPr>
          </a:p>
          <a:p>
            <a:pPr indent="0" lvl="0" marL="0" rtl="0" algn="l">
              <a:spcBef>
                <a:spcPts val="0"/>
              </a:spcBef>
              <a:spcAft>
                <a:spcPts val="0"/>
              </a:spcAft>
              <a:buNone/>
            </a:pPr>
            <a:r>
              <a:rPr lang="en" sz="1300">
                <a:solidFill>
                  <a:schemeClr val="dk2"/>
                </a:solidFill>
                <a:latin typeface="Calibri"/>
                <a:ea typeface="Calibri"/>
                <a:cs typeface="Calibri"/>
                <a:sym typeface="Calibri"/>
              </a:rPr>
              <a:t>Group Members-</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
        <p:nvSpPr>
          <p:cNvPr id="132" name="Google Shape;132;p13"/>
          <p:cNvSpPr txBox="1"/>
          <p:nvPr/>
        </p:nvSpPr>
        <p:spPr>
          <a:xfrm>
            <a:off x="5250650" y="3059250"/>
            <a:ext cx="34260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Calibri"/>
                <a:ea typeface="Calibri"/>
                <a:cs typeface="Calibri"/>
                <a:sym typeface="Calibri"/>
              </a:rPr>
              <a:t>ST-</a:t>
            </a:r>
            <a:r>
              <a:rPr lang="en" sz="1200">
                <a:latin typeface="Calibri"/>
                <a:ea typeface="Calibri"/>
                <a:cs typeface="Calibri"/>
                <a:sym typeface="Calibri"/>
              </a:rPr>
              <a:t> Mehnaz Ara Fazal</a:t>
            </a:r>
            <a:endParaRPr sz="1200">
              <a:latin typeface="Calibri"/>
              <a:ea typeface="Calibri"/>
              <a:cs typeface="Calibri"/>
              <a:sym typeface="Calibri"/>
            </a:endParaRPr>
          </a:p>
          <a:p>
            <a:pPr indent="0" lvl="0" marL="0" rtl="0" algn="ctr">
              <a:spcBef>
                <a:spcPts val="0"/>
              </a:spcBef>
              <a:spcAft>
                <a:spcPts val="0"/>
              </a:spcAft>
              <a:buNone/>
            </a:pPr>
            <a:r>
              <a:t/>
            </a:r>
            <a:endParaRPr sz="1200">
              <a:latin typeface="Calibri"/>
              <a:ea typeface="Calibri"/>
              <a:cs typeface="Calibri"/>
              <a:sym typeface="Calibri"/>
            </a:endParaRPr>
          </a:p>
          <a:p>
            <a:pPr indent="0" lvl="0" marL="0" rtl="0" algn="ctr">
              <a:spcBef>
                <a:spcPts val="0"/>
              </a:spcBef>
              <a:spcAft>
                <a:spcPts val="0"/>
              </a:spcAft>
              <a:buNone/>
            </a:pPr>
            <a:r>
              <a:rPr b="1" lang="en" sz="1200">
                <a:latin typeface="Calibri"/>
                <a:ea typeface="Calibri"/>
                <a:cs typeface="Calibri"/>
                <a:sym typeface="Calibri"/>
              </a:rPr>
              <a:t>RA-</a:t>
            </a:r>
            <a:r>
              <a:rPr lang="en" sz="1200">
                <a:latin typeface="Calibri"/>
                <a:ea typeface="Calibri"/>
                <a:cs typeface="Calibri"/>
                <a:sym typeface="Calibri"/>
              </a:rPr>
              <a:t> Humaion Kabir Mehedi</a:t>
            </a:r>
            <a:endParaRPr sz="1200">
              <a:latin typeface="Calibri"/>
              <a:ea typeface="Calibri"/>
              <a:cs typeface="Calibri"/>
              <a:sym typeface="Calibri"/>
            </a:endParaRPr>
          </a:p>
          <a:p>
            <a:pPr indent="0" lvl="0" marL="0" rtl="0" algn="ctr">
              <a:spcBef>
                <a:spcPts val="0"/>
              </a:spcBef>
              <a:spcAft>
                <a:spcPts val="0"/>
              </a:spcAft>
              <a:buNone/>
            </a:pPr>
            <a:r>
              <a:t/>
            </a:r>
            <a:endParaRPr sz="1200">
              <a:latin typeface="Calibri"/>
              <a:ea typeface="Calibri"/>
              <a:cs typeface="Calibri"/>
              <a:sym typeface="Calibri"/>
            </a:endParaRPr>
          </a:p>
          <a:p>
            <a:pPr indent="0" lvl="0" marL="0" rtl="0" algn="ctr">
              <a:spcBef>
                <a:spcPts val="0"/>
              </a:spcBef>
              <a:spcAft>
                <a:spcPts val="0"/>
              </a:spcAft>
              <a:buNone/>
            </a:pPr>
            <a:r>
              <a:rPr b="1" lang="en" sz="1200">
                <a:latin typeface="Calibri"/>
                <a:ea typeface="Calibri"/>
                <a:cs typeface="Calibri"/>
                <a:sym typeface="Calibri"/>
              </a:rPr>
              <a:t>Course Instructor:</a:t>
            </a:r>
            <a:endParaRPr b="1" sz="1200">
              <a:latin typeface="Calibri"/>
              <a:ea typeface="Calibri"/>
              <a:cs typeface="Calibri"/>
              <a:sym typeface="Calibri"/>
            </a:endParaRPr>
          </a:p>
          <a:p>
            <a:pPr indent="0" lvl="0" marL="0" rtl="0" algn="ctr">
              <a:spcBef>
                <a:spcPts val="0"/>
              </a:spcBef>
              <a:spcAft>
                <a:spcPts val="0"/>
              </a:spcAft>
              <a:buNone/>
            </a:pPr>
            <a:r>
              <a:rPr lang="en" sz="1200">
                <a:latin typeface="Calibri"/>
                <a:ea typeface="Calibri"/>
                <a:cs typeface="Calibri"/>
                <a:sym typeface="Calibri"/>
              </a:rPr>
              <a:t>Annajiat Alim Rasel</a:t>
            </a:r>
            <a:endParaRPr sz="1200">
              <a:latin typeface="Calibri"/>
              <a:ea typeface="Calibri"/>
              <a:cs typeface="Calibri"/>
              <a:sym typeface="Calibri"/>
            </a:endParaRPr>
          </a:p>
          <a:p>
            <a:pPr indent="0" lvl="0" marL="0" rtl="0" algn="ctr">
              <a:spcBef>
                <a:spcPts val="0"/>
              </a:spcBef>
              <a:spcAft>
                <a:spcPts val="0"/>
              </a:spcAft>
              <a:buNone/>
            </a:pPr>
            <a:r>
              <a:rPr lang="en" sz="1200">
                <a:latin typeface="Calibri"/>
                <a:ea typeface="Calibri"/>
                <a:cs typeface="Calibri"/>
                <a:sym typeface="Calibri"/>
              </a:rPr>
              <a:t>Senior Lecturer,Department of Computer Science and Engineering,BRAC University</a:t>
            </a:r>
            <a:endParaRPr sz="1200">
              <a:solidFill>
                <a:schemeClr val="dk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38" name="Google Shape;138;p14"/>
          <p:cNvSpPr txBox="1"/>
          <p:nvPr>
            <p:ph idx="1" type="body"/>
          </p:nvPr>
        </p:nvSpPr>
        <p:spPr>
          <a:xfrm>
            <a:off x="819150" y="1957650"/>
            <a:ext cx="75057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solidFill>
                  <a:srgbClr val="000000"/>
                </a:solidFill>
              </a:rPr>
              <a:t>A call center is a centralized division that answers incoming and outgoing calls from clients, both present and prospective. Its purpose is to enhance customer happiness, communication, and operational effectiveness. </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There are both chances and problems in the call center setting when it comes to simulating things like customer queuing systems, agent versus electronic channel usage, load analysis, scheduling effects, process redesign, executive studying, and other similar things.</a:t>
            </a:r>
            <a:endParaRPr sz="1400">
              <a:solidFill>
                <a:srgbClr val="000000"/>
              </a:solidFil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4" name="Google Shape;144;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solidFill>
                  <a:srgbClr val="000000"/>
                </a:solidFill>
              </a:rPr>
              <a:t>In this study, we utilise Monte Carlo simulation and Random Forest modelling to address the dynamic challenges within call centre operations. Monte Carlo simulation allows us to model the inherent uncertainties and complexities, providing insights into optimising performance.</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We conduct simulations with the primary goal of customer retention, aiming to enhance our engagement strategies and prevent customer attrition. Through an iterative improvement process, we are dedicated to refining and optimising our simulation methodologies.</a:t>
            </a:r>
            <a:endParaRPr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150" name="Google Shape;150;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t>Call centers serve as central hubs for customer interactions, handling both inbound and outbound communication channels. The significance of call centers lies in their contribution to customer satisfaction, effective issue resolution, and overall operational efficiency.</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rPr lang="en" sz="1400"/>
              <a:t>In the contemporary business landscape, call centers are faced with multifaceted challenges influenced by varying operational scenarios. These scenarios encompass factors such as fluctuating call volumes, diverse customer inquiries, and the dynamic nature of agent availability. Understanding how these operational scenarios impact key performance indicators (KPIs) is imperative for call center management to optimize their performance.</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156" name="Google Shape;156;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 sz="1400">
                <a:solidFill>
                  <a:srgbClr val="000000"/>
                </a:solidFill>
              </a:rPr>
              <a:t>Also the complexity and uncertainties inherent in call center operations was recognized..The need to model and analyze these uncertainties becomes apparent, and this forms the basis for introducing the Monte Carlo simulation approach. The Monte Carlo method provides a powerful tool for simulating diverse operational conditions, allowing for a comprehensive exploration of the intricate dynamics within call centers.</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0" lvl="0" marL="0" rtl="0" algn="just">
              <a:spcBef>
                <a:spcPts val="0"/>
              </a:spcBef>
              <a:spcAft>
                <a:spcPts val="0"/>
              </a:spcAft>
              <a:buNone/>
            </a:pPr>
            <a:r>
              <a:rPr lang="en" sz="1400">
                <a:solidFill>
                  <a:srgbClr val="000000"/>
                </a:solidFill>
              </a:rPr>
              <a:t>As call centers continue to evolve in response to technological advancements and changing customer expectations, a strategic and data-driven approach becomes essential and for that we focus on leveraging the Monte Carlo approach to model uncertainties and optimize call center performance. It underscores the importance of advancing simulation techniques to address the challenges posed by varying operational scenarios, ultimately contributing to the enhancement of customer service and operational efficiency in call center environments.</a:t>
            </a:r>
            <a:endParaRPr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IDEAS</a:t>
            </a:r>
            <a:endParaRPr/>
          </a:p>
        </p:txBody>
      </p:sp>
      <p:sp>
        <p:nvSpPr>
          <p:cNvPr id="162" name="Google Shape;162;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50">
                <a:solidFill>
                  <a:srgbClr val="000000"/>
                </a:solidFill>
              </a:rPr>
              <a:t>Simulating Calls for the Call Center</a:t>
            </a:r>
            <a:endParaRPr sz="2350">
              <a:solidFill>
                <a:srgbClr val="000000"/>
              </a:solidFill>
            </a:endParaRPr>
          </a:p>
          <a:p>
            <a:pPr indent="-346075" lvl="0" marL="457200" rtl="0" algn="l">
              <a:lnSpc>
                <a:spcPct val="150000"/>
              </a:lnSpc>
              <a:spcBef>
                <a:spcPts val="1200"/>
              </a:spcBef>
              <a:spcAft>
                <a:spcPts val="0"/>
              </a:spcAft>
              <a:buClr>
                <a:srgbClr val="000000"/>
              </a:buClr>
              <a:buSzPts val="1850"/>
              <a:buChar char="●"/>
            </a:pPr>
            <a:r>
              <a:rPr lang="en" sz="1850">
                <a:solidFill>
                  <a:srgbClr val="000000"/>
                </a:solidFill>
              </a:rPr>
              <a:t>Assigning Calls to Call Receiver Agents</a:t>
            </a:r>
            <a:endParaRPr sz="1850">
              <a:solidFill>
                <a:srgbClr val="000000"/>
              </a:solidFill>
            </a:endParaRPr>
          </a:p>
          <a:p>
            <a:pPr indent="-346075" lvl="0" marL="457200" rtl="0" algn="l">
              <a:lnSpc>
                <a:spcPct val="150000"/>
              </a:lnSpc>
              <a:spcBef>
                <a:spcPts val="0"/>
              </a:spcBef>
              <a:spcAft>
                <a:spcPts val="0"/>
              </a:spcAft>
              <a:buClr>
                <a:srgbClr val="000000"/>
              </a:buClr>
              <a:buSzPts val="1850"/>
              <a:buChar char="●"/>
            </a:pPr>
            <a:r>
              <a:rPr lang="en" sz="1850">
                <a:solidFill>
                  <a:srgbClr val="000000"/>
                </a:solidFill>
              </a:rPr>
              <a:t>Handling Calls and Queue Management</a:t>
            </a:r>
            <a:endParaRPr sz="1850">
              <a:solidFill>
                <a:srgbClr val="000000"/>
              </a:solidFill>
            </a:endParaRPr>
          </a:p>
          <a:p>
            <a:pPr indent="-346075" lvl="0" marL="457200" rtl="0" algn="l">
              <a:lnSpc>
                <a:spcPct val="150000"/>
              </a:lnSpc>
              <a:spcBef>
                <a:spcPts val="0"/>
              </a:spcBef>
              <a:spcAft>
                <a:spcPts val="0"/>
              </a:spcAft>
              <a:buClr>
                <a:srgbClr val="000000"/>
              </a:buClr>
              <a:buSzPts val="1850"/>
              <a:buChar char="●"/>
            </a:pPr>
            <a:r>
              <a:rPr lang="en" sz="1850">
                <a:solidFill>
                  <a:srgbClr val="000000"/>
                </a:solidFill>
              </a:rPr>
              <a:t>Determining Call Centre Service Quality</a:t>
            </a:r>
            <a:endParaRPr sz="185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533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PLANS </a:t>
            </a:r>
            <a:endParaRPr/>
          </a:p>
        </p:txBody>
      </p:sp>
      <p:pic>
        <p:nvPicPr>
          <p:cNvPr id="168" name="Google Shape;168;p19"/>
          <p:cNvPicPr preferRelativeResize="0"/>
          <p:nvPr/>
        </p:nvPicPr>
        <p:blipFill>
          <a:blip r:embed="rId3">
            <a:alphaModFix/>
          </a:blip>
          <a:stretch>
            <a:fillRect/>
          </a:stretch>
        </p:blipFill>
        <p:spPr>
          <a:xfrm>
            <a:off x="819150" y="1284850"/>
            <a:ext cx="7652850" cy="3540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CHALLENGES</a:t>
            </a:r>
            <a:endParaRPr/>
          </a:p>
          <a:p>
            <a:pPr indent="0" lvl="0" marL="0" rtl="0" algn="l">
              <a:spcBef>
                <a:spcPts val="0"/>
              </a:spcBef>
              <a:spcAft>
                <a:spcPts val="0"/>
              </a:spcAft>
              <a:buNone/>
            </a:pPr>
            <a:r>
              <a:t/>
            </a:r>
            <a:endParaRPr/>
          </a:p>
        </p:txBody>
      </p:sp>
      <p:sp>
        <p:nvSpPr>
          <p:cNvPr id="174" name="Google Shape;174;p20"/>
          <p:cNvSpPr txBox="1"/>
          <p:nvPr>
            <p:ph idx="1" type="body"/>
          </p:nvPr>
        </p:nvSpPr>
        <p:spPr>
          <a:xfrm>
            <a:off x="819150" y="1800200"/>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Font typeface="Arial"/>
              <a:buChar char="➢"/>
            </a:pPr>
            <a:r>
              <a:rPr b="1" lang="en">
                <a:solidFill>
                  <a:srgbClr val="000000"/>
                </a:solidFill>
              </a:rPr>
              <a:t>Computational Intensity</a:t>
            </a:r>
            <a:r>
              <a:rPr b="1" lang="en">
                <a:solidFill>
                  <a:srgbClr val="000000"/>
                </a:solidFill>
              </a:rPr>
              <a:t>: </a:t>
            </a:r>
            <a:r>
              <a:rPr lang="en">
                <a:solidFill>
                  <a:srgbClr val="000000"/>
                </a:solidFill>
              </a:rPr>
              <a:t>Max limit of queue above 10000 may result in slowing the algorithm.</a:t>
            </a:r>
            <a:endParaRPr>
              <a:solidFill>
                <a:srgbClr val="000000"/>
              </a:solidFill>
            </a:endParaRPr>
          </a:p>
          <a:p>
            <a:pPr indent="-311150" lvl="0" marL="457200" rtl="0" algn="l">
              <a:spcBef>
                <a:spcPts val="0"/>
              </a:spcBef>
              <a:spcAft>
                <a:spcPts val="0"/>
              </a:spcAft>
              <a:buClr>
                <a:srgbClr val="000000"/>
              </a:buClr>
              <a:buSzPts val="1300"/>
              <a:buFont typeface="Arial"/>
              <a:buChar char="➢"/>
            </a:pPr>
            <a:r>
              <a:rPr b="1" lang="en">
                <a:solidFill>
                  <a:srgbClr val="000000"/>
                </a:solidFill>
              </a:rPr>
              <a:t>Model Complexity: </a:t>
            </a:r>
            <a:r>
              <a:rPr lang="en">
                <a:solidFill>
                  <a:srgbClr val="000000"/>
                </a:solidFill>
              </a:rPr>
              <a:t>Building an accurate simulation model for a call center involves few features intricacies which can be challenging, and inaccurate models may lead to suboptimal results.</a:t>
            </a:r>
            <a:endParaRPr>
              <a:solidFill>
                <a:srgbClr val="000000"/>
              </a:solidFill>
            </a:endParaRPr>
          </a:p>
          <a:p>
            <a:pPr indent="-311150" lvl="0" marL="457200" rtl="0" algn="l">
              <a:spcBef>
                <a:spcPts val="0"/>
              </a:spcBef>
              <a:spcAft>
                <a:spcPts val="0"/>
              </a:spcAft>
              <a:buClr>
                <a:srgbClr val="000000"/>
              </a:buClr>
              <a:buSzPts val="1300"/>
              <a:buFont typeface="Arial"/>
              <a:buChar char="➢"/>
            </a:pPr>
            <a:r>
              <a:rPr b="1" lang="en">
                <a:solidFill>
                  <a:srgbClr val="000000"/>
                </a:solidFill>
              </a:rPr>
              <a:t>Overfitting Random Forest: </a:t>
            </a:r>
            <a:r>
              <a:rPr lang="en">
                <a:solidFill>
                  <a:srgbClr val="000000"/>
                </a:solidFill>
              </a:rPr>
              <a:t>Overfitting may result in a model that performs well on the training data but fails to generalize effectively to new, unseen data and decrease the model’s accuracy level.</a:t>
            </a:r>
            <a:endParaRPr>
              <a:solidFill>
                <a:srgbClr val="000000"/>
              </a:solidFill>
            </a:endParaRPr>
          </a:p>
          <a:p>
            <a:pPr indent="-311150" lvl="0" marL="457200" rtl="0" algn="l">
              <a:spcBef>
                <a:spcPts val="0"/>
              </a:spcBef>
              <a:spcAft>
                <a:spcPts val="0"/>
              </a:spcAft>
              <a:buClr>
                <a:srgbClr val="000000"/>
              </a:buClr>
              <a:buSzPts val="1300"/>
              <a:buFont typeface="Arial"/>
              <a:buChar char="➢"/>
            </a:pPr>
            <a:r>
              <a:rPr lang="en">
                <a:solidFill>
                  <a:srgbClr val="000000"/>
                </a:solidFill>
              </a:rPr>
              <a:t> </a:t>
            </a:r>
            <a:r>
              <a:rPr b="1" lang="en">
                <a:solidFill>
                  <a:srgbClr val="000000"/>
                </a:solidFill>
              </a:rPr>
              <a:t>Scalability:</a:t>
            </a:r>
            <a:r>
              <a:rPr lang="en">
                <a:solidFill>
                  <a:srgbClr val="000000"/>
                </a:solidFill>
              </a:rPr>
              <a:t> Depending on the size of the call center and the volume of data, training and deploying a random forest model could be resource-intensive.</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543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80" name="Google Shape;180;p21"/>
          <p:cNvSpPr txBox="1"/>
          <p:nvPr>
            <p:ph idx="1" type="body"/>
          </p:nvPr>
        </p:nvSpPr>
        <p:spPr>
          <a:xfrm>
            <a:off x="819150" y="1277125"/>
            <a:ext cx="7505700" cy="3161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conclusion, this paper delves into the intricacies of call center operations with a focus on performance optimization using a Monte Carlo approach</a:t>
            </a:r>
            <a:endParaRPr/>
          </a:p>
          <a:p>
            <a:pPr indent="-311150" lvl="0" marL="457200" rtl="0" algn="l">
              <a:spcBef>
                <a:spcPts val="0"/>
              </a:spcBef>
              <a:spcAft>
                <a:spcPts val="0"/>
              </a:spcAft>
              <a:buSzPts val="1300"/>
              <a:buChar char="➢"/>
            </a:pPr>
            <a:r>
              <a:rPr lang="en"/>
              <a:t>The main goal being customer retention, the primary objective of our simulations is to refine engagement strategies and mitigate customer attrition</a:t>
            </a:r>
            <a:endParaRPr/>
          </a:p>
          <a:p>
            <a:pPr indent="-311150" lvl="0" marL="457200" rtl="0" algn="l">
              <a:spcBef>
                <a:spcPts val="0"/>
              </a:spcBef>
              <a:spcAft>
                <a:spcPts val="0"/>
              </a:spcAft>
              <a:buSzPts val="1300"/>
              <a:buChar char="➢"/>
            </a:pPr>
            <a:r>
              <a:rPr lang="en"/>
              <a:t>The project ideas outlined to achieve optimal performance</a:t>
            </a:r>
            <a:endParaRPr/>
          </a:p>
          <a:p>
            <a:pPr indent="-311150" lvl="0" marL="457200" rtl="0" algn="l">
              <a:spcBef>
                <a:spcPts val="0"/>
              </a:spcBef>
              <a:spcAft>
                <a:spcPts val="0"/>
              </a:spcAft>
              <a:buSzPts val="1300"/>
              <a:buChar char="➢"/>
            </a:pPr>
            <a:r>
              <a:rPr lang="en"/>
              <a:t>Overcoming Potential Challenges</a:t>
            </a:r>
            <a:endParaRPr/>
          </a:p>
          <a:p>
            <a:pPr indent="-311150" lvl="0" marL="457200" rtl="0" algn="l">
              <a:spcBef>
                <a:spcPts val="0"/>
              </a:spcBef>
              <a:spcAft>
                <a:spcPts val="0"/>
              </a:spcAft>
              <a:buSzPts val="1300"/>
              <a:buChar char="➢"/>
            </a:pPr>
            <a:r>
              <a:rPr lang="en"/>
              <a:t>Integration of Monte Carlo simulation and Random Forest modeling - a strategic imperative for enhancing customer service and operational efficiency.</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