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 Light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pen Sans SemiBold"/>
      <p:regular r:id="rId32"/>
      <p:bold r:id="rId33"/>
      <p:italic r:id="rId34"/>
      <p:boldItalic r:id="rId35"/>
    </p:embeddedFont>
    <p:embeddedFont>
      <p:font typeface="Vidaloka"/>
      <p:regular r:id="rId36"/>
    </p:embeddedFont>
    <p:embeddedFont>
      <p:font typeface="Russo One"/>
      <p:regular r:id="rId37"/>
    </p:embeddedFont>
    <p:embeddedFont>
      <p:font typeface="Mako"/>
      <p:regular r:id="rId38"/>
    </p:embeddedFont>
    <p:embeddedFont>
      <p:font typeface="Crimson Tex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  <p:embeddedFont>
      <p:font typeface="Nuni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iq2H8TOsf0VfYN2KbZuSZRrhSr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.fntdata"/><Relationship Id="rId42" Type="http://schemas.openxmlformats.org/officeDocument/2006/relationships/font" Target="fonts/CrimsonText-boldItalic.fntdata"/><Relationship Id="rId41" Type="http://schemas.openxmlformats.org/officeDocument/2006/relationships/font" Target="fonts/CrimsonText-italic.fntdata"/><Relationship Id="rId44" Type="http://schemas.openxmlformats.org/officeDocument/2006/relationships/font" Target="fonts/OpenSans-bold.fntdata"/><Relationship Id="rId43" Type="http://schemas.openxmlformats.org/officeDocument/2006/relationships/font" Target="fonts/OpenSans-regular.fntdata"/><Relationship Id="rId46" Type="http://schemas.openxmlformats.org/officeDocument/2006/relationships/font" Target="fonts/OpenSans-boldItalic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ans-bold.fntdata"/><Relationship Id="rId47" Type="http://schemas.openxmlformats.org/officeDocument/2006/relationships/font" Target="fonts/NunitoSans-regular.fntdata"/><Relationship Id="rId49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33" Type="http://schemas.openxmlformats.org/officeDocument/2006/relationships/font" Target="fonts/OpenSansSemiBold-bold.fntdata"/><Relationship Id="rId32" Type="http://schemas.openxmlformats.org/officeDocument/2006/relationships/font" Target="fonts/OpenSansSemiBold-regular.fntdata"/><Relationship Id="rId35" Type="http://schemas.openxmlformats.org/officeDocument/2006/relationships/font" Target="fonts/OpenSansSemiBold-boldItalic.fntdata"/><Relationship Id="rId34" Type="http://schemas.openxmlformats.org/officeDocument/2006/relationships/font" Target="fonts/OpenSansSemiBold-italic.fntdata"/><Relationship Id="rId37" Type="http://schemas.openxmlformats.org/officeDocument/2006/relationships/font" Target="fonts/RussoOne-regular.fntdata"/><Relationship Id="rId36" Type="http://schemas.openxmlformats.org/officeDocument/2006/relationships/font" Target="fonts/Vidaloka-regular.fntdata"/><Relationship Id="rId39" Type="http://schemas.openxmlformats.org/officeDocument/2006/relationships/font" Target="fonts/CrimsonText-regular.fntdata"/><Relationship Id="rId38" Type="http://schemas.openxmlformats.org/officeDocument/2006/relationships/font" Target="fonts/Mako-regular.fntdata"/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Light-regular.fntdata"/><Relationship Id="rId23" Type="http://schemas.openxmlformats.org/officeDocument/2006/relationships/font" Target="fonts/Roboto-boldItalic.fntdata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erriweatherLight-boldItalic.fntdata"/><Relationship Id="rId29" Type="http://schemas.openxmlformats.org/officeDocument/2006/relationships/font" Target="fonts/Montserrat-bold.fntdata"/><Relationship Id="rId51" Type="http://customschemas.google.com/relationships/presentationmetadata" Target="metadata"/><Relationship Id="rId50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63ad28f38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963ad28f38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63ad28f38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2963ad28f38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963ad28f38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2963ad28f38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63ad28f38_4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2963ad28f38_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963ad28f38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2963ad28f38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63ad28f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963ad28f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63ad28f3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963ad28f3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1b65f86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61b65f86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63ad28f38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963ad28f38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63ad28f38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963ad28f38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61b65f86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261b65f86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652495856_3_3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9652495856_3_3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g29652495856_3_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g29652495856_3_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g29652495856_3_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29652495856_3_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29652495856_3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652495856_3_60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g29652495856_3_60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8" name="Google Shape;78;g29652495856_3_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g29652495856_3_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g29652495856_3_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g29652495856_3_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29652495856_3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652495856_3_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52495856_3_6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g29652495856_3_68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8" name="Google Shape;88;g29652495856_3_68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9652495856_3_68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0" name="Google Shape;90;g29652495856_3_68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9652495856_3_68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g29652495856_3_68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9652495856_3_68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g29652495856_3_68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29652495856_3_68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g29652495856_3_68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g29652495856_3_68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g29652495856_3_68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9" name="Google Shape;99;g29652495856_3_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g29652495856_3_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g29652495856_3_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52495856_3_8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g29652495856_3_84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5" name="Google Shape;105;g29652495856_3_8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9652495856_3_8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g29652495856_3_84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8" name="Google Shape;108;g29652495856_3_8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9652495856_3_8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g29652495856_3_84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1" name="Google Shape;111;g29652495856_3_8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9652495856_3_8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g29652495856_3_84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4" name="Google Shape;114;g29652495856_3_8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9652495856_3_8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g29652495856_3_84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7" name="Google Shape;117;g29652495856_3_8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9652495856_3_8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g29652495856_3_84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0" name="Google Shape;120;g29652495856_3_8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9652495856_3_8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2" name="Google Shape;122;g29652495856_3_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29652495856_3_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9652495856_3_8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29652495856_3_8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29652495856_3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652495856_3_108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9" name="Google Shape;129;g29652495856_3_108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g29652495856_3_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29652495856_3_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29652495856_3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652495856_3_113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5" name="Google Shape;135;g29652495856_3_113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g29652495856_3_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29652495856_3_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29652495856_3_11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29652495856_3_11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9652495856_3_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652495856_3_120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g29652495856_3_12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4" name="Google Shape;144;g29652495856_3_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g29652495856_3_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g29652495856_3_1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g29652495856_3_1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g29652495856_3_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652495856_3_127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1" name="Google Shape;151;g29652495856_3_127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2" name="Google Shape;152;g29652495856_3_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29652495856_3_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9652495856_3_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652495856_3_132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7" name="Google Shape;157;g29652495856_3_132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8" name="Google Shape;158;g29652495856_3_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29652495856_3_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29652495856_3_1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g29652495856_3_1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29652495856_3_13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29652495856_3_13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9652495856_3_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652495856_3_141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g29652495856_3_141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68" name="Google Shape;168;g29652495856_3_141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g29652495856_3_14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29652495856_3_14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29652495856_3_14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29652495856_3_14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29652495856_3_1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652495856_3_1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29652495856_3_1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0" name="Google Shape;20;g29652495856_3_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g29652495856_3_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g29652495856_3_18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29652495856_3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652495856_3_1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6" name="Google Shape;176;g29652495856_3_1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29652495856_3_1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29652495856_3_149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29652495856_3_1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29652495856_3_1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29652495856_3_1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29652495856_3_1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29652495856_3_1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29652495856_3_1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29652495856_3_1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29652495856_3_1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g29652495856_3_1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652495856_3_162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g29652495856_3_162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2" name="Google Shape;192;g29652495856_3_162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9652495856_3_162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g29652495856_3_162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29652495856_3_162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g29652495856_3_162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29652495856_3_162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8" name="Google Shape;198;g29652495856_3_162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9" name="Google Shape;199;g29652495856_3_1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29652495856_3_1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29652495856_3_1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29652495856_3_1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29652495856_3_1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29652495856_3_17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29652495856_3_17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29652495856_3_17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g29652495856_3_1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652495856_3_180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1" name="Google Shape;211;g29652495856_3_180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2" name="Google Shape;212;g29652495856_3_1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29652495856_3_1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29652495856_3_18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29652495856_3_18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29652495856_3_1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652495856_3_18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g29652495856_3_187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20" name="Google Shape;220;g29652495856_3_18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" name="Google Shape;221;g29652495856_3_1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g29652495856_3_1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g29652495856_3_18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29652495856_3_1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652495856_3_194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g29652495856_3_194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28" name="Google Shape;228;g29652495856_3_194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9" name="Google Shape;229;g29652495856_3_1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g29652495856_3_1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29652495856_3_19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29652495856_3_19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29652495856_3_19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29652495856_3_19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9652495856_3_1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52495856_3_204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g29652495856_3_204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9" name="Google Shape;239;g29652495856_3_2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g29652495856_3_2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g29652495856_3_204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29652495856_3_2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652495856_3_210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g29652495856_3_210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6" name="Google Shape;246;g29652495856_3_2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g29652495856_3_2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g29652495856_3_2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9652495856_3_2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29652495856_3_21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29652495856_3_21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29652495856_3_2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652495856_3_219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5" name="Google Shape;255;g29652495856_3_219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g29652495856_3_219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7" name="Google Shape;257;g29652495856_3_219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g29652495856_3_219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9" name="Google Shape;259;g29652495856_3_219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29652495856_3_2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1" name="Google Shape;261;g29652495856_3_2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g29652495856_3_2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g29652495856_3_2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9652495856_3_10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g29652495856_3_10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7" name="Google Shape;27;g29652495856_3_10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" name="Google Shape;28;g29652495856_3_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g29652495856_3_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29652495856_3_10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29652495856_3_10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29652495856_3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652495856_3_229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6" name="Google Shape;266;g29652495856_3_229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g29652495856_3_229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8" name="Google Shape;268;g29652495856_3_229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9652495856_3_229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g29652495856_3_229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29652495856_3_22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72" name="Google Shape;272;g29652495856_3_229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g29652495856_3_229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g29652495856_3_229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g29652495856_3_229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9652495856_3_229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7" name="Google Shape;277;g29652495856_3_229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8" name="Google Shape;278;g29652495856_3_2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29652495856_3_2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29652495856_3_2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g29652495856_3_2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29652495856_3_2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652495856_3_247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g29652495856_3_247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g29652495856_3_247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7" name="Google Shape;287;g29652495856_3_247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g29652495856_3_247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9" name="Google Shape;289;g29652495856_3_247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g29652495856_3_247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1" name="Google Shape;291;g29652495856_3_247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g29652495856_3_247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3" name="Google Shape;293;g29652495856_3_247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g29652495856_3_247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5" name="Google Shape;295;g29652495856_3_247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29652495856_3_247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7" name="Google Shape;297;g29652495856_3_2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29652495856_3_2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29652495856_3_2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652495856_3_26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2" name="Google Shape;302;g29652495856_3_26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g29652495856_3_26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4" name="Google Shape;304;g29652495856_3_26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g29652495856_3_26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g29652495856_3_26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g29652495856_3_26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g29652495856_3_26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g29652495856_3_26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g29652495856_3_26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g29652495856_3_26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g29652495856_3_2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g29652495856_3_2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g29652495856_3_26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g29652495856_3_26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g29652495856_3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652495856_3_279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9" name="Google Shape;319;g29652495856_3_2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g29652495856_3_2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g29652495856_3_27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g29652495856_3_27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g29652495856_3_27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29652495856_3_27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g29652495856_3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652495856_3_28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8" name="Google Shape;328;g29652495856_3_28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g29652495856_3_28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0" name="Google Shape;330;g29652495856_3_28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g29652495856_3_28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2" name="Google Shape;332;g29652495856_3_28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g29652495856_3_28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4" name="Google Shape;334;g29652495856_3_28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29652495856_3_28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6" name="Google Shape;336;g29652495856_3_2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g29652495856_3_2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g29652495856_3_2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652495856_3_299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g29652495856_3_299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29652495856_3_299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g29652495856_3_299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g29652495856_3_299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g29652495856_3_299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g29652495856_3_299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g29652495856_3_2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g29652495856_3_2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g29652495856_3_29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g29652495856_3_2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g29652495856_3_3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g29652495856_3_3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g29652495856_3_3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g29652495856_3_3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g29652495856_3_31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g29652495856_3_31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g29652495856_3_310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9" name="Google Shape;359;g29652495856_3_310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0" name="Google Shape;360;g29652495856_3_310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g29652495856_3_310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2" name="Google Shape;362;g29652495856_3_310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g29652495856_3_310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4" name="Google Shape;364;g29652495856_3_310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g29652495856_3_310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6" name="Google Shape;366;g29652495856_3_310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g29652495856_3_310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g29652495856_3_310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9" name="Google Shape;369;g29652495856_3_310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g29652495856_3_310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1" name="Google Shape;371;g29652495856_3_3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652495856_3_33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4" name="Google Shape;374;g29652495856_3_33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5" name="Google Shape;375;g29652495856_3_33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6" name="Google Shape;376;g29652495856_3_33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7" name="Google Shape;377;g29652495856_3_33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8" name="Google Shape;378;g29652495856_3_33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9" name="Google Shape;379;g29652495856_3_33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0" name="Google Shape;380;g29652495856_3_3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g29652495856_3_3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29652495856_3_3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652495856_3_340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g29652495856_3_340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g29652495856_3_340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g29652495856_3_340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29652495856_3_340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9" name="Google Shape;389;g29652495856_3_340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g29652495856_3_340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1" name="Google Shape;391;g29652495856_3_340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29652495856_3_340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93" name="Google Shape;393;g29652495856_3_3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g29652495856_3_3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g29652495856_3_3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g29652495856_3_3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g29652495856_3_3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g29652495856_3_3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g29652495856_3_3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g29652495856_3_3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g29652495856_3_3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g29652495856_3_3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4" name="Google Shape;404;g29652495856_3_3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g29652495856_3_3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6" name="Google Shape;406;g29652495856_3_3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g29652495856_3_3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08" name="Google Shape;408;g29652495856_3_3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9" name="Google Shape;409;g29652495856_3_3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g29652495856_3_3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9652495856_3_24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29652495856_3_24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" name="Google Shape;36;g29652495856_3_24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29652495856_3_24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" name="Google Shape;38;g29652495856_3_24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g29652495856_3_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g29652495856_3_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g29652495856_3_24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29652495856_3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652495856_3_366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3" name="Google Shape;413;g29652495856_3_366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g29652495856_3_366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5" name="Google Shape;415;g29652495856_3_366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g29652495856_3_366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17" name="Google Shape;417;g29652495856_3_366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8" name="Google Shape;418;g29652495856_3_3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g29652495856_3_3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g29652495856_3_3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652495856_3_375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g29652495856_3_375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g29652495856_3_375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g29652495856_3_375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g29652495856_3_375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g29652495856_3_375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8" name="Google Shape;428;g29652495856_3_3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g29652495856_3_3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g29652495856_3_37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g29652495856_3_37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g29652495856_3_37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g29652495856_3_375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34" name="Google Shape;434;g29652495856_3_375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35" name="Google Shape;435;g29652495856_3_375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436" name="Google Shape;436;g29652495856_3_3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652495856_3_390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g29652495856_3_390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0" name="Google Shape;440;g29652495856_3_3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29652495856_3_3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29652495856_3_3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652495856_3_395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5" name="Google Shape;445;g29652495856_3_395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6" name="Google Shape;446;g29652495856_3_3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g29652495856_3_3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29652495856_3_3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652495856_3_40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g29652495856_3_40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2" name="Google Shape;452;g29652495856_3_4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g29652495856_3_4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g29652495856_3_40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g29652495856_3_4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g29652495856_3_4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g29652495856_3_4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g29652495856_3_4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g29652495856_3_4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g29652495856_3_4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g29652495856_3_4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g29652495856_3_40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g29652495856_3_40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g29652495856_3_40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6" name="Google Shape;466;g29652495856_3_4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652495856_3_416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9" name="Google Shape;469;g29652495856_3_416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g29652495856_3_416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1" name="Google Shape;471;g29652495856_3_416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g29652495856_3_416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3" name="Google Shape;473;g29652495856_3_4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g29652495856_3_4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g29652495856_3_4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652495856_3_424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8" name="Google Shape;478;g29652495856_3_424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g29652495856_3_424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g29652495856_3_424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g29652495856_3_424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g29652495856_3_424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3" name="Google Shape;483;g29652495856_3_424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4" name="Google Shape;484;g29652495856_3_4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g29652495856_3_4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g29652495856_3_4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g29652495856_3_4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g29652495856_3_4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652495856_3_436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1" name="Google Shape;491;g29652495856_3_436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g29652495856_3_436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g29652495856_3_4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g29652495856_3_436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29652495856_3_4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29652495856_3_436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g29652495856_3_4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g29652495856_3_4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g29652495856_3_4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g29652495856_3_4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52495856_3_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" name="Google Shape;45;g29652495856_3_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g29652495856_3_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g29652495856_3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g29652495856_3_4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g29652495856_3_4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g29652495856_3_44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g29652495856_3_447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g29652495856_3_4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g29652495856_3_4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g29652495856_3_4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g29652495856_3_4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g29652495856_3_4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g29652495856_3_4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g29652495856_3_4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g29652495856_3_45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g29652495856_3_45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29652495856_3_45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g29652495856_3_45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g29652495856_3_4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652495856_3_3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" name="Google Shape;50;g29652495856_3_3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9652495856_3_3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2" name="Google Shape;52;g29652495856_3_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g29652495856_3_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29652495856_3_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652495856_3_43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7" name="Google Shape;57;g29652495856_3_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g29652495856_3_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g29652495856_3_4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g29652495856_3_4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29652495856_3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652495856_3_4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29652495856_3_4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" name="Google Shape;65;g29652495856_3_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g29652495856_3_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g29652495856_3_4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g29652495856_3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652495856_3_55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1" name="Google Shape;71;g29652495856_3_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g29652495856_3_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9652495856_3_55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g29652495856_3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652495856_3_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9652495856_3_0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g29652495856_3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/>
          <p:nvPr>
            <p:ph type="ctrTitle"/>
          </p:nvPr>
        </p:nvSpPr>
        <p:spPr>
          <a:xfrm>
            <a:off x="170325" y="574975"/>
            <a:ext cx="8675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 sz="3200">
                <a:latin typeface="Times New Roman"/>
                <a:ea typeface="Times New Roman"/>
                <a:cs typeface="Times New Roman"/>
                <a:sym typeface="Times New Roman"/>
              </a:rPr>
              <a:t>Task 2</a:t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 sz="3200">
                <a:latin typeface="Times New Roman"/>
                <a:ea typeface="Times New Roman"/>
                <a:cs typeface="Times New Roman"/>
                <a:sym typeface="Times New Roman"/>
              </a:rPr>
              <a:t>Paper Review:</a:t>
            </a:r>
            <a:endParaRPr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 hybrid modeling approach for parking and traffic prediction in urban simulations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1"/>
          <p:cNvSpPr txBox="1"/>
          <p:nvPr>
            <p:ph idx="1" type="subTitle"/>
          </p:nvPr>
        </p:nvSpPr>
        <p:spPr>
          <a:xfrm>
            <a:off x="2321400" y="2132250"/>
            <a:ext cx="45012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Tahmid Zarif Ul Hoq Sayor   - 23266015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1"/>
          <p:cNvSpPr txBox="1"/>
          <p:nvPr>
            <p:ph idx="1" type="subTitle"/>
          </p:nvPr>
        </p:nvSpPr>
        <p:spPr>
          <a:xfrm>
            <a:off x="1953825" y="2837025"/>
            <a:ext cx="5108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CSE718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Fall-2023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Section 01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Group-11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ST- </a:t>
            </a:r>
            <a:r>
              <a:rPr lang="en" sz="1800"/>
              <a:t>Mehnaz Ara Fazal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RA- Humaion Kabir Mehedi</a:t>
            </a:r>
            <a:endParaRPr sz="1800"/>
          </a:p>
        </p:txBody>
      </p:sp>
      <p:sp>
        <p:nvSpPr>
          <p:cNvPr id="528" name="Google Shape;528;p1"/>
          <p:cNvSpPr txBox="1"/>
          <p:nvPr>
            <p:ph idx="12" type="sldNum"/>
          </p:nvPr>
        </p:nvSpPr>
        <p:spPr>
          <a:xfrm>
            <a:off x="8595309" y="48165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63ad28f38_4_90"/>
          <p:cNvSpPr txBox="1"/>
          <p:nvPr>
            <p:ph type="title"/>
          </p:nvPr>
        </p:nvSpPr>
        <p:spPr>
          <a:xfrm>
            <a:off x="720000" y="5466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Limitation: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 Critique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g2963ad28f38_4_90"/>
          <p:cNvSpPr txBox="1"/>
          <p:nvPr>
            <p:ph idx="1" type="body"/>
          </p:nvPr>
        </p:nvSpPr>
        <p:spPr>
          <a:xfrm>
            <a:off x="1246200" y="1801200"/>
            <a:ext cx="7177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Not validated </a:t>
            </a:r>
            <a:r>
              <a:rPr lang="en" sz="2150"/>
              <a:t>across</a:t>
            </a:r>
            <a:r>
              <a:rPr lang="en" sz="2150"/>
              <a:t> different scenarios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May fail to generalize</a:t>
            </a:r>
            <a:endParaRPr sz="21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</p:txBody>
      </p:sp>
      <p:sp>
        <p:nvSpPr>
          <p:cNvPr id="610" name="Google Shape;610;g2963ad28f38_4_90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63ad28f38_4_75"/>
          <p:cNvSpPr txBox="1"/>
          <p:nvPr>
            <p:ph type="title"/>
          </p:nvPr>
        </p:nvSpPr>
        <p:spPr>
          <a:xfrm>
            <a:off x="720000" y="5466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Limitation: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Second Critique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g2963ad28f38_4_75"/>
          <p:cNvSpPr txBox="1"/>
          <p:nvPr>
            <p:ph idx="1" type="body"/>
          </p:nvPr>
        </p:nvSpPr>
        <p:spPr>
          <a:xfrm>
            <a:off x="281475" y="1934550"/>
            <a:ext cx="85434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ABM generated proposal distributions are more complex </a:t>
            </a:r>
            <a:endParaRPr sz="215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compared to those typically used to initialize MCMCs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Harder to carry out future </a:t>
            </a:r>
            <a:r>
              <a:rPr lang="en" sz="2150"/>
              <a:t>researches</a:t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</p:txBody>
      </p:sp>
      <p:sp>
        <p:nvSpPr>
          <p:cNvPr id="617" name="Google Shape;617;g2963ad28f38_4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63ad28f38_4_109"/>
          <p:cNvSpPr txBox="1"/>
          <p:nvPr>
            <p:ph type="title"/>
          </p:nvPr>
        </p:nvSpPr>
        <p:spPr>
          <a:xfrm>
            <a:off x="720000" y="532275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Synthesis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g2963ad28f38_4_109"/>
          <p:cNvSpPr txBox="1"/>
          <p:nvPr>
            <p:ph idx="1" type="body"/>
          </p:nvPr>
        </p:nvSpPr>
        <p:spPr>
          <a:xfrm>
            <a:off x="351150" y="1217775"/>
            <a:ext cx="84417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Urban Modelling is a challenging task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challenges, the Hybrid model may offer improved stability and accurate predictions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research is needed to validate the generalization of the proposed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</p:txBody>
      </p:sp>
      <p:sp>
        <p:nvSpPr>
          <p:cNvPr id="624" name="Google Shape;624;g2963ad28f38_4_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963ad28f38_4_115"/>
          <p:cNvSpPr txBox="1"/>
          <p:nvPr>
            <p:ph type="title"/>
          </p:nvPr>
        </p:nvSpPr>
        <p:spPr>
          <a:xfrm>
            <a:off x="852775" y="2105350"/>
            <a:ext cx="7704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200"/>
              <a:t>Thank You</a:t>
            </a:r>
            <a:endParaRPr sz="10200"/>
          </a:p>
        </p:txBody>
      </p:sp>
      <p:sp>
        <p:nvSpPr>
          <p:cNvPr id="630" name="Google Shape;630;g2963ad28f38_4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63ad28f38_5_4"/>
          <p:cNvSpPr txBox="1"/>
          <p:nvPr>
            <p:ph type="title"/>
          </p:nvPr>
        </p:nvSpPr>
        <p:spPr>
          <a:xfrm>
            <a:off x="713250" y="53797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6" name="Google Shape;636;g2963ad28f38_5_4"/>
          <p:cNvSpPr txBox="1"/>
          <p:nvPr>
            <p:ph idx="1" type="body"/>
          </p:nvPr>
        </p:nvSpPr>
        <p:spPr>
          <a:xfrm>
            <a:off x="713250" y="111067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Beheshti, R., Sukthankar, G. A hybrid modeling approach for parking and traffic prediction in urban simulations. AI &amp; Soc 30, 333–344 (2015). https://doi.org/10.1007/s00146-013-0530-7</a:t>
            </a:r>
            <a:endParaRPr/>
          </a:p>
        </p:txBody>
      </p:sp>
      <p:sp>
        <p:nvSpPr>
          <p:cNvPr id="637" name="Google Shape;637;g2963ad28f38_5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"/>
          <p:cNvSpPr txBox="1"/>
          <p:nvPr>
            <p:ph type="title"/>
          </p:nvPr>
        </p:nvSpPr>
        <p:spPr>
          <a:xfrm>
            <a:off x="720000" y="637050"/>
            <a:ext cx="7704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Paper Overview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"/>
          <p:cNvSpPr txBox="1"/>
          <p:nvPr>
            <p:ph idx="1" type="body"/>
          </p:nvPr>
        </p:nvSpPr>
        <p:spPr>
          <a:xfrm>
            <a:off x="720000" y="1207625"/>
            <a:ext cx="74940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en" sz="2000"/>
              <a:t>                                        </a:t>
            </a:r>
            <a:r>
              <a:rPr b="1" i="1" lang="en" sz="2000" u="sng"/>
              <a:t>Original Article</a:t>
            </a:r>
            <a:endParaRPr b="1" i="1" sz="2000" u="sng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 u="sng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000" u="sng"/>
              <a:t>Authors:</a:t>
            </a:r>
            <a:r>
              <a:rPr lang="en" sz="2000" u="sng"/>
              <a:t> </a:t>
            </a:r>
            <a:r>
              <a:rPr lang="en" sz="2000"/>
              <a:t> Rahmatollah Beheshti &amp; Gita Sukthankar </a:t>
            </a:r>
            <a:endParaRPr b="1" i="1" sz="2000" u="sng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000" u="sng"/>
              <a:t>Published:</a:t>
            </a:r>
            <a:r>
              <a:rPr lang="en" sz="2000"/>
              <a:t> 14th Feb 2014 : Springer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2000" u="sng"/>
              <a:t>Doi:  </a:t>
            </a:r>
            <a:r>
              <a:rPr lang="en" sz="1500" u="sng"/>
              <a:t>https://doi.org/10.1007/s00146-013-0530-7</a:t>
            </a:r>
            <a:endParaRPr sz="1600" u="sng"/>
          </a:p>
        </p:txBody>
      </p:sp>
      <p:sp>
        <p:nvSpPr>
          <p:cNvPr id="535" name="Google Shape;535;p2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"/>
          <p:cNvSpPr txBox="1"/>
          <p:nvPr>
            <p:ph type="title"/>
          </p:nvPr>
        </p:nvSpPr>
        <p:spPr>
          <a:xfrm>
            <a:off x="720000" y="4084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"/>
          <p:cNvSpPr txBox="1"/>
          <p:nvPr>
            <p:ph idx="1" type="body"/>
          </p:nvPr>
        </p:nvSpPr>
        <p:spPr>
          <a:xfrm>
            <a:off x="1337050" y="1596225"/>
            <a:ext cx="67671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Providing precise tools for Urban-planning</a:t>
            </a:r>
            <a:endParaRPr sz="2150"/>
          </a:p>
          <a:p>
            <a:pPr indent="-3651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Aid policy-makers </a:t>
            </a:r>
            <a:r>
              <a:rPr lang="en" sz="2150"/>
              <a:t>in terms</a:t>
            </a:r>
            <a:r>
              <a:rPr lang="en" sz="2150"/>
              <a:t> of decision making</a:t>
            </a:r>
            <a:endParaRPr sz="21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542" name="Google Shape;542;p4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963ad28f38_0_6"/>
          <p:cNvSpPr txBox="1"/>
          <p:nvPr>
            <p:ph type="title"/>
          </p:nvPr>
        </p:nvSpPr>
        <p:spPr>
          <a:xfrm>
            <a:off x="720000" y="4846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g2963ad28f38_0_6"/>
          <p:cNvSpPr txBox="1"/>
          <p:nvPr>
            <p:ph idx="1" type="body"/>
          </p:nvPr>
        </p:nvSpPr>
        <p:spPr>
          <a:xfrm>
            <a:off x="60775" y="1809250"/>
            <a:ext cx="4793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-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Development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of a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Hybrid (ABM-MCMC) model to enhance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accuracy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SzPts val="1800"/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g2963ad28f38_0_6"/>
          <p:cNvSpPr/>
          <p:nvPr/>
        </p:nvSpPr>
        <p:spPr>
          <a:xfrm>
            <a:off x="4684050" y="1685850"/>
            <a:ext cx="1724100" cy="88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Agent Based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(ABM)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g2963ad28f38_0_6"/>
          <p:cNvSpPr/>
          <p:nvPr/>
        </p:nvSpPr>
        <p:spPr>
          <a:xfrm>
            <a:off x="6674775" y="1685850"/>
            <a:ext cx="2257500" cy="88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Markov Chain Monte Carlo (MCMC)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g2963ad28f38_0_6"/>
          <p:cNvSpPr/>
          <p:nvPr/>
        </p:nvSpPr>
        <p:spPr>
          <a:xfrm>
            <a:off x="6046125" y="3469175"/>
            <a:ext cx="1724100" cy="88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Hybrid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(ABM-MCMC)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g2963ad28f38_0_6"/>
          <p:cNvCxnSpPr>
            <a:stCxn id="549" idx="2"/>
            <a:endCxn id="551" idx="0"/>
          </p:cNvCxnSpPr>
          <p:nvPr/>
        </p:nvCxnSpPr>
        <p:spPr>
          <a:xfrm>
            <a:off x="5546100" y="2571750"/>
            <a:ext cx="1362000" cy="89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g2963ad28f38_0_6"/>
          <p:cNvCxnSpPr>
            <a:stCxn id="550" idx="2"/>
            <a:endCxn id="551" idx="0"/>
          </p:cNvCxnSpPr>
          <p:nvPr/>
        </p:nvCxnSpPr>
        <p:spPr>
          <a:xfrm flipH="1">
            <a:off x="6908325" y="2571750"/>
            <a:ext cx="895200" cy="89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g2963ad28f38_0_6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63ad28f38_4_23"/>
          <p:cNvSpPr txBox="1"/>
          <p:nvPr>
            <p:ph type="title"/>
          </p:nvPr>
        </p:nvSpPr>
        <p:spPr>
          <a:xfrm>
            <a:off x="720000" y="4084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g2963ad28f38_4_23"/>
          <p:cNvSpPr txBox="1"/>
          <p:nvPr>
            <p:ph idx="1" type="body"/>
          </p:nvPr>
        </p:nvSpPr>
        <p:spPr>
          <a:xfrm>
            <a:off x="1052925" y="1644600"/>
            <a:ext cx="67671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Case Studied in main campus of University of Florida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Agent based model (ABM) part prepared  based on survey data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	which includes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Daily attendance patterns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Initial location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Visitation frequency for on-campus dining locations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Usage patterns for recreation and athletic facilities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Usage of administrative and other miscellaneous locations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Frequency of parking lot and shuttle stop usage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</p:txBody>
      </p:sp>
      <p:sp>
        <p:nvSpPr>
          <p:cNvPr id="561" name="Google Shape;561;g2963ad28f38_4_23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61b65f860f_0_22"/>
          <p:cNvSpPr/>
          <p:nvPr/>
        </p:nvSpPr>
        <p:spPr>
          <a:xfrm>
            <a:off x="3420625" y="2955025"/>
            <a:ext cx="5638800" cy="18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g261b65f860f_0_22"/>
          <p:cNvSpPr txBox="1"/>
          <p:nvPr>
            <p:ph type="title"/>
          </p:nvPr>
        </p:nvSpPr>
        <p:spPr>
          <a:xfrm>
            <a:off x="720000" y="4084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g261b65f860f_0_22"/>
          <p:cNvSpPr txBox="1"/>
          <p:nvPr>
            <p:ph idx="1" type="body"/>
          </p:nvPr>
        </p:nvSpPr>
        <p:spPr>
          <a:xfrm>
            <a:off x="-99600" y="1692225"/>
            <a:ext cx="67671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Markov Chain Monte Carlo (MCMC)  portion based on Metropolis-Hastings algorithm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 Hybrid model MCMC works based on the ‘proposal distribution’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	provided by ABM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569" name="Google Shape;569;g261b65f860f_0_22"/>
          <p:cNvSpPr/>
          <p:nvPr/>
        </p:nvSpPr>
        <p:spPr>
          <a:xfrm>
            <a:off x="3709950" y="3495600"/>
            <a:ext cx="1724100" cy="88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Agent Based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(ABM)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g261b65f860f_0_22"/>
          <p:cNvSpPr/>
          <p:nvPr/>
        </p:nvSpPr>
        <p:spPr>
          <a:xfrm>
            <a:off x="6553125" y="3495600"/>
            <a:ext cx="2257500" cy="88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Markov Chain Monte Carlo (MCMC)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g261b65f860f_0_22"/>
          <p:cNvCxnSpPr>
            <a:stCxn id="569" idx="3"/>
            <a:endCxn id="570" idx="1"/>
          </p:cNvCxnSpPr>
          <p:nvPr/>
        </p:nvCxnSpPr>
        <p:spPr>
          <a:xfrm>
            <a:off x="5434050" y="3938550"/>
            <a:ext cx="111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g261b65f860f_0_22"/>
          <p:cNvCxnSpPr>
            <a:stCxn id="570" idx="0"/>
          </p:cNvCxnSpPr>
          <p:nvPr/>
        </p:nvCxnSpPr>
        <p:spPr>
          <a:xfrm flipH="1" rot="10800000">
            <a:off x="7681875" y="2326500"/>
            <a:ext cx="375600" cy="11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g261b65f860f_0_22"/>
          <p:cNvSpPr txBox="1"/>
          <p:nvPr/>
        </p:nvSpPr>
        <p:spPr>
          <a:xfrm>
            <a:off x="5407350" y="3306975"/>
            <a:ext cx="11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Proposal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g261b65f860f_0_22"/>
          <p:cNvSpPr txBox="1"/>
          <p:nvPr/>
        </p:nvSpPr>
        <p:spPr>
          <a:xfrm>
            <a:off x="7493325" y="1896225"/>
            <a:ext cx="11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Predictions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g261b65f860f_0_22"/>
          <p:cNvSpPr txBox="1"/>
          <p:nvPr/>
        </p:nvSpPr>
        <p:spPr>
          <a:xfrm>
            <a:off x="2315725" y="4258525"/>
            <a:ext cx="129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Hybrid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(ABM-MCMC)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g261b65f860f_0_22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63ad28f38_4_46"/>
          <p:cNvSpPr txBox="1"/>
          <p:nvPr>
            <p:ph type="title"/>
          </p:nvPr>
        </p:nvSpPr>
        <p:spPr>
          <a:xfrm>
            <a:off x="720000" y="4084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g2963ad28f38_4_46"/>
          <p:cNvSpPr txBox="1"/>
          <p:nvPr>
            <p:ph idx="1" type="body"/>
          </p:nvPr>
        </p:nvSpPr>
        <p:spPr>
          <a:xfrm>
            <a:off x="469000" y="1474600"/>
            <a:ext cx="35517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50" u="sng"/>
              <a:t>Simulation:</a:t>
            </a:r>
            <a:endParaRPr sz="21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 u="sng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Time updates every hour</a:t>
            </a:r>
            <a:endParaRPr sz="155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Students are the agents</a:t>
            </a:r>
            <a:endParaRPr sz="155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An agent cannot perform multitasking</a:t>
            </a:r>
            <a:endParaRPr sz="155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Every agent behaviour is constant throughout its lifecycle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50"/>
          </a:p>
        </p:txBody>
      </p:sp>
      <p:pic>
        <p:nvPicPr>
          <p:cNvPr id="583" name="Google Shape;583;g2963ad28f38_4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1795463"/>
            <a:ext cx="46672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2963ad28f38_4_46"/>
          <p:cNvSpPr txBox="1"/>
          <p:nvPr/>
        </p:nvSpPr>
        <p:spPr>
          <a:xfrm>
            <a:off x="8743950" y="408850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g2963ad28f38_4_46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63ad28f38_4_63"/>
          <p:cNvSpPr txBox="1"/>
          <p:nvPr/>
        </p:nvSpPr>
        <p:spPr>
          <a:xfrm>
            <a:off x="1268800" y="3445275"/>
            <a:ext cx="613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Fig1: The absolute difference (plotted on a log-scale) between the average occupancy percentage of the campus parking lots  as predicted by different modeling methods compared to the UCF Parking Services data.</a:t>
            </a:r>
            <a:endParaRPr b="0" i="0" sz="14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1" name="Google Shape;591;g2963ad28f38_4_63"/>
          <p:cNvSpPr txBox="1"/>
          <p:nvPr/>
        </p:nvSpPr>
        <p:spPr>
          <a:xfrm>
            <a:off x="8424000" y="3445275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1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2" name="Google Shape;592;g2963ad28f38_4_63"/>
          <p:cNvSpPr txBox="1"/>
          <p:nvPr>
            <p:ph type="title"/>
          </p:nvPr>
        </p:nvSpPr>
        <p:spPr>
          <a:xfrm>
            <a:off x="720000" y="4917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3" name="Google Shape;593;g2963ad28f38_4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237000"/>
            <a:ext cx="8894774" cy="20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2963ad28f38_4_63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1b65f860f_0_54"/>
          <p:cNvSpPr txBox="1"/>
          <p:nvPr/>
        </p:nvSpPr>
        <p:spPr>
          <a:xfrm>
            <a:off x="1609500" y="3380925"/>
            <a:ext cx="61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Fig2: The standard deviation of predicted values for parking usage</a:t>
            </a:r>
            <a:endParaRPr b="0" i="0" sz="14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0" name="Google Shape;600;g261b65f860f_0_54"/>
          <p:cNvSpPr txBox="1"/>
          <p:nvPr/>
        </p:nvSpPr>
        <p:spPr>
          <a:xfrm>
            <a:off x="8556775" y="3350025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[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1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1" name="Google Shape;601;g261b65f860f_0_54"/>
          <p:cNvSpPr txBox="1"/>
          <p:nvPr>
            <p:ph type="title"/>
          </p:nvPr>
        </p:nvSpPr>
        <p:spPr>
          <a:xfrm>
            <a:off x="720000" y="491750"/>
            <a:ext cx="770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summary: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g261b65f860f_0_54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g261b65f860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0" y="1031150"/>
            <a:ext cx="8904502" cy="2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