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8D2FD1-CB2A-453C-9890-0C1AE0112842}">
  <a:tblStyle styleId="{D58D2FD1-CB2A-453C-9890-0C1AE01128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5aed365d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5aed365d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637b94c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637b94c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5aed365dd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5aed365dd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637b94c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637b94cb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637b94cb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637b94cb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637b94cb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637b94cb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637b94cb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637b94cb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65c08612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65c08612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60ef9bf7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60ef9bf7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5aed365d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5aed365d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3b91cef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3b91cef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5aed365dd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5aed365dd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5aed365d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5aed365d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637b94cb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637b94cb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637b94cb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637b94cb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637b94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637b94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637b94cb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637b94cb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637b94c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637b94c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637b94c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637b94c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86575" y="453750"/>
            <a:ext cx="7988100" cy="1448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Calibri"/>
                <a:ea typeface="Calibri"/>
                <a:cs typeface="Calibri"/>
                <a:sym typeface="Calibri"/>
              </a:rPr>
              <a:t>Call Center Performance Optimization: </a:t>
            </a:r>
            <a:endParaRPr>
              <a:solidFill>
                <a:srgbClr val="000000"/>
              </a:solidFill>
              <a:latin typeface="Calibri"/>
              <a:ea typeface="Calibri"/>
              <a:cs typeface="Calibri"/>
              <a:sym typeface="Calibri"/>
            </a:endParaRPr>
          </a:p>
          <a:p>
            <a:pPr indent="0" lvl="0" marL="0" rtl="0" algn="ctr">
              <a:spcBef>
                <a:spcPts val="0"/>
              </a:spcBef>
              <a:spcAft>
                <a:spcPts val="0"/>
              </a:spcAft>
              <a:buNone/>
            </a:pPr>
            <a:r>
              <a:rPr lang="en">
                <a:solidFill>
                  <a:srgbClr val="000000"/>
                </a:solidFill>
                <a:latin typeface="Calibri"/>
                <a:ea typeface="Calibri"/>
                <a:cs typeface="Calibri"/>
                <a:sym typeface="Calibri"/>
              </a:rPr>
              <a:t>A Monte Carlo Approach</a:t>
            </a:r>
            <a:endParaRPr>
              <a:latin typeface="Calibri"/>
              <a:ea typeface="Calibri"/>
              <a:cs typeface="Calibri"/>
              <a:sym typeface="Calibri"/>
            </a:endParaRPr>
          </a:p>
        </p:txBody>
      </p:sp>
      <p:graphicFrame>
        <p:nvGraphicFramePr>
          <p:cNvPr id="129" name="Google Shape;129;p13"/>
          <p:cNvGraphicFramePr/>
          <p:nvPr/>
        </p:nvGraphicFramePr>
        <p:xfrm>
          <a:off x="967300" y="3086650"/>
          <a:ext cx="3000000" cy="3000000"/>
        </p:xfrm>
        <a:graphic>
          <a:graphicData uri="http://schemas.openxmlformats.org/drawingml/2006/table">
            <a:tbl>
              <a:tblPr>
                <a:noFill/>
                <a:tableStyleId>{D58D2FD1-CB2A-453C-9890-0C1AE0112842}</a:tableStyleId>
              </a:tblPr>
              <a:tblGrid>
                <a:gridCol w="1914275"/>
                <a:gridCol w="1426300"/>
              </a:tblGrid>
              <a:tr h="356650">
                <a:tc>
                  <a:txBody>
                    <a:bodyPr/>
                    <a:lstStyle/>
                    <a:p>
                      <a:pPr indent="0" lvl="0" marL="0" rtl="0" algn="l">
                        <a:spcBef>
                          <a:spcPts val="0"/>
                        </a:spcBef>
                        <a:spcAft>
                          <a:spcPts val="0"/>
                        </a:spcAft>
                        <a:buNone/>
                      </a:pPr>
                      <a:r>
                        <a:rPr b="1" lang="en" sz="1200">
                          <a:latin typeface="Calibri"/>
                          <a:ea typeface="Calibri"/>
                          <a:cs typeface="Calibri"/>
                          <a:sym typeface="Calibri"/>
                        </a:rPr>
                        <a:t>Name</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latin typeface="Calibri"/>
                          <a:ea typeface="Calibri"/>
                          <a:cs typeface="Calibri"/>
                          <a:sym typeface="Calibri"/>
                        </a:rPr>
                        <a:t>ID</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Nazifa Khanom</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22166009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Mashfurah Afiat</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23366039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Tahmid Zarif Ul Hoq Sayor</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23266015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Alvin Rahul Hore</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23166005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bl>
          </a:graphicData>
        </a:graphic>
      </p:graphicFrame>
      <p:sp>
        <p:nvSpPr>
          <p:cNvPr id="130" name="Google Shape;130;p13"/>
          <p:cNvSpPr txBox="1"/>
          <p:nvPr/>
        </p:nvSpPr>
        <p:spPr>
          <a:xfrm>
            <a:off x="2685600" y="1901850"/>
            <a:ext cx="3772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CSE718</a:t>
            </a:r>
            <a:endParaRPr sz="1800">
              <a:latin typeface="Calibri"/>
              <a:ea typeface="Calibri"/>
              <a:cs typeface="Calibri"/>
              <a:sym typeface="Calibri"/>
            </a:endParaRPr>
          </a:p>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Fall-2023</a:t>
            </a:r>
            <a:endParaRPr sz="1800">
              <a:latin typeface="Calibri"/>
              <a:ea typeface="Calibri"/>
              <a:cs typeface="Calibri"/>
              <a:sym typeface="Calibri"/>
            </a:endParaRPr>
          </a:p>
        </p:txBody>
      </p:sp>
      <p:sp>
        <p:nvSpPr>
          <p:cNvPr id="131" name="Google Shape;131;p13"/>
          <p:cNvSpPr txBox="1"/>
          <p:nvPr/>
        </p:nvSpPr>
        <p:spPr>
          <a:xfrm>
            <a:off x="967288" y="2489900"/>
            <a:ext cx="2913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2"/>
                </a:solidFill>
                <a:latin typeface="Calibri"/>
                <a:ea typeface="Calibri"/>
                <a:cs typeface="Calibri"/>
                <a:sym typeface="Calibri"/>
              </a:rPr>
              <a:t>Group 11</a:t>
            </a:r>
            <a:endParaRPr i="1" sz="18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Group Members-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32" name="Google Shape;132;p13"/>
          <p:cNvSpPr txBox="1"/>
          <p:nvPr/>
        </p:nvSpPr>
        <p:spPr>
          <a:xfrm>
            <a:off x="5250650" y="3059250"/>
            <a:ext cx="3426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ST-</a:t>
            </a:r>
            <a:r>
              <a:rPr lang="en" sz="1200">
                <a:latin typeface="Calibri"/>
                <a:ea typeface="Calibri"/>
                <a:cs typeface="Calibri"/>
                <a:sym typeface="Calibri"/>
              </a:rPr>
              <a:t> Mehnaz Ara Fazal</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RA-</a:t>
            </a:r>
            <a:r>
              <a:rPr lang="en" sz="1200">
                <a:latin typeface="Calibri"/>
                <a:ea typeface="Calibri"/>
                <a:cs typeface="Calibri"/>
                <a:sym typeface="Calibri"/>
              </a:rPr>
              <a:t> Humaion Kabir Mehedi</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Course Instructor:</a:t>
            </a:r>
            <a:endParaRPr b="1"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Annajiat Alim Rasel</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Senior Lecturer,Department of Computer Science and Engineering,BRAC University</a:t>
            </a:r>
            <a:endParaRPr sz="12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196" name="Google Shape;196;p22"/>
          <p:cNvPicPr preferRelativeResize="0"/>
          <p:nvPr/>
        </p:nvPicPr>
        <p:blipFill>
          <a:blip r:embed="rId3">
            <a:alphaModFix/>
          </a:blip>
          <a:stretch>
            <a:fillRect/>
          </a:stretch>
        </p:blipFill>
        <p:spPr>
          <a:xfrm>
            <a:off x="5738824" y="1800200"/>
            <a:ext cx="2586028" cy="2833700"/>
          </a:xfrm>
          <a:prstGeom prst="rect">
            <a:avLst/>
          </a:prstGeom>
          <a:noFill/>
          <a:ln>
            <a:noFill/>
          </a:ln>
        </p:spPr>
      </p:pic>
      <p:sp>
        <p:nvSpPr>
          <p:cNvPr id="197" name="Google Shape;197;p22"/>
          <p:cNvSpPr txBox="1"/>
          <p:nvPr/>
        </p:nvSpPr>
        <p:spPr>
          <a:xfrm>
            <a:off x="819150" y="1859525"/>
            <a:ext cx="47295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Calibri"/>
                <a:ea typeface="Calibri"/>
                <a:cs typeface="Calibri"/>
                <a:sym typeface="Calibri"/>
              </a:rPr>
              <a:t>Simulation environment:</a:t>
            </a:r>
            <a:endParaRPr b="1" sz="2600">
              <a:solidFill>
                <a:schemeClr val="dk2"/>
              </a:solidFill>
              <a:latin typeface="Calibri"/>
              <a:ea typeface="Calibri"/>
              <a:cs typeface="Calibri"/>
              <a:sym typeface="Calibri"/>
            </a:endParaRPr>
          </a:p>
          <a:p>
            <a:pPr indent="0" lvl="0" marL="0" rtl="0" algn="l">
              <a:spcBef>
                <a:spcPts val="0"/>
              </a:spcBef>
              <a:spcAft>
                <a:spcPts val="0"/>
              </a:spcAft>
              <a:buNone/>
            </a:pPr>
            <a:r>
              <a:t/>
            </a:r>
            <a:endParaRPr sz="2600">
              <a:solidFill>
                <a:schemeClr val="dk2"/>
              </a:solidFill>
              <a:latin typeface="Calibri"/>
              <a:ea typeface="Calibri"/>
              <a:cs typeface="Calibri"/>
              <a:sym typeface="Calibri"/>
            </a:endParaRPr>
          </a:p>
          <a:p>
            <a:pPr indent="0" lvl="0" marL="0" rtl="0" algn="l">
              <a:spcBef>
                <a:spcPts val="0"/>
              </a:spcBef>
              <a:spcAft>
                <a:spcPts val="0"/>
              </a:spcAft>
              <a:buNone/>
            </a:pPr>
            <a:r>
              <a:rPr lang="en" sz="2600">
                <a:solidFill>
                  <a:schemeClr val="dk2"/>
                </a:solidFill>
                <a:latin typeface="Calibri"/>
                <a:ea typeface="Calibri"/>
                <a:cs typeface="Calibri"/>
                <a:sym typeface="Calibri"/>
              </a:rPr>
              <a:t>Python - Simpy</a:t>
            </a:r>
            <a:endParaRPr sz="2600">
              <a:solidFill>
                <a:schemeClr val="dk2"/>
              </a:solidFill>
              <a:latin typeface="Calibri"/>
              <a:ea typeface="Calibri"/>
              <a:cs typeface="Calibri"/>
              <a:sym typeface="Calibri"/>
            </a:endParaRPr>
          </a:p>
          <a:p>
            <a:pPr indent="0" lvl="0" marL="0" rtl="0" algn="l">
              <a:spcBef>
                <a:spcPts val="0"/>
              </a:spcBef>
              <a:spcAft>
                <a:spcPts val="0"/>
              </a:spcAft>
              <a:buNone/>
            </a:pPr>
            <a:r>
              <a:t/>
            </a:r>
            <a:endParaRPr sz="2600">
              <a:solidFill>
                <a:schemeClr val="dk2"/>
              </a:solidFill>
              <a:latin typeface="Calibri"/>
              <a:ea typeface="Calibri"/>
              <a:cs typeface="Calibri"/>
              <a:sym typeface="Calibri"/>
            </a:endParaRPr>
          </a:p>
          <a:p>
            <a:pPr indent="0" lvl="0" marL="0" rtl="0" algn="l">
              <a:spcBef>
                <a:spcPts val="0"/>
              </a:spcBef>
              <a:spcAft>
                <a:spcPts val="0"/>
              </a:spcAft>
              <a:buNone/>
            </a:pPr>
            <a:r>
              <a:rPr lang="en" sz="2600">
                <a:solidFill>
                  <a:schemeClr val="dk2"/>
                </a:solidFill>
                <a:latin typeface="Calibri"/>
                <a:ea typeface="Calibri"/>
                <a:cs typeface="Calibri"/>
                <a:sym typeface="Calibri"/>
              </a:rPr>
              <a:t>Ideal Environment for DES</a:t>
            </a:r>
            <a:endParaRPr sz="2600">
              <a:solidFill>
                <a:schemeClr val="dk2"/>
              </a:solidFill>
              <a:latin typeface="Calibri"/>
              <a:ea typeface="Calibri"/>
              <a:cs typeface="Calibri"/>
              <a:sym typeface="Calibri"/>
            </a:endParaRPr>
          </a:p>
          <a:p>
            <a:pPr indent="0" lvl="0" marL="0" rtl="0" algn="l">
              <a:spcBef>
                <a:spcPts val="0"/>
              </a:spcBef>
              <a:spcAft>
                <a:spcPts val="0"/>
              </a:spcAft>
              <a:buNone/>
            </a:pPr>
            <a:r>
              <a:rPr lang="en" sz="2600">
                <a:solidFill>
                  <a:schemeClr val="dk2"/>
                </a:solidFill>
                <a:latin typeface="Calibri"/>
                <a:ea typeface="Calibri"/>
                <a:cs typeface="Calibri"/>
                <a:sym typeface="Calibri"/>
              </a:rPr>
              <a:t>(Discrete event simulation)</a:t>
            </a:r>
            <a:endParaRPr sz="2600">
              <a:solidFill>
                <a:schemeClr val="dk2"/>
              </a:solidFill>
              <a:latin typeface="Calibri"/>
              <a:ea typeface="Calibri"/>
              <a:cs typeface="Calibri"/>
              <a:sym typeface="Calibri"/>
            </a:endParaRPr>
          </a:p>
        </p:txBody>
      </p:sp>
      <p:sp>
        <p:nvSpPr>
          <p:cNvPr id="198" name="Google Shape;198;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376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 :</a:t>
            </a:r>
            <a:endParaRPr/>
          </a:p>
          <a:p>
            <a:pPr indent="0" lvl="0" marL="0" rtl="0" algn="l">
              <a:spcBef>
                <a:spcPts val="0"/>
              </a:spcBef>
              <a:spcAft>
                <a:spcPts val="0"/>
              </a:spcAft>
              <a:buNone/>
            </a:pPr>
            <a:r>
              <a:rPr lang="en"/>
              <a:t>Queue </a:t>
            </a:r>
            <a:r>
              <a:rPr lang="en"/>
              <a:t>length</a:t>
            </a:r>
            <a:r>
              <a:rPr lang="en"/>
              <a:t> </a:t>
            </a:r>
            <a:r>
              <a:rPr lang="en"/>
              <a:t>across</a:t>
            </a:r>
            <a:r>
              <a:rPr lang="en"/>
              <a:t> different times of the </a:t>
            </a:r>
            <a:r>
              <a:rPr lang="en"/>
              <a:t>day</a:t>
            </a:r>
            <a:endParaRPr/>
          </a:p>
        </p:txBody>
      </p:sp>
      <p:pic>
        <p:nvPicPr>
          <p:cNvPr id="204" name="Google Shape;204;p23"/>
          <p:cNvPicPr preferRelativeResize="0"/>
          <p:nvPr/>
        </p:nvPicPr>
        <p:blipFill>
          <a:blip r:embed="rId3">
            <a:alphaModFix/>
          </a:blip>
          <a:stretch>
            <a:fillRect/>
          </a:stretch>
        </p:blipFill>
        <p:spPr>
          <a:xfrm>
            <a:off x="404000" y="2726925"/>
            <a:ext cx="5314476" cy="2091899"/>
          </a:xfrm>
          <a:prstGeom prst="rect">
            <a:avLst/>
          </a:prstGeom>
          <a:noFill/>
          <a:ln cap="flat" cmpd="sng" w="9525">
            <a:solidFill>
              <a:schemeClr val="dk2"/>
            </a:solidFill>
            <a:prstDash val="solid"/>
            <a:round/>
            <a:headEnd len="sm" w="sm" type="none"/>
            <a:tailEnd len="sm" w="sm" type="none"/>
          </a:ln>
        </p:spPr>
      </p:pic>
      <p:pic>
        <p:nvPicPr>
          <p:cNvPr id="205" name="Google Shape;205;p23"/>
          <p:cNvPicPr preferRelativeResize="0"/>
          <p:nvPr/>
        </p:nvPicPr>
        <p:blipFill>
          <a:blip r:embed="rId4">
            <a:alphaModFix/>
          </a:blip>
          <a:stretch>
            <a:fillRect/>
          </a:stretch>
        </p:blipFill>
        <p:spPr>
          <a:xfrm>
            <a:off x="819150" y="1551600"/>
            <a:ext cx="3568251" cy="954600"/>
          </a:xfrm>
          <a:prstGeom prst="rect">
            <a:avLst/>
          </a:prstGeom>
          <a:noFill/>
          <a:ln cap="flat" cmpd="sng" w="9525">
            <a:solidFill>
              <a:schemeClr val="dk2"/>
            </a:solidFill>
            <a:prstDash val="solid"/>
            <a:round/>
            <a:headEnd len="sm" w="sm" type="none"/>
            <a:tailEnd len="sm" w="sm" type="none"/>
          </a:ln>
        </p:spPr>
      </p:pic>
      <p:pic>
        <p:nvPicPr>
          <p:cNvPr id="206" name="Google Shape;206;p23"/>
          <p:cNvPicPr preferRelativeResize="0"/>
          <p:nvPr/>
        </p:nvPicPr>
        <p:blipFill>
          <a:blip r:embed="rId5">
            <a:alphaModFix/>
          </a:blip>
          <a:stretch>
            <a:fillRect/>
          </a:stretch>
        </p:blipFill>
        <p:spPr>
          <a:xfrm>
            <a:off x="5775475" y="1451850"/>
            <a:ext cx="3077526" cy="1364675"/>
          </a:xfrm>
          <a:prstGeom prst="rect">
            <a:avLst/>
          </a:prstGeom>
          <a:noFill/>
          <a:ln cap="flat" cmpd="sng" w="9525">
            <a:solidFill>
              <a:schemeClr val="dk2"/>
            </a:solidFill>
            <a:prstDash val="solid"/>
            <a:round/>
            <a:headEnd len="sm" w="sm" type="none"/>
            <a:tailEnd len="sm" w="sm" type="none"/>
          </a:ln>
        </p:spPr>
      </p:pic>
      <p:sp>
        <p:nvSpPr>
          <p:cNvPr id="207" name="Google Shape;207;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19150" y="376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a:p>
            <a:pPr indent="0" lvl="0" marL="0" rtl="0" algn="l">
              <a:spcBef>
                <a:spcPts val="0"/>
              </a:spcBef>
              <a:spcAft>
                <a:spcPts val="0"/>
              </a:spcAft>
              <a:buNone/>
            </a:pPr>
            <a:r>
              <a:rPr lang="en"/>
              <a:t>Agent Skill Variation Impact Analysis</a:t>
            </a:r>
            <a:endParaRPr/>
          </a:p>
        </p:txBody>
      </p:sp>
      <p:pic>
        <p:nvPicPr>
          <p:cNvPr id="213" name="Google Shape;213;p24"/>
          <p:cNvPicPr preferRelativeResize="0"/>
          <p:nvPr/>
        </p:nvPicPr>
        <p:blipFill>
          <a:blip r:embed="rId3">
            <a:alphaModFix/>
          </a:blip>
          <a:stretch>
            <a:fillRect/>
          </a:stretch>
        </p:blipFill>
        <p:spPr>
          <a:xfrm>
            <a:off x="4428950" y="1501850"/>
            <a:ext cx="4405375" cy="3302924"/>
          </a:xfrm>
          <a:prstGeom prst="rect">
            <a:avLst/>
          </a:prstGeom>
          <a:noFill/>
          <a:ln>
            <a:noFill/>
          </a:ln>
        </p:spPr>
      </p:pic>
      <p:pic>
        <p:nvPicPr>
          <p:cNvPr id="214" name="Google Shape;214;p24"/>
          <p:cNvPicPr preferRelativeResize="0"/>
          <p:nvPr/>
        </p:nvPicPr>
        <p:blipFill>
          <a:blip r:embed="rId4">
            <a:alphaModFix/>
          </a:blip>
          <a:stretch>
            <a:fillRect/>
          </a:stretch>
        </p:blipFill>
        <p:spPr>
          <a:xfrm>
            <a:off x="453100" y="1959300"/>
            <a:ext cx="3975850" cy="2209800"/>
          </a:xfrm>
          <a:prstGeom prst="rect">
            <a:avLst/>
          </a:prstGeom>
          <a:noFill/>
          <a:ln>
            <a:noFill/>
          </a:ln>
        </p:spPr>
      </p:pic>
      <p:sp>
        <p:nvSpPr>
          <p:cNvPr id="215" name="Google Shape;215;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819150" y="3335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a:p>
            <a:pPr indent="0" lvl="0" marL="0" rtl="0" algn="l">
              <a:spcBef>
                <a:spcPts val="0"/>
              </a:spcBef>
              <a:spcAft>
                <a:spcPts val="0"/>
              </a:spcAft>
              <a:buNone/>
            </a:pPr>
            <a:r>
              <a:rPr lang="en" sz="2888"/>
              <a:t>Impact of Increased Probability of Complex Calls</a:t>
            </a:r>
            <a:endParaRPr sz="2888"/>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1" name="Google Shape;221;p25"/>
          <p:cNvPicPr preferRelativeResize="0"/>
          <p:nvPr/>
        </p:nvPicPr>
        <p:blipFill>
          <a:blip r:embed="rId3">
            <a:alphaModFix/>
          </a:blip>
          <a:stretch>
            <a:fillRect/>
          </a:stretch>
        </p:blipFill>
        <p:spPr>
          <a:xfrm>
            <a:off x="819150" y="1489912"/>
            <a:ext cx="3211474" cy="3079201"/>
          </a:xfrm>
          <a:prstGeom prst="rect">
            <a:avLst/>
          </a:prstGeom>
          <a:noFill/>
          <a:ln>
            <a:noFill/>
          </a:ln>
        </p:spPr>
      </p:pic>
      <p:sp>
        <p:nvSpPr>
          <p:cNvPr id="222" name="Google Shape;222;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25"/>
          <p:cNvPicPr preferRelativeResize="0"/>
          <p:nvPr/>
        </p:nvPicPr>
        <p:blipFill>
          <a:blip r:embed="rId4">
            <a:alphaModFix/>
          </a:blip>
          <a:stretch>
            <a:fillRect/>
          </a:stretch>
        </p:blipFill>
        <p:spPr>
          <a:xfrm>
            <a:off x="4572000" y="1305138"/>
            <a:ext cx="3986034" cy="34487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819150" y="376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a:p>
            <a:pPr indent="0" lvl="0" marL="0" rtl="0" algn="l">
              <a:spcBef>
                <a:spcPts val="0"/>
              </a:spcBef>
              <a:spcAft>
                <a:spcPts val="0"/>
              </a:spcAft>
              <a:buNone/>
            </a:pPr>
            <a:r>
              <a:rPr lang="en" sz="2666"/>
              <a:t>Impact of Varying Probability of Random Events</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9" name="Google Shape;229;p26"/>
          <p:cNvPicPr preferRelativeResize="0"/>
          <p:nvPr/>
        </p:nvPicPr>
        <p:blipFill>
          <a:blip r:embed="rId3">
            <a:alphaModFix/>
          </a:blip>
          <a:stretch>
            <a:fillRect/>
          </a:stretch>
        </p:blipFill>
        <p:spPr>
          <a:xfrm>
            <a:off x="2304525" y="1330875"/>
            <a:ext cx="4840569" cy="3507826"/>
          </a:xfrm>
          <a:prstGeom prst="rect">
            <a:avLst/>
          </a:prstGeom>
          <a:noFill/>
          <a:ln>
            <a:noFill/>
          </a:ln>
        </p:spPr>
      </p:pic>
      <p:sp>
        <p:nvSpPr>
          <p:cNvPr id="230" name="Google Shape;230;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819150" y="376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a:p>
            <a:pPr indent="0" lvl="0" marL="0" rtl="0" algn="l">
              <a:spcBef>
                <a:spcPts val="0"/>
              </a:spcBef>
              <a:spcAft>
                <a:spcPts val="0"/>
              </a:spcAft>
              <a:buNone/>
            </a:pPr>
            <a:r>
              <a:rPr lang="en" sz="2777"/>
              <a:t>Random Forest Analysis</a:t>
            </a:r>
            <a:endParaRPr sz="2777"/>
          </a:p>
        </p:txBody>
      </p:sp>
      <p:pic>
        <p:nvPicPr>
          <p:cNvPr id="236" name="Google Shape;236;p27"/>
          <p:cNvPicPr preferRelativeResize="0"/>
          <p:nvPr/>
        </p:nvPicPr>
        <p:blipFill>
          <a:blip r:embed="rId3">
            <a:alphaModFix/>
          </a:blip>
          <a:stretch>
            <a:fillRect/>
          </a:stretch>
        </p:blipFill>
        <p:spPr>
          <a:xfrm>
            <a:off x="454400" y="1576575"/>
            <a:ext cx="4436375" cy="1482400"/>
          </a:xfrm>
          <a:prstGeom prst="rect">
            <a:avLst/>
          </a:prstGeom>
          <a:noFill/>
          <a:ln>
            <a:noFill/>
          </a:ln>
        </p:spPr>
      </p:pic>
      <p:pic>
        <p:nvPicPr>
          <p:cNvPr id="237" name="Google Shape;237;p27"/>
          <p:cNvPicPr preferRelativeResize="0"/>
          <p:nvPr/>
        </p:nvPicPr>
        <p:blipFill>
          <a:blip r:embed="rId4">
            <a:alphaModFix/>
          </a:blip>
          <a:stretch>
            <a:fillRect/>
          </a:stretch>
        </p:blipFill>
        <p:spPr>
          <a:xfrm>
            <a:off x="5033750" y="1330872"/>
            <a:ext cx="3652324" cy="2876778"/>
          </a:xfrm>
          <a:prstGeom prst="rect">
            <a:avLst/>
          </a:prstGeom>
          <a:noFill/>
          <a:ln>
            <a:noFill/>
          </a:ln>
        </p:spPr>
      </p:pic>
      <p:sp>
        <p:nvSpPr>
          <p:cNvPr id="238" name="Google Shape;238;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7"/>
          <p:cNvSpPr txBox="1"/>
          <p:nvPr/>
        </p:nvSpPr>
        <p:spPr>
          <a:xfrm>
            <a:off x="1971275" y="3058975"/>
            <a:ext cx="883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Calibri"/>
                <a:ea typeface="Calibri"/>
                <a:cs typeface="Calibri"/>
                <a:sym typeface="Calibri"/>
              </a:rPr>
              <a:t>Dataset</a:t>
            </a:r>
            <a:endParaRPr sz="1700">
              <a:solidFill>
                <a:schemeClr val="dk2"/>
              </a:solidFill>
              <a:latin typeface="Calibri"/>
              <a:ea typeface="Calibri"/>
              <a:cs typeface="Calibri"/>
              <a:sym typeface="Calibri"/>
            </a:endParaRPr>
          </a:p>
        </p:txBody>
      </p:sp>
      <p:sp>
        <p:nvSpPr>
          <p:cNvPr id="240" name="Google Shape;240;p27"/>
          <p:cNvSpPr txBox="1"/>
          <p:nvPr/>
        </p:nvSpPr>
        <p:spPr>
          <a:xfrm>
            <a:off x="6017675" y="4207650"/>
            <a:ext cx="2520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Calibri"/>
                <a:ea typeface="Calibri"/>
                <a:cs typeface="Calibri"/>
                <a:sym typeface="Calibri"/>
              </a:rPr>
              <a:t>Feature importance</a:t>
            </a:r>
            <a:endParaRPr sz="17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711175" y="687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246" name="Google Shape;246;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28"/>
          <p:cNvSpPr txBox="1"/>
          <p:nvPr/>
        </p:nvSpPr>
        <p:spPr>
          <a:xfrm>
            <a:off x="711175" y="971250"/>
            <a:ext cx="7935300" cy="357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500">
              <a:solidFill>
                <a:schemeClr val="dk2"/>
              </a:solidFill>
              <a:latin typeface="Calibri"/>
              <a:ea typeface="Calibri"/>
              <a:cs typeface="Calibri"/>
              <a:sym typeface="Calibri"/>
            </a:endParaRPr>
          </a:p>
          <a:p>
            <a:pPr indent="-361950" lvl="0" marL="457200" rtl="0" algn="l">
              <a:lnSpc>
                <a:spcPct val="150000"/>
              </a:lnSpc>
              <a:spcBef>
                <a:spcPts val="120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Absence of Breaks</a:t>
            </a:r>
            <a:endParaRPr sz="2100">
              <a:solidFill>
                <a:srgbClr val="374151"/>
              </a:solidFill>
              <a:latin typeface="Roboto"/>
              <a:ea typeface="Roboto"/>
              <a:cs typeface="Roboto"/>
              <a:sym typeface="Roboto"/>
            </a:endParaRPr>
          </a:p>
          <a:p>
            <a:pPr indent="-361950" lvl="0" marL="457200" rtl="0" algn="l">
              <a:lnSpc>
                <a:spcPct val="150000"/>
              </a:lnSpc>
              <a:spcBef>
                <a:spcPts val="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Uniform Agent Efficiency</a:t>
            </a:r>
            <a:endParaRPr sz="2100">
              <a:solidFill>
                <a:srgbClr val="374151"/>
              </a:solidFill>
              <a:latin typeface="Roboto"/>
              <a:ea typeface="Roboto"/>
              <a:cs typeface="Roboto"/>
              <a:sym typeface="Roboto"/>
            </a:endParaRPr>
          </a:p>
          <a:p>
            <a:pPr indent="-361950" lvl="0" marL="457200" rtl="0" algn="l">
              <a:lnSpc>
                <a:spcPct val="150000"/>
              </a:lnSpc>
              <a:spcBef>
                <a:spcPts val="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No Call Drop Concept</a:t>
            </a:r>
            <a:endParaRPr sz="2100">
              <a:solidFill>
                <a:srgbClr val="374151"/>
              </a:solidFill>
              <a:latin typeface="Roboto"/>
              <a:ea typeface="Roboto"/>
              <a:cs typeface="Roboto"/>
              <a:sym typeface="Roboto"/>
            </a:endParaRPr>
          </a:p>
          <a:p>
            <a:pPr indent="-361950" lvl="0" marL="457200" rtl="0" algn="l">
              <a:lnSpc>
                <a:spcPct val="150000"/>
              </a:lnSpc>
              <a:spcBef>
                <a:spcPts val="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Unlimited Caller Wait Time</a:t>
            </a:r>
            <a:endParaRPr sz="2100">
              <a:solidFill>
                <a:srgbClr val="374151"/>
              </a:solidFill>
              <a:latin typeface="Roboto"/>
              <a:ea typeface="Roboto"/>
              <a:cs typeface="Roboto"/>
              <a:sym typeface="Roboto"/>
            </a:endParaRPr>
          </a:p>
          <a:p>
            <a:pPr indent="-361950" lvl="0" marL="457200" rtl="0" algn="l">
              <a:lnSpc>
                <a:spcPct val="150000"/>
              </a:lnSpc>
              <a:spcBef>
                <a:spcPts val="0"/>
              </a:spcBef>
              <a:spcAft>
                <a:spcPts val="0"/>
              </a:spcAft>
              <a:buClr>
                <a:srgbClr val="374151"/>
              </a:buClr>
              <a:buSzPts val="2100"/>
              <a:buFont typeface="Roboto"/>
              <a:buChar char="❏"/>
            </a:pPr>
            <a:r>
              <a:rPr lang="en" sz="2100">
                <a:solidFill>
                  <a:srgbClr val="374151"/>
                </a:solidFill>
                <a:latin typeface="Roboto"/>
                <a:ea typeface="Roboto"/>
                <a:cs typeface="Roboto"/>
                <a:sym typeface="Roboto"/>
              </a:rPr>
              <a:t>Limited Exploration of Random Events</a:t>
            </a:r>
            <a:endParaRPr sz="34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819150" y="776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53" name="Google Shape;253;p29"/>
          <p:cNvSpPr txBox="1"/>
          <p:nvPr/>
        </p:nvSpPr>
        <p:spPr>
          <a:xfrm>
            <a:off x="330450" y="1509825"/>
            <a:ext cx="8483100" cy="30879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Calibri"/>
              <a:buChar char="➢"/>
            </a:pPr>
            <a:r>
              <a:rPr lang="en" sz="2500">
                <a:latin typeface="Calibri"/>
                <a:ea typeface="Calibri"/>
                <a:cs typeface="Calibri"/>
                <a:sym typeface="Calibri"/>
              </a:rPr>
              <a:t>Better Agent Availability model design</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 sz="2500">
                <a:latin typeface="Calibri"/>
                <a:ea typeface="Calibri"/>
                <a:cs typeface="Calibri"/>
                <a:sym typeface="Calibri"/>
              </a:rPr>
              <a:t>Random Event penalty modification</a:t>
            </a:r>
            <a:endParaRPr sz="2500">
              <a:latin typeface="Calibri"/>
              <a:ea typeface="Calibri"/>
              <a:cs typeface="Calibri"/>
              <a:sym typeface="Calibri"/>
            </a:endParaRPr>
          </a:p>
          <a:p>
            <a:pPr indent="0" lvl="0" marL="457200" rtl="0" algn="l">
              <a:spcBef>
                <a:spcPts val="0"/>
              </a:spcBef>
              <a:spcAft>
                <a:spcPts val="0"/>
              </a:spcAft>
              <a:buNone/>
            </a:pPr>
            <a:r>
              <a:t/>
            </a:r>
            <a:endParaRPr sz="2500">
              <a:latin typeface="Calibri"/>
              <a:ea typeface="Calibri"/>
              <a:cs typeface="Calibri"/>
              <a:sym typeface="Calibri"/>
            </a:endParaRPr>
          </a:p>
          <a:p>
            <a:pPr indent="-387350" lvl="0" marL="457200" rtl="0" algn="l">
              <a:lnSpc>
                <a:spcPct val="115000"/>
              </a:lnSpc>
              <a:spcBef>
                <a:spcPts val="0"/>
              </a:spcBef>
              <a:spcAft>
                <a:spcPts val="0"/>
              </a:spcAft>
              <a:buClr>
                <a:schemeClr val="dk2"/>
              </a:buClr>
              <a:buSzPts val="2500"/>
              <a:buFont typeface="Calibri"/>
              <a:buChar char="➢"/>
            </a:pPr>
            <a:r>
              <a:rPr lang="en" sz="2500">
                <a:latin typeface="Calibri"/>
                <a:ea typeface="Calibri"/>
                <a:cs typeface="Calibri"/>
                <a:sym typeface="Calibri"/>
              </a:rPr>
              <a:t>Using large volume of data, training and deploying a random forest model </a:t>
            </a:r>
            <a:endParaRPr sz="2500">
              <a:solidFill>
                <a:schemeClr val="dk2"/>
              </a:solidFill>
              <a:latin typeface="Calibri"/>
              <a:ea typeface="Calibri"/>
              <a:cs typeface="Calibri"/>
              <a:sym typeface="Calibri"/>
            </a:endParaRPr>
          </a:p>
        </p:txBody>
      </p:sp>
      <p:sp>
        <p:nvSpPr>
          <p:cNvPr id="254" name="Google Shape;254;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0" name="Google Shape;260;p30"/>
          <p:cNvSpPr txBox="1"/>
          <p:nvPr/>
        </p:nvSpPr>
        <p:spPr>
          <a:xfrm>
            <a:off x="630125" y="1763800"/>
            <a:ext cx="8239800" cy="3037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Leveraging</a:t>
            </a:r>
            <a:r>
              <a:rPr lang="en" sz="1600">
                <a:solidFill>
                  <a:schemeClr val="dk2"/>
                </a:solidFill>
                <a:latin typeface="Calibri"/>
                <a:ea typeface="Calibri"/>
                <a:cs typeface="Calibri"/>
                <a:sym typeface="Calibri"/>
              </a:rPr>
              <a:t> the potential of DES</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Gaining a profound understanding of daily and real-time control actions is challenging for modelers, highlighting the importance of comprehensive operational insights.</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Realistic call center models require access to high-quality, detailed data, emphasizing its crucial role in the development process.</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The application of Monte Carlo simulation, complemented by Random Forest modeling, provides valuable insights into complex operational dynamics, contributing to enhanced key performance indicators, operational efficiency, and customer satisfaction.</a:t>
            </a:r>
            <a:endParaRPr sz="1600">
              <a:solidFill>
                <a:schemeClr val="dk2"/>
              </a:solidFill>
              <a:latin typeface="Calibri"/>
              <a:ea typeface="Calibri"/>
              <a:cs typeface="Calibri"/>
              <a:sym typeface="Calibri"/>
            </a:endParaRPr>
          </a:p>
        </p:txBody>
      </p:sp>
      <p:sp>
        <p:nvSpPr>
          <p:cNvPr id="261" name="Google Shape;261;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2870850" y="1994725"/>
            <a:ext cx="3674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 You</a:t>
            </a:r>
            <a:endParaRPr sz="5000"/>
          </a:p>
        </p:txBody>
      </p:sp>
      <p:sp>
        <p:nvSpPr>
          <p:cNvPr id="267" name="Google Shape;267;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8" name="Google Shape;138;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Call centers are crucial for customer interactions, aiming to enhance happiness and operational efficiency.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Challenges like queuing systems and agent-channel dynamics are addressed through Monte Carlo simulation and Random Forest modeling. These methods improve decision-making by handling uncertainties and analyzing key factors.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Discrete event simulation optimizes performance by modeling call arrival and agent behavior, identifying bottlenecks and improving efficiency. This integrated approach enhances customer satisfaction and operational effectiveness in call center management.</a:t>
            </a:r>
            <a:endParaRPr sz="1400">
              <a:solidFill>
                <a:srgbClr val="000000"/>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sp>
        <p:nvSpPr>
          <p:cNvPr id="139" name="Google Shape;139;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45" name="Google Shape;145;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Queueing theory, a branch of applied mathematics, analyzes waiting lines in systems. It was applied to optimize call center performance by determining the optimal number of operators. Challenges in modeling call centers, with varying factors like handling times and arrival rates, were acknowledged. </a:t>
            </a:r>
            <a:endParaRPr/>
          </a:p>
          <a:p>
            <a:pPr indent="-298767" lvl="0" marL="457200" rtl="0" algn="l">
              <a:spcBef>
                <a:spcPts val="0"/>
              </a:spcBef>
              <a:spcAft>
                <a:spcPts val="0"/>
              </a:spcAft>
              <a:buSzPct val="100000"/>
              <a:buChar char="❖"/>
            </a:pPr>
            <a:r>
              <a:rPr lang="en"/>
              <a:t>Bell Canada's call centers underwent strategic realignment to enhance operational excellence through integrated teams.</a:t>
            </a:r>
            <a:endParaRPr/>
          </a:p>
          <a:p>
            <a:pPr indent="-298767" lvl="0" marL="457200" rtl="0" algn="l">
              <a:spcBef>
                <a:spcPts val="0"/>
              </a:spcBef>
              <a:spcAft>
                <a:spcPts val="0"/>
              </a:spcAft>
              <a:buSzPct val="100000"/>
              <a:buChar char="❖"/>
            </a:pPr>
            <a:r>
              <a:rPr lang="en"/>
              <a:t>Simulation, including machine learning and Discrete Event Simulation (DES), was embraced to understand complex systems. DES focused on dynamic behavior over time, highlighting challenges for call center managers in balancing costs and service quality. </a:t>
            </a:r>
            <a:endParaRPr/>
          </a:p>
          <a:p>
            <a:pPr indent="-298767" lvl="0" marL="457200" rtl="0" algn="l">
              <a:spcBef>
                <a:spcPts val="0"/>
              </a:spcBef>
              <a:spcAft>
                <a:spcPts val="0"/>
              </a:spcAft>
              <a:buSzPct val="100000"/>
              <a:buChar char="❖"/>
            </a:pPr>
            <a:r>
              <a:rPr lang="en"/>
              <a:t>Monte Carlo simulation, integrated with a Random Forest model, provided a multifaceted approach to analyze and optimize call center performance. This data-driven process ensured focus on influential aspects. </a:t>
            </a:r>
            <a:endParaRPr/>
          </a:p>
          <a:p>
            <a:pPr indent="-298767" lvl="0" marL="457200" rtl="0" algn="l">
              <a:spcBef>
                <a:spcPts val="0"/>
              </a:spcBef>
              <a:spcAft>
                <a:spcPts val="0"/>
              </a:spcAft>
              <a:buSzPct val="100000"/>
              <a:buChar char="❖"/>
            </a:pPr>
            <a:r>
              <a:rPr lang="en"/>
              <a:t>The discrete event simulation method facilitated bottleneck identification, efficiency improvement, and informed decision-making in call center management.</a:t>
            </a:r>
            <a:endParaRPr/>
          </a:p>
          <a:p>
            <a:pPr indent="0" lvl="0" marL="0" rtl="0" algn="l">
              <a:spcBef>
                <a:spcPts val="1200"/>
              </a:spcBef>
              <a:spcAft>
                <a:spcPts val="1200"/>
              </a:spcAft>
              <a:buNone/>
            </a:pPr>
            <a:r>
              <a:t/>
            </a:r>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Collected Data</a:t>
            </a:r>
            <a:endParaRPr/>
          </a:p>
        </p:txBody>
      </p:sp>
      <p:pic>
        <p:nvPicPr>
          <p:cNvPr id="152" name="Google Shape;152;p16"/>
          <p:cNvPicPr preferRelativeResize="0"/>
          <p:nvPr/>
        </p:nvPicPr>
        <p:blipFill>
          <a:blip r:embed="rId3">
            <a:alphaModFix/>
          </a:blip>
          <a:stretch>
            <a:fillRect/>
          </a:stretch>
        </p:blipFill>
        <p:spPr>
          <a:xfrm>
            <a:off x="663175" y="1479075"/>
            <a:ext cx="6510375" cy="1747025"/>
          </a:xfrm>
          <a:prstGeom prst="rect">
            <a:avLst/>
          </a:prstGeom>
          <a:noFill/>
          <a:ln>
            <a:noFill/>
          </a:ln>
        </p:spPr>
      </p:pic>
      <p:pic>
        <p:nvPicPr>
          <p:cNvPr id="153" name="Google Shape;153;p16"/>
          <p:cNvPicPr preferRelativeResize="0"/>
          <p:nvPr/>
        </p:nvPicPr>
        <p:blipFill>
          <a:blip r:embed="rId4">
            <a:alphaModFix/>
          </a:blip>
          <a:stretch>
            <a:fillRect/>
          </a:stretch>
        </p:blipFill>
        <p:spPr>
          <a:xfrm>
            <a:off x="5830350" y="3295150"/>
            <a:ext cx="2843675" cy="1416275"/>
          </a:xfrm>
          <a:prstGeom prst="rect">
            <a:avLst/>
          </a:prstGeom>
          <a:noFill/>
          <a:ln>
            <a:noFill/>
          </a:ln>
        </p:spPr>
      </p:pic>
      <p:pic>
        <p:nvPicPr>
          <p:cNvPr id="154" name="Google Shape;154;p16"/>
          <p:cNvPicPr preferRelativeResize="0"/>
          <p:nvPr/>
        </p:nvPicPr>
        <p:blipFill>
          <a:blip r:embed="rId5">
            <a:alphaModFix/>
          </a:blip>
          <a:stretch>
            <a:fillRect/>
          </a:stretch>
        </p:blipFill>
        <p:spPr>
          <a:xfrm>
            <a:off x="819150" y="3953425"/>
            <a:ext cx="2257425" cy="495300"/>
          </a:xfrm>
          <a:prstGeom prst="rect">
            <a:avLst/>
          </a:prstGeom>
          <a:noFill/>
          <a:ln>
            <a:noFill/>
          </a:ln>
        </p:spPr>
      </p:pic>
      <p:sp>
        <p:nvSpPr>
          <p:cNvPr id="155" name="Google Shape;155;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Collected Data</a:t>
            </a:r>
            <a:endParaRPr/>
          </a:p>
        </p:txBody>
      </p:sp>
      <p:pic>
        <p:nvPicPr>
          <p:cNvPr id="161" name="Google Shape;161;p17"/>
          <p:cNvPicPr preferRelativeResize="0"/>
          <p:nvPr/>
        </p:nvPicPr>
        <p:blipFill>
          <a:blip r:embed="rId3">
            <a:alphaModFix/>
          </a:blip>
          <a:stretch>
            <a:fillRect/>
          </a:stretch>
        </p:blipFill>
        <p:spPr>
          <a:xfrm>
            <a:off x="1438275" y="1800200"/>
            <a:ext cx="6267450" cy="2762250"/>
          </a:xfrm>
          <a:prstGeom prst="rect">
            <a:avLst/>
          </a:prstGeom>
          <a:noFill/>
          <a:ln>
            <a:noFill/>
          </a:ln>
        </p:spPr>
      </p:pic>
      <p:sp>
        <p:nvSpPr>
          <p:cNvPr id="162" name="Google Shape;162;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652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68" name="Google Shape;168;p18"/>
          <p:cNvSpPr txBox="1"/>
          <p:nvPr>
            <p:ph idx="1" type="body"/>
          </p:nvPr>
        </p:nvSpPr>
        <p:spPr>
          <a:xfrm>
            <a:off x="819150" y="1392875"/>
            <a:ext cx="7758300" cy="3323700"/>
          </a:xfrm>
          <a:prstGeom prst="rect">
            <a:avLst/>
          </a:prstGeom>
        </p:spPr>
        <p:txBody>
          <a:bodyPr anchorCtr="0" anchor="t" bIns="91425" lIns="91425" spcFirstLastPara="1" rIns="91425" wrap="square" tIns="91425">
            <a:normAutofit fontScale="77500" lnSpcReduction="20000"/>
          </a:bodyPr>
          <a:lstStyle/>
          <a:p>
            <a:pPr indent="-381555" lvl="0" marL="457200" rtl="0" algn="l">
              <a:lnSpc>
                <a:spcPct val="100000"/>
              </a:lnSpc>
              <a:spcBef>
                <a:spcPts val="0"/>
              </a:spcBef>
              <a:spcAft>
                <a:spcPts val="0"/>
              </a:spcAft>
              <a:buSzPct val="100000"/>
              <a:buChar char="➢"/>
            </a:pPr>
            <a:r>
              <a:rPr b="1" lang="en" sz="3108"/>
              <a:t>Explore call center intricacies</a:t>
            </a:r>
            <a:endParaRPr sz="3108"/>
          </a:p>
          <a:p>
            <a:pPr indent="-381555" lvl="0" marL="457200" rtl="0" algn="l">
              <a:lnSpc>
                <a:spcPct val="100000"/>
              </a:lnSpc>
              <a:spcBef>
                <a:spcPts val="0"/>
              </a:spcBef>
              <a:spcAft>
                <a:spcPts val="0"/>
              </a:spcAft>
              <a:buSzPct val="100000"/>
              <a:buChar char="➢"/>
            </a:pPr>
            <a:r>
              <a:rPr b="1" lang="en" sz="3108"/>
              <a:t>Data Utilization</a:t>
            </a:r>
            <a:r>
              <a:rPr lang="en" sz="3108"/>
              <a:t>:Employ a comprehensive dataset for empirical foundations.</a:t>
            </a:r>
            <a:endParaRPr sz="3108"/>
          </a:p>
          <a:p>
            <a:pPr indent="-381555" lvl="0" marL="457200" rtl="0" algn="l">
              <a:lnSpc>
                <a:spcPct val="115000"/>
              </a:lnSpc>
              <a:spcBef>
                <a:spcPts val="0"/>
              </a:spcBef>
              <a:spcAft>
                <a:spcPts val="0"/>
              </a:spcAft>
              <a:buSzPct val="100000"/>
              <a:buChar char="➢"/>
            </a:pPr>
            <a:r>
              <a:rPr lang="en" sz="3108"/>
              <a:t>Implement </a:t>
            </a:r>
            <a:r>
              <a:rPr b="1" lang="en" sz="3108"/>
              <a:t>Monte Carlo method</a:t>
            </a:r>
            <a:r>
              <a:rPr lang="en" sz="3108"/>
              <a:t>.</a:t>
            </a:r>
            <a:endParaRPr sz="3108"/>
          </a:p>
          <a:p>
            <a:pPr indent="-381555" lvl="0" marL="457200" rtl="0" algn="l">
              <a:lnSpc>
                <a:spcPct val="115000"/>
              </a:lnSpc>
              <a:spcBef>
                <a:spcPts val="0"/>
              </a:spcBef>
              <a:spcAft>
                <a:spcPts val="0"/>
              </a:spcAft>
              <a:buSzPct val="100000"/>
              <a:buChar char="➢"/>
            </a:pPr>
            <a:r>
              <a:rPr b="1" lang="en" sz="3108"/>
              <a:t>Monte Carlo Exponential Distribution</a:t>
            </a:r>
            <a:r>
              <a:rPr lang="en" sz="3108"/>
              <a:t>: Utilize the exponential distribution to model randomness.</a:t>
            </a:r>
            <a:endParaRPr sz="3108"/>
          </a:p>
          <a:p>
            <a:pPr indent="-381555" lvl="0" marL="457200" rtl="0" algn="l">
              <a:lnSpc>
                <a:spcPct val="115000"/>
              </a:lnSpc>
              <a:spcBef>
                <a:spcPts val="0"/>
              </a:spcBef>
              <a:spcAft>
                <a:spcPts val="0"/>
              </a:spcAft>
              <a:buSzPct val="100000"/>
              <a:buChar char="➢"/>
            </a:pPr>
            <a:r>
              <a:rPr b="1" lang="en" sz="3108"/>
              <a:t>Queuing Dynamics:</a:t>
            </a:r>
            <a:r>
              <a:rPr lang="en" sz="3108"/>
              <a:t> Address challenges when agents are occupied Introduce a queuing mechanism for caller</a:t>
            </a:r>
            <a:endParaRPr sz="3108"/>
          </a:p>
          <a:p>
            <a:pPr indent="0" lvl="0" marL="457200" rtl="0" algn="l">
              <a:lnSpc>
                <a:spcPct val="115000"/>
              </a:lnSpc>
              <a:spcBef>
                <a:spcPts val="1200"/>
              </a:spcBef>
              <a:spcAft>
                <a:spcPts val="1200"/>
              </a:spcAft>
              <a:buNone/>
            </a:pPr>
            <a:r>
              <a:t/>
            </a:r>
            <a:endParaRPr b="1" sz="2850"/>
          </a:p>
        </p:txBody>
      </p:sp>
      <p:sp>
        <p:nvSpPr>
          <p:cNvPr id="169" name="Google Shape;169;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472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175" name="Google Shape;175;p19"/>
          <p:cNvPicPr preferRelativeResize="0"/>
          <p:nvPr/>
        </p:nvPicPr>
        <p:blipFill>
          <a:blip r:embed="rId3">
            <a:alphaModFix/>
          </a:blip>
          <a:stretch>
            <a:fillRect/>
          </a:stretch>
        </p:blipFill>
        <p:spPr>
          <a:xfrm>
            <a:off x="2387800" y="1207600"/>
            <a:ext cx="4368392" cy="3411225"/>
          </a:xfrm>
          <a:prstGeom prst="rect">
            <a:avLst/>
          </a:prstGeom>
          <a:noFill/>
          <a:ln>
            <a:noFill/>
          </a:ln>
        </p:spPr>
      </p:pic>
      <p:sp>
        <p:nvSpPr>
          <p:cNvPr id="176" name="Google Shape;176;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286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182" name="Google Shape;182;p20"/>
          <p:cNvPicPr preferRelativeResize="0"/>
          <p:nvPr/>
        </p:nvPicPr>
        <p:blipFill>
          <a:blip r:embed="rId3">
            <a:alphaModFix/>
          </a:blip>
          <a:stretch>
            <a:fillRect/>
          </a:stretch>
        </p:blipFill>
        <p:spPr>
          <a:xfrm>
            <a:off x="819150" y="811425"/>
            <a:ext cx="7279375" cy="4063473"/>
          </a:xfrm>
          <a:prstGeom prst="rect">
            <a:avLst/>
          </a:prstGeom>
          <a:noFill/>
          <a:ln>
            <a:noFill/>
          </a:ln>
        </p:spPr>
      </p:pic>
      <p:sp>
        <p:nvSpPr>
          <p:cNvPr id="183" name="Google Shape;183;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465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89" name="Google Shape;189;p21"/>
          <p:cNvSpPr txBox="1"/>
          <p:nvPr>
            <p:ph idx="1" type="body"/>
          </p:nvPr>
        </p:nvSpPr>
        <p:spPr>
          <a:xfrm>
            <a:off x="819150" y="1126525"/>
            <a:ext cx="7505700" cy="36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38761D"/>
                </a:solidFill>
              </a:rPr>
              <a:t>Key Performance Indicators:</a:t>
            </a:r>
            <a:endParaRPr sz="2100">
              <a:solidFill>
                <a:srgbClr val="38761D"/>
              </a:solidFill>
            </a:endParaRPr>
          </a:p>
          <a:p>
            <a:pPr indent="-323850" lvl="0" marL="457200" rtl="0" algn="l">
              <a:spcBef>
                <a:spcPts val="0"/>
              </a:spcBef>
              <a:spcAft>
                <a:spcPts val="0"/>
              </a:spcAft>
              <a:buClr>
                <a:srgbClr val="38761D"/>
              </a:buClr>
              <a:buSzPts val="1500"/>
              <a:buChar char="●"/>
            </a:pPr>
            <a:r>
              <a:rPr lang="en" sz="1500">
                <a:solidFill>
                  <a:srgbClr val="38761D"/>
                </a:solidFill>
              </a:rPr>
              <a:t>Waiting time</a:t>
            </a:r>
            <a:endParaRPr sz="1500">
              <a:solidFill>
                <a:srgbClr val="38761D"/>
              </a:solidFill>
            </a:endParaRPr>
          </a:p>
          <a:p>
            <a:pPr indent="-323850" lvl="0" marL="457200" rtl="0" algn="l">
              <a:spcBef>
                <a:spcPts val="0"/>
              </a:spcBef>
              <a:spcAft>
                <a:spcPts val="0"/>
              </a:spcAft>
              <a:buClr>
                <a:srgbClr val="38761D"/>
              </a:buClr>
              <a:buSzPts val="1500"/>
              <a:buChar char="●"/>
            </a:pPr>
            <a:r>
              <a:rPr lang="en" sz="1500">
                <a:solidFill>
                  <a:srgbClr val="38761D"/>
                </a:solidFill>
              </a:rPr>
              <a:t>Queue length</a:t>
            </a:r>
            <a:endParaRPr sz="1500">
              <a:solidFill>
                <a:srgbClr val="38761D"/>
              </a:solidFill>
            </a:endParaRPr>
          </a:p>
          <a:p>
            <a:pPr indent="0" lvl="0" marL="0" rtl="0" algn="l">
              <a:spcBef>
                <a:spcPts val="0"/>
              </a:spcBef>
              <a:spcAft>
                <a:spcPts val="0"/>
              </a:spcAft>
              <a:buNone/>
            </a:pPr>
            <a:r>
              <a:t/>
            </a:r>
            <a:endParaRPr sz="1500">
              <a:solidFill>
                <a:srgbClr val="38761D"/>
              </a:solidFill>
            </a:endParaRPr>
          </a:p>
          <a:p>
            <a:pPr indent="0" lvl="0" marL="0" rtl="0" algn="l">
              <a:spcBef>
                <a:spcPts val="0"/>
              </a:spcBef>
              <a:spcAft>
                <a:spcPts val="0"/>
              </a:spcAft>
              <a:buNone/>
            </a:pPr>
            <a:r>
              <a:rPr lang="en" sz="2100">
                <a:solidFill>
                  <a:srgbClr val="38761D"/>
                </a:solidFill>
              </a:rPr>
              <a:t>Scenario-based Simulations:</a:t>
            </a:r>
            <a:endParaRPr sz="2100">
              <a:solidFill>
                <a:srgbClr val="38761D"/>
              </a:solidFill>
            </a:endParaRPr>
          </a:p>
          <a:p>
            <a:pPr indent="-323850" lvl="0" marL="457200" rtl="0" algn="l">
              <a:spcBef>
                <a:spcPts val="0"/>
              </a:spcBef>
              <a:spcAft>
                <a:spcPts val="0"/>
              </a:spcAft>
              <a:buClr>
                <a:srgbClr val="38761D"/>
              </a:buClr>
              <a:buSzPts val="1500"/>
              <a:buChar char="●"/>
            </a:pPr>
            <a:r>
              <a:rPr lang="en" sz="1500">
                <a:solidFill>
                  <a:srgbClr val="38761D"/>
                </a:solidFill>
              </a:rPr>
              <a:t>Various agent skill distribution</a:t>
            </a:r>
            <a:endParaRPr sz="1500">
              <a:solidFill>
                <a:srgbClr val="38761D"/>
              </a:solidFill>
            </a:endParaRPr>
          </a:p>
          <a:p>
            <a:pPr indent="-323850" lvl="0" marL="457200" rtl="0" algn="l">
              <a:spcBef>
                <a:spcPts val="0"/>
              </a:spcBef>
              <a:spcAft>
                <a:spcPts val="0"/>
              </a:spcAft>
              <a:buClr>
                <a:srgbClr val="38761D"/>
              </a:buClr>
              <a:buSzPts val="1500"/>
              <a:buChar char="●"/>
            </a:pPr>
            <a:r>
              <a:rPr lang="en" sz="1500">
                <a:solidFill>
                  <a:srgbClr val="38761D"/>
                </a:solidFill>
              </a:rPr>
              <a:t>Highly probable complex call rate</a:t>
            </a:r>
            <a:endParaRPr sz="1500">
              <a:solidFill>
                <a:srgbClr val="38761D"/>
              </a:solidFill>
            </a:endParaRPr>
          </a:p>
          <a:p>
            <a:pPr indent="-323850" lvl="0" marL="457200" rtl="0" algn="l">
              <a:spcBef>
                <a:spcPts val="0"/>
              </a:spcBef>
              <a:spcAft>
                <a:spcPts val="0"/>
              </a:spcAft>
              <a:buClr>
                <a:srgbClr val="38761D"/>
              </a:buClr>
              <a:buSzPts val="1500"/>
              <a:buChar char="●"/>
            </a:pPr>
            <a:r>
              <a:rPr lang="en" sz="1500">
                <a:solidFill>
                  <a:srgbClr val="38761D"/>
                </a:solidFill>
              </a:rPr>
              <a:t>Highly probable random events</a:t>
            </a:r>
            <a:endParaRPr sz="1500">
              <a:solidFill>
                <a:srgbClr val="38761D"/>
              </a:solidFill>
            </a:endParaRPr>
          </a:p>
          <a:p>
            <a:pPr indent="0" lvl="0" marL="0" rtl="0" algn="l">
              <a:spcBef>
                <a:spcPts val="0"/>
              </a:spcBef>
              <a:spcAft>
                <a:spcPts val="0"/>
              </a:spcAft>
              <a:buNone/>
            </a:pPr>
            <a:r>
              <a:t/>
            </a:r>
            <a:endParaRPr sz="1500">
              <a:solidFill>
                <a:srgbClr val="38761D"/>
              </a:solidFill>
            </a:endParaRPr>
          </a:p>
          <a:p>
            <a:pPr indent="0" lvl="0" marL="0" rtl="0" algn="l">
              <a:spcBef>
                <a:spcPts val="0"/>
              </a:spcBef>
              <a:spcAft>
                <a:spcPts val="0"/>
              </a:spcAft>
              <a:buNone/>
            </a:pPr>
            <a:r>
              <a:rPr lang="en" sz="2100">
                <a:solidFill>
                  <a:srgbClr val="38761D"/>
                </a:solidFill>
              </a:rPr>
              <a:t>Random Forest Algorithm</a:t>
            </a:r>
            <a:endParaRPr sz="2100">
              <a:solidFill>
                <a:srgbClr val="38761D"/>
              </a:solidFill>
            </a:endParaRPr>
          </a:p>
          <a:p>
            <a:pPr indent="0" lvl="0" marL="0" rtl="0" algn="l">
              <a:spcBef>
                <a:spcPts val="0"/>
              </a:spcBef>
              <a:spcAft>
                <a:spcPts val="0"/>
              </a:spcAft>
              <a:buNone/>
            </a:pPr>
            <a:r>
              <a:rPr lang="en" sz="1500">
                <a:solidFill>
                  <a:srgbClr val="38761D"/>
                </a:solidFill>
              </a:rPr>
              <a:t>Feature impact evaluation</a:t>
            </a:r>
            <a:endParaRPr sz="1500">
              <a:solidFill>
                <a:srgbClr val="38761D"/>
              </a:solidFill>
            </a:endParaRPr>
          </a:p>
        </p:txBody>
      </p:sp>
      <p:sp>
        <p:nvSpPr>
          <p:cNvPr id="190" name="Google Shape;190;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