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6"/>
  </p:handoutMasterIdLst>
  <p:sldIdLst>
    <p:sldId id="256" r:id="rId3"/>
    <p:sldId id="275" r:id="rId5"/>
    <p:sldId id="276" r:id="rId6"/>
    <p:sldId id="277" r:id="rId7"/>
    <p:sldId id="279" r:id="rId8"/>
    <p:sldId id="278" r:id="rId9"/>
    <p:sldId id="280" r:id="rId10"/>
    <p:sldId id="317" r:id="rId11"/>
    <p:sldId id="281" r:id="rId12"/>
    <p:sldId id="258" r:id="rId13"/>
    <p:sldId id="259" r:id="rId14"/>
    <p:sldId id="294" r:id="rId15"/>
    <p:sldId id="257" r:id="rId16"/>
    <p:sldId id="295" r:id="rId17"/>
    <p:sldId id="296" r:id="rId18"/>
    <p:sldId id="297" r:id="rId19"/>
    <p:sldId id="298" r:id="rId20"/>
    <p:sldId id="299" r:id="rId21"/>
    <p:sldId id="300" r:id="rId22"/>
    <p:sldId id="301" r:id="rId23"/>
    <p:sldId id="318" r:id="rId24"/>
    <p:sldId id="302" r:id="rId25"/>
    <p:sldId id="303" r:id="rId26"/>
    <p:sldId id="260" r:id="rId27"/>
    <p:sldId id="304" r:id="rId28"/>
    <p:sldId id="305" r:id="rId29"/>
    <p:sldId id="262" r:id="rId30"/>
    <p:sldId id="306" r:id="rId31"/>
    <p:sldId id="265" r:id="rId32"/>
    <p:sldId id="307" r:id="rId33"/>
    <p:sldId id="267" r:id="rId34"/>
    <p:sldId id="319"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73F"/>
    <a:srgbClr val="43D8FC"/>
    <a:srgbClr val="AE6B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876"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Calibri" panose="020F0502020204030204" pitchFamily="34" charset="0"/>
                <a:cs typeface="Calibri" panose="020F050202020403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Calibri" panose="020F0502020204030204" pitchFamily="34" charset="0"/>
                <a:cs typeface="Calibri" panose="020F0502020204030204" pitchFamily="3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Calibri" panose="020F0502020204030204" pitchFamily="34" charset="0"/>
                <a:cs typeface="Calibri" panose="020F050202020403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Calibri" panose="020F0502020204030204" pitchFamily="34" charset="0"/>
                <a:cs typeface="Calibri" panose="020F0502020204030204" pitchFamily="3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2pPr>
    <a:lvl3pPr marL="9144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3pPr>
    <a:lvl4pPr marL="13716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4pPr>
    <a:lvl5pPr marL="18288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59AA2F9-F3DA-4B3D-8745-6E78F508F0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DE7837-08E4-4939-A834-4BA22CE8814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59AA2F9-F3DA-4B3D-8745-6E78F508F0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DE7837-08E4-4939-A834-4BA22CE8814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59AA2F9-F3DA-4B3D-8745-6E78F508F0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DE7837-08E4-4939-A834-4BA22CE8814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59AA2F9-F3DA-4B3D-8745-6E78F508F0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DE7837-08E4-4939-A834-4BA22CE8814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C59AA2F9-F3DA-4B3D-8745-6E78F508F0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DE7837-08E4-4939-A834-4BA22CE8814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59AA2F9-F3DA-4B3D-8745-6E78F508F01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DE7837-08E4-4939-A834-4BA22CE8814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59AA2F9-F3DA-4B3D-8745-6E78F508F01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4DE7837-08E4-4939-A834-4BA22CE8814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59AA2F9-F3DA-4B3D-8745-6E78F508F01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4DE7837-08E4-4939-A834-4BA22CE8814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59AA2F9-F3DA-4B3D-8745-6E78F508F01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DE7837-08E4-4939-A834-4BA22CE8814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59AA2F9-F3DA-4B3D-8745-6E78F508F01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DE7837-08E4-4939-A834-4BA22CE8814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59AA2F9-F3DA-4B3D-8745-6E78F508F01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DE7837-08E4-4939-A834-4BA22CE8814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Calibri" panose="020F0502020204030204" pitchFamily="34" charset="0"/>
                <a:cs typeface="Calibri" panose="020F0502020204030204" pitchFamily="34" charset="0"/>
              </a:defRPr>
            </a:lvl1pPr>
          </a:lstStyle>
          <a:p>
            <a:fld id="{C59AA2F9-F3DA-4B3D-8745-6E78F508F01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Calibri" panose="020F0502020204030204" pitchFamily="34" charset="0"/>
                <a:cs typeface="Calibri" panose="020F050202020403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Calibri" panose="020F0502020204030204" pitchFamily="34" charset="0"/>
                <a:cs typeface="Calibri" panose="020F0502020204030204" pitchFamily="34" charset="0"/>
              </a:defRPr>
            </a:lvl1pPr>
          </a:lstStyle>
          <a:p>
            <a:fld id="{24DE7837-08E4-4939-A834-4BA22CE8814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Calibri" panose="020F0502020204030204" pitchFamily="34" charset="0"/>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Calibri" panose="020F0502020204030204" pitchFamily="34" charset="0"/>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Calibri" panose="020F0502020204030204" pitchFamily="34" charset="0"/>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pitchFamily="34" charset="0"/>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9730" t="26733" r="7568" b="24892"/>
          <a:stretch>
            <a:fillRect/>
          </a:stretch>
        </p:blipFill>
        <p:spPr>
          <a:xfrm>
            <a:off x="257504" y="580570"/>
            <a:ext cx="11716782" cy="5981455"/>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8410" y="1629228"/>
            <a:ext cx="3599543" cy="3599543"/>
          </a:xfrm>
          <a:prstGeom prst="rect">
            <a:avLst/>
          </a:prstGeom>
        </p:spPr>
      </p:pic>
      <p:pic>
        <p:nvPicPr>
          <p:cNvPr id="3" name="Picture 2" descr="vertxlogo"/>
          <p:cNvPicPr>
            <a:picLocks noChangeAspect="1"/>
          </p:cNvPicPr>
          <p:nvPr/>
        </p:nvPicPr>
        <p:blipFill>
          <a:blip r:embed="rId3"/>
          <a:stretch>
            <a:fillRect/>
          </a:stretch>
        </p:blipFill>
        <p:spPr>
          <a:xfrm>
            <a:off x="1340485" y="2708910"/>
            <a:ext cx="6217920" cy="1725295"/>
          </a:xfrm>
          <a:prstGeom prst="rect">
            <a:avLst/>
          </a:prstGeom>
        </p:spPr>
      </p:pic>
      <p:sp>
        <p:nvSpPr>
          <p:cNvPr id="4" name="Text Box 3"/>
          <p:cNvSpPr txBox="1"/>
          <p:nvPr/>
        </p:nvSpPr>
        <p:spPr>
          <a:xfrm>
            <a:off x="1797050" y="4572000"/>
            <a:ext cx="3301365" cy="829945"/>
          </a:xfrm>
          <a:prstGeom prst="rect">
            <a:avLst/>
          </a:prstGeom>
          <a:solidFill>
            <a:srgbClr val="28273F"/>
          </a:solidFill>
          <a:ln>
            <a:noFill/>
          </a:ln>
        </p:spPr>
        <p:style>
          <a:lnRef idx="1">
            <a:schemeClr val="dk1"/>
          </a:lnRef>
          <a:fillRef idx="3">
            <a:schemeClr val="dk1"/>
          </a:fillRef>
          <a:effectRef idx="2">
            <a:schemeClr val="dk1"/>
          </a:effectRef>
          <a:fontRef idx="minor">
            <a:schemeClr val="lt1"/>
          </a:fontRef>
        </p:style>
        <p:txBody>
          <a:bodyPr wrap="square" rtlCol="0">
            <a:spAutoFit/>
          </a:bodyPr>
          <a:p>
            <a:r>
              <a:rPr lang="en-US" sz="2400" b="1"/>
              <a:t>Du</a:t>
            </a:r>
            <a:r>
              <a:rPr lang="sr-Latn-RS" sz="2400" b="1"/>
              <a:t>šan Janković 16110</a:t>
            </a:r>
            <a:endParaRPr lang="sr-Latn-RS" sz="2400" b="1"/>
          </a:p>
          <a:p>
            <a:r>
              <a:rPr lang="sr-Latn-RS" sz="2400" b="1"/>
              <a:t>Lazar Pavlović 16268</a:t>
            </a:r>
            <a:endParaRPr lang="sr-Latn-RS" sz="2400" b="1"/>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4" name="文本框 3"/>
          <p:cNvSpPr txBox="1"/>
          <p:nvPr/>
        </p:nvSpPr>
        <p:spPr>
          <a:xfrm>
            <a:off x="4375101" y="569502"/>
            <a:ext cx="3441798" cy="1076325"/>
          </a:xfrm>
          <a:prstGeom prst="rect">
            <a:avLst/>
          </a:prstGeom>
          <a:noFill/>
        </p:spPr>
        <p:txBody>
          <a:bodyPr vert="horz" wrap="square" rtlCol="0">
            <a:spAutoFit/>
          </a:bodyPr>
          <a:lstStyle/>
          <a:p>
            <a:pPr algn="ctr"/>
            <a:r>
              <a:rPr lang="en-US" altLang="zh-CN" sz="3200"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Some of the  Components</a:t>
            </a:r>
            <a:endParaRPr lang="zh-CN" altLang="en-US" sz="32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grpSp>
        <p:nvGrpSpPr>
          <p:cNvPr id="7" name="组合 6"/>
          <p:cNvGrpSpPr/>
          <p:nvPr/>
        </p:nvGrpSpPr>
        <p:grpSpPr>
          <a:xfrm>
            <a:off x="711844" y="2718270"/>
            <a:ext cx="2363642" cy="1932699"/>
            <a:chOff x="552187" y="2607364"/>
            <a:chExt cx="2363642" cy="1932699"/>
          </a:xfrm>
        </p:grpSpPr>
        <p:sp>
          <p:nvSpPr>
            <p:cNvPr id="3" name="圆角矩形 2"/>
            <p:cNvSpPr/>
            <p:nvPr/>
          </p:nvSpPr>
          <p:spPr>
            <a:xfrm>
              <a:off x="1204277" y="2607364"/>
              <a:ext cx="1059951" cy="998105"/>
            </a:xfrm>
            <a:prstGeom prst="roundRect">
              <a:avLst/>
            </a:prstGeom>
            <a:gradFill>
              <a:gsLst>
                <a:gs pos="0">
                  <a:srgbClr val="27DBFC"/>
                </a:gs>
                <a:gs pos="100000">
                  <a:srgbClr val="B246E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5" name="文本框 4"/>
            <p:cNvSpPr txBox="1"/>
            <p:nvPr/>
          </p:nvSpPr>
          <p:spPr>
            <a:xfrm>
              <a:off x="552187" y="4079688"/>
              <a:ext cx="2363642" cy="460375"/>
            </a:xfrm>
            <a:prstGeom prst="rect">
              <a:avLst/>
            </a:prstGeom>
            <a:noFill/>
          </p:spPr>
          <p:txBody>
            <a:bodyPr vert="horz" wrap="square" rtlCol="0">
              <a:spAutoFit/>
            </a:bodyPr>
            <a:lstStyle/>
            <a:p>
              <a:pPr algn="ctr"/>
              <a:r>
                <a:rPr lang="en-US" altLang="zh-CN"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Core</a:t>
              </a:r>
              <a:endParaRPr lang="en-US" altLang="zh-C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矩形 5"/>
            <p:cNvSpPr/>
            <p:nvPr/>
          </p:nvSpPr>
          <p:spPr>
            <a:xfrm>
              <a:off x="1359162" y="2804000"/>
              <a:ext cx="808235" cy="584775"/>
            </a:xfrm>
            <a:prstGeom prst="rect">
              <a:avLst/>
            </a:prstGeom>
          </p:spPr>
          <p:txBody>
            <a:bodyPr wrap="none">
              <a:spAutoFit/>
            </a:bodyPr>
            <a:lstStyle/>
            <a:p>
              <a:r>
                <a:rPr lang="en-US" altLang="zh-CN" sz="32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01.</a:t>
              </a:r>
              <a:endParaRPr lang="zh-CN" altLang="en-US" sz="32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endParaRPr>
            </a:p>
          </p:txBody>
        </p:sp>
      </p:grpSp>
      <p:grpSp>
        <p:nvGrpSpPr>
          <p:cNvPr id="8" name="组合 7"/>
          <p:cNvGrpSpPr/>
          <p:nvPr/>
        </p:nvGrpSpPr>
        <p:grpSpPr>
          <a:xfrm>
            <a:off x="3474572" y="2718270"/>
            <a:ext cx="2363642" cy="1932699"/>
            <a:chOff x="597272" y="2607364"/>
            <a:chExt cx="2363642" cy="1932699"/>
          </a:xfrm>
        </p:grpSpPr>
        <p:sp>
          <p:nvSpPr>
            <p:cNvPr id="9" name="圆角矩形 8"/>
            <p:cNvSpPr/>
            <p:nvPr/>
          </p:nvSpPr>
          <p:spPr>
            <a:xfrm>
              <a:off x="1204277" y="2607364"/>
              <a:ext cx="1059951" cy="998105"/>
            </a:xfrm>
            <a:prstGeom prst="roundRect">
              <a:avLst/>
            </a:prstGeom>
            <a:gradFill>
              <a:gsLst>
                <a:gs pos="0">
                  <a:srgbClr val="27DBFC"/>
                </a:gs>
                <a:gs pos="100000">
                  <a:srgbClr val="B246E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0" name="文本框 9"/>
            <p:cNvSpPr txBox="1"/>
            <p:nvPr/>
          </p:nvSpPr>
          <p:spPr>
            <a:xfrm>
              <a:off x="597272" y="4079688"/>
              <a:ext cx="2363642" cy="460375"/>
            </a:xfrm>
            <a:prstGeom prst="rect">
              <a:avLst/>
            </a:prstGeom>
            <a:noFill/>
          </p:spPr>
          <p:txBody>
            <a:bodyPr vert="horz" wrap="square" rtlCol="0">
              <a:spAutoFit/>
            </a:bodyPr>
            <a:lstStyle/>
            <a:p>
              <a:pPr algn="ctr"/>
              <a:r>
                <a:rPr lang="en-US" altLang="zh-CN"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Web</a:t>
              </a:r>
              <a:endParaRPr lang="en-US" altLang="zh-CN"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矩形 10"/>
            <p:cNvSpPr/>
            <p:nvPr/>
          </p:nvSpPr>
          <p:spPr>
            <a:xfrm>
              <a:off x="1359162" y="2804000"/>
              <a:ext cx="808235" cy="584775"/>
            </a:xfrm>
            <a:prstGeom prst="rect">
              <a:avLst/>
            </a:prstGeom>
          </p:spPr>
          <p:txBody>
            <a:bodyPr wrap="none">
              <a:spAutoFit/>
            </a:bodyPr>
            <a:lstStyle/>
            <a:p>
              <a:r>
                <a:rPr lang="en-US" altLang="zh-CN" sz="32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02.</a:t>
              </a:r>
              <a:endParaRPr lang="zh-CN" altLang="en-US" sz="32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endParaRPr>
            </a:p>
          </p:txBody>
        </p:sp>
      </p:grpSp>
      <p:grpSp>
        <p:nvGrpSpPr>
          <p:cNvPr id="12" name="组合 11"/>
          <p:cNvGrpSpPr/>
          <p:nvPr/>
        </p:nvGrpSpPr>
        <p:grpSpPr>
          <a:xfrm>
            <a:off x="6192215" y="2718270"/>
            <a:ext cx="2363642" cy="1932699"/>
            <a:chOff x="597272" y="2607364"/>
            <a:chExt cx="2363642" cy="1932699"/>
          </a:xfrm>
        </p:grpSpPr>
        <p:sp>
          <p:nvSpPr>
            <p:cNvPr id="13" name="圆角矩形 12"/>
            <p:cNvSpPr/>
            <p:nvPr/>
          </p:nvSpPr>
          <p:spPr>
            <a:xfrm>
              <a:off x="1204277" y="2607364"/>
              <a:ext cx="1059951" cy="998105"/>
            </a:xfrm>
            <a:prstGeom prst="roundRect">
              <a:avLst/>
            </a:prstGeom>
            <a:gradFill>
              <a:gsLst>
                <a:gs pos="0">
                  <a:srgbClr val="27DBFC"/>
                </a:gs>
                <a:gs pos="100000">
                  <a:srgbClr val="B246E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4" name="文本框 13"/>
            <p:cNvSpPr txBox="1"/>
            <p:nvPr/>
          </p:nvSpPr>
          <p:spPr>
            <a:xfrm>
              <a:off x="597272" y="4079688"/>
              <a:ext cx="2363642" cy="460375"/>
            </a:xfrm>
            <a:prstGeom prst="rect">
              <a:avLst/>
            </a:prstGeom>
            <a:noFill/>
          </p:spPr>
          <p:txBody>
            <a:bodyPr vert="horz" wrap="square" rtlCol="0">
              <a:spAutoFit/>
            </a:bodyPr>
            <a:lstStyle/>
            <a:p>
              <a:pPr algn="ctr"/>
              <a:r>
                <a:rPr lang="en-US" altLang="zh-CN"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Data acces</a:t>
              </a:r>
              <a:endParaRPr lang="en-US" altLang="zh-C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5" name="矩形 14"/>
            <p:cNvSpPr/>
            <p:nvPr/>
          </p:nvSpPr>
          <p:spPr>
            <a:xfrm>
              <a:off x="1359162" y="2804000"/>
              <a:ext cx="808235" cy="584775"/>
            </a:xfrm>
            <a:prstGeom prst="rect">
              <a:avLst/>
            </a:prstGeom>
          </p:spPr>
          <p:txBody>
            <a:bodyPr wrap="none">
              <a:spAutoFit/>
            </a:bodyPr>
            <a:lstStyle/>
            <a:p>
              <a:r>
                <a:rPr lang="en-US" altLang="zh-CN" sz="32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03.</a:t>
              </a:r>
              <a:endParaRPr lang="zh-CN" altLang="en-US" sz="32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endParaRPr>
            </a:p>
          </p:txBody>
        </p:sp>
      </p:grpSp>
      <p:grpSp>
        <p:nvGrpSpPr>
          <p:cNvPr id="16" name="组合 15"/>
          <p:cNvGrpSpPr/>
          <p:nvPr/>
        </p:nvGrpSpPr>
        <p:grpSpPr>
          <a:xfrm>
            <a:off x="8909859" y="2718270"/>
            <a:ext cx="2363642" cy="1932699"/>
            <a:chOff x="597272" y="2607364"/>
            <a:chExt cx="2363642" cy="1932699"/>
          </a:xfrm>
        </p:grpSpPr>
        <p:sp>
          <p:nvSpPr>
            <p:cNvPr id="17" name="圆角矩形 16"/>
            <p:cNvSpPr/>
            <p:nvPr/>
          </p:nvSpPr>
          <p:spPr>
            <a:xfrm>
              <a:off x="1204277" y="2607364"/>
              <a:ext cx="1059951" cy="998105"/>
            </a:xfrm>
            <a:prstGeom prst="roundRect">
              <a:avLst/>
            </a:prstGeom>
            <a:gradFill>
              <a:gsLst>
                <a:gs pos="0">
                  <a:srgbClr val="27DBFC"/>
                </a:gs>
                <a:gs pos="100000">
                  <a:srgbClr val="B246E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8" name="文本框 17"/>
            <p:cNvSpPr txBox="1"/>
            <p:nvPr/>
          </p:nvSpPr>
          <p:spPr>
            <a:xfrm>
              <a:off x="597272" y="4079688"/>
              <a:ext cx="2363642" cy="460375"/>
            </a:xfrm>
            <a:prstGeom prst="rect">
              <a:avLst/>
            </a:prstGeom>
            <a:noFill/>
          </p:spPr>
          <p:txBody>
            <a:bodyPr vert="horz" wrap="square" rtlCol="0">
              <a:spAutoFit/>
            </a:bodyPr>
            <a:lstStyle/>
            <a:p>
              <a:pPr algn="ctr"/>
              <a:r>
                <a:rPr lang="en-US" altLang="zh-CN"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Microservices</a:t>
              </a:r>
              <a:endParaRPr lang="en-US" altLang="zh-CN"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9" name="矩形 18"/>
            <p:cNvSpPr/>
            <p:nvPr/>
          </p:nvSpPr>
          <p:spPr>
            <a:xfrm>
              <a:off x="1359162" y="2804000"/>
              <a:ext cx="808235" cy="584775"/>
            </a:xfrm>
            <a:prstGeom prst="rect">
              <a:avLst/>
            </a:prstGeom>
          </p:spPr>
          <p:txBody>
            <a:bodyPr wrap="none">
              <a:spAutoFit/>
            </a:bodyPr>
            <a:lstStyle/>
            <a:p>
              <a:r>
                <a:rPr lang="en-US" altLang="zh-CN" sz="32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04.</a:t>
              </a:r>
              <a:endParaRPr lang="zh-CN" altLang="en-US" sz="32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4" name="Rectangle 6"/>
          <p:cNvSpPr>
            <a:spLocks noChangeArrowheads="1"/>
          </p:cNvSpPr>
          <p:nvPr/>
        </p:nvSpPr>
        <p:spPr bwMode="black">
          <a:xfrm>
            <a:off x="1401250" y="2875002"/>
            <a:ext cx="5340827" cy="2122805"/>
          </a:xfrm>
          <a:prstGeom prst="rect">
            <a:avLst/>
          </a:prstGeom>
          <a:noFill/>
          <a:ln>
            <a:noFill/>
          </a:ln>
          <a:effectLst/>
        </p:spPr>
        <p:txBody>
          <a:bodyPr wrap="square">
            <a:spAutoFit/>
          </a:bodyPr>
          <a:lstStyle/>
          <a:p>
            <a:pPr algn="dist" fontAlgn="auto">
              <a:spcBef>
                <a:spcPts val="0"/>
              </a:spcBef>
              <a:spcAft>
                <a:spcPts val="0"/>
              </a:spcAft>
              <a:defRPr/>
            </a:pPr>
            <a:r>
              <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PART ONE</a:t>
            </a:r>
            <a:endPar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a:p>
            <a:pPr algn="ctr" fontAlgn="auto">
              <a:spcBef>
                <a:spcPts val="0"/>
              </a:spcBef>
              <a:spcAft>
                <a:spcPts val="0"/>
              </a:spcAft>
              <a:defRPr/>
            </a:pPr>
            <a:r>
              <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Core</a:t>
            </a:r>
            <a:endPar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742077" y="1262744"/>
            <a:ext cx="4760590" cy="47605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482600" y="349250"/>
            <a:ext cx="11226165" cy="5736590"/>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extBox 15"/>
          <p:cNvSpPr txBox="1">
            <a:spLocks noChangeArrowheads="1"/>
          </p:cNvSpPr>
          <p:nvPr/>
        </p:nvSpPr>
        <p:spPr bwMode="auto">
          <a:xfrm>
            <a:off x="791845" y="349250"/>
            <a:ext cx="10607675" cy="5939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a:lnSpc>
                <a:spcPct val="100000"/>
              </a:lnSpc>
            </a:pPr>
            <a:r>
              <a:rPr lang="zh-CN" altLang="en-US" sz="4400" dirty="0" smtClean="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Calibri" panose="020F0502020204030204" pitchFamily="34" charset="0"/>
                <a:cs typeface="Calibri" panose="020F0502020204030204" pitchFamily="34" charset="0"/>
                <a:sym typeface="+mn-ea"/>
              </a:rPr>
              <a:t>Vert.x core functionalit</a:t>
            </a:r>
            <a:r>
              <a:rPr lang="en-US" altLang="zh-CN" sz="4400" dirty="0" smtClean="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Calibri" panose="020F0502020204030204" pitchFamily="34" charset="0"/>
                <a:cs typeface="Calibri" panose="020F0502020204030204" pitchFamily="34" charset="0"/>
                <a:sym typeface="+mn-ea"/>
              </a:rPr>
              <a:t>ies</a:t>
            </a:r>
            <a:endParaRPr lang="zh-CN" altLang="en-US" sz="2400" dirty="0" smtClean="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Calibri" panose="020F0502020204030204" pitchFamily="34" charset="0"/>
              <a:cs typeface="Calibri" panose="020F0502020204030204" pitchFamily="34" charset="0"/>
            </a:endParaRPr>
          </a:p>
          <a:p>
            <a:pPr algn="ctr">
              <a:lnSpc>
                <a:spcPct val="100000"/>
              </a:lnSpc>
            </a:pP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spcBef>
                <a:spcPts val="0"/>
              </a:spcBef>
              <a:spcAft>
                <a:spcPts val="0"/>
              </a:spcAft>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    Writing TCP clients and servers</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spcBef>
                <a:spcPts val="0"/>
              </a:spcBef>
              <a:spcAft>
                <a:spcPts val="0"/>
              </a:spcAft>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    Writing HTTP clients and servers including support for WebSockets</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spcBef>
                <a:spcPts val="0"/>
              </a:spcBef>
              <a:spcAft>
                <a:spcPts val="0"/>
              </a:spcAft>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    The Event bus</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spcBef>
                <a:spcPts val="0"/>
              </a:spcBef>
              <a:spcAft>
                <a:spcPts val="0"/>
              </a:spcAft>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    Shared data - local maps and clustered distributed maps</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spcBef>
                <a:spcPts val="0"/>
              </a:spcBef>
              <a:spcAft>
                <a:spcPts val="0"/>
              </a:spcAft>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    Periodic and delayed actions</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spcBef>
                <a:spcPts val="0"/>
              </a:spcBef>
              <a:spcAft>
                <a:spcPts val="0"/>
              </a:spcAft>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    Deploying and undeploying Verticles</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spcBef>
                <a:spcPts val="0"/>
              </a:spcBef>
              <a:spcAft>
                <a:spcPts val="0"/>
              </a:spcAft>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    Datagram Sockets</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spcBef>
                <a:spcPts val="0"/>
              </a:spcBef>
              <a:spcAft>
                <a:spcPts val="0"/>
              </a:spcAft>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    DNS client</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spcBef>
                <a:spcPts val="0"/>
              </a:spcBef>
              <a:spcAft>
                <a:spcPts val="0"/>
              </a:spcAft>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    File system access</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spcBef>
                <a:spcPts val="0"/>
              </a:spcBef>
              <a:spcAft>
                <a:spcPts val="0"/>
              </a:spcAft>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    High availability</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spcBef>
                <a:spcPts val="0"/>
              </a:spcBef>
              <a:spcAft>
                <a:spcPts val="0"/>
              </a:spcAft>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    Native transports</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spcBef>
                <a:spcPts val="0"/>
              </a:spcBef>
              <a:spcAft>
                <a:spcPts val="0"/>
              </a:spcAft>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    Clustering</a:t>
            </a:r>
            <a:endParaRPr lang="zh-CN" altLang="en-US" sz="2400" dirty="0" smtClean="0">
              <a:solidFill>
                <a:schemeClr val="bg1"/>
              </a:solidFill>
              <a:ea typeface="Calibri" panose="020F0502020204030204" pitchFamily="34" charset="0"/>
              <a:cs typeface="Calibri" panose="020F0502020204030204" pitchFamily="34" charset="0"/>
            </a:endParaRPr>
          </a:p>
          <a:p>
            <a:pPr algn="l">
              <a:lnSpc>
                <a:spcPct val="100000"/>
              </a:lnSpc>
              <a:spcBef>
                <a:spcPts val="0"/>
              </a:spcBef>
              <a:spcAft>
                <a:spcPts val="0"/>
              </a:spcAft>
            </a:pPr>
            <a:endParaRPr lang="zh-CN" altLang="en-US" sz="2400" dirty="0" smtClean="0">
              <a:solidFill>
                <a:schemeClr val="bg1"/>
              </a:solidFill>
              <a:ea typeface="Calibri" panose="020F0502020204030204" pitchFamily="34" charset="0"/>
              <a:cs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482600" y="349250"/>
            <a:ext cx="11226165" cy="5736590"/>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extBox 15"/>
          <p:cNvSpPr txBox="1">
            <a:spLocks noChangeArrowheads="1"/>
          </p:cNvSpPr>
          <p:nvPr/>
        </p:nvSpPr>
        <p:spPr bwMode="auto">
          <a:xfrm>
            <a:off x="791845" y="832485"/>
            <a:ext cx="10607675" cy="390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200000"/>
              </a:lnSpc>
            </a:pPr>
            <a:r>
              <a:rPr lang="en-US" altLang="zh-CN" sz="2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Calibri" panose="020F0502020204030204" pitchFamily="34" charset="0"/>
                <a:cs typeface="Calibri" panose="020F0502020204030204" pitchFamily="34" charset="0"/>
              </a:rPr>
              <a:t>At the heart of Vert.x is a set of Java APIs that we call Vert.x Core</a:t>
            </a:r>
            <a:endParaRPr lang="en-US" altLang="zh-CN" sz="2000" b="1" dirty="0">
              <a:solidFill>
                <a:schemeClr val="bg1"/>
              </a:solidFill>
              <a:ea typeface="Calibri" panose="020F0502020204030204" pitchFamily="34" charset="0"/>
              <a:cs typeface="Calibri" panose="020F0502020204030204" pitchFamily="34" charset="0"/>
            </a:endParaRPr>
          </a:p>
          <a:p>
            <a:pPr algn="ctr">
              <a:lnSpc>
                <a:spcPct val="100000"/>
              </a:lnSpc>
            </a:pPr>
            <a:endParaRPr lang="zh-CN" altLang="en-US" sz="2400" dirty="0" smtClean="0">
              <a:solidFill>
                <a:schemeClr val="bg1"/>
              </a:solidFill>
              <a:ea typeface="Calibri" panose="020F0502020204030204" pitchFamily="34" charset="0"/>
              <a:cs typeface="Calibri" panose="020F0502020204030204" pitchFamily="34" charset="0"/>
            </a:endParaRPr>
          </a:p>
          <a:p>
            <a:pPr algn="ctr">
              <a:lnSpc>
                <a:spcPct val="100000"/>
              </a:lnSpc>
            </a:pPr>
            <a:r>
              <a:rPr lang="zh-CN" altLang="en-US" sz="2400" dirty="0" smtClean="0">
                <a:solidFill>
                  <a:schemeClr val="bg1"/>
                </a:solidFill>
                <a:ea typeface="Calibri" panose="020F0502020204030204" pitchFamily="34" charset="0"/>
                <a:cs typeface="Calibri" panose="020F0502020204030204" pitchFamily="34" charset="0"/>
              </a:rPr>
              <a:t>The functionality in core is fairly low level - you won’t find stuff like database access, authorisation or high level web functionality here - that kind of stuff you’ll find in Vert.x ext (extensions).</a:t>
            </a:r>
            <a:endParaRPr lang="zh-CN" altLang="en-US" sz="2400" dirty="0" smtClean="0">
              <a:solidFill>
                <a:schemeClr val="bg1"/>
              </a:solidFill>
              <a:ea typeface="Calibri" panose="020F0502020204030204" pitchFamily="34" charset="0"/>
              <a:cs typeface="Calibri" panose="020F0502020204030204" pitchFamily="34" charset="0"/>
            </a:endParaRPr>
          </a:p>
          <a:p>
            <a:pPr algn="ctr">
              <a:lnSpc>
                <a:spcPct val="100000"/>
              </a:lnSpc>
            </a:pPr>
            <a:endParaRPr lang="zh-CN" altLang="en-US" sz="2400" dirty="0" smtClean="0">
              <a:solidFill>
                <a:schemeClr val="bg1"/>
              </a:solidFill>
              <a:ea typeface="Calibri" panose="020F0502020204030204" pitchFamily="34" charset="0"/>
              <a:cs typeface="Calibri" panose="020F0502020204030204" pitchFamily="34" charset="0"/>
            </a:endParaRPr>
          </a:p>
          <a:p>
            <a:pPr algn="ctr">
              <a:lnSpc>
                <a:spcPct val="100000"/>
              </a:lnSpc>
            </a:pPr>
            <a:r>
              <a:rPr sz="2400" dirty="0" smtClean="0">
                <a:solidFill>
                  <a:schemeClr val="bg1"/>
                </a:solidFill>
                <a:ea typeface="Calibri" panose="020F0502020204030204" pitchFamily="34" charset="0"/>
                <a:cs typeface="Calibri" panose="020F0502020204030204" pitchFamily="34" charset="0"/>
              </a:rPr>
              <a:t>Vert.x core is small and lightweight. You just use the parts you want. It’s also entirely embeddable in your existing applications - </a:t>
            </a:r>
            <a:r>
              <a:rPr lang="en-US" sz="2400" dirty="0" smtClean="0">
                <a:solidFill>
                  <a:schemeClr val="bg1"/>
                </a:solidFill>
                <a:ea typeface="Calibri" panose="020F0502020204030204" pitchFamily="34" charset="0"/>
                <a:cs typeface="Calibri" panose="020F0502020204030204" pitchFamily="34" charset="0"/>
              </a:rPr>
              <a:t>it</a:t>
            </a:r>
            <a:r>
              <a:rPr sz="2400" dirty="0" smtClean="0">
                <a:solidFill>
                  <a:schemeClr val="bg1"/>
                </a:solidFill>
                <a:ea typeface="Calibri" panose="020F0502020204030204" pitchFamily="34" charset="0"/>
                <a:cs typeface="Calibri" panose="020F0502020204030204" pitchFamily="34" charset="0"/>
              </a:rPr>
              <a:t> do</a:t>
            </a:r>
            <a:r>
              <a:rPr lang="en-US" sz="2400" dirty="0" smtClean="0">
                <a:solidFill>
                  <a:schemeClr val="bg1"/>
                </a:solidFill>
                <a:ea typeface="Calibri" panose="020F0502020204030204" pitchFamily="34" charset="0"/>
                <a:cs typeface="Calibri" panose="020F0502020204030204" pitchFamily="34" charset="0"/>
              </a:rPr>
              <a:t>es</a:t>
            </a:r>
            <a:r>
              <a:rPr sz="2400" dirty="0" smtClean="0">
                <a:solidFill>
                  <a:schemeClr val="bg1"/>
                </a:solidFill>
                <a:ea typeface="Calibri" panose="020F0502020204030204" pitchFamily="34" charset="0"/>
                <a:cs typeface="Calibri" panose="020F0502020204030204" pitchFamily="34" charset="0"/>
              </a:rPr>
              <a:t>n’t force you to structure your applications in a special way just so you can use Vert.x.</a:t>
            </a:r>
            <a:endParaRPr sz="2400" dirty="0" smtClean="0">
              <a:solidFill>
                <a:schemeClr val="bg1"/>
              </a:solidFill>
              <a:ea typeface="Calibri" panose="020F0502020204030204" pitchFamily="34" charset="0"/>
              <a:cs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482600" y="349250"/>
            <a:ext cx="11226165" cy="5736590"/>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extBox 15"/>
          <p:cNvSpPr txBox="1">
            <a:spLocks noChangeArrowheads="1"/>
          </p:cNvSpPr>
          <p:nvPr/>
        </p:nvSpPr>
        <p:spPr bwMode="auto">
          <a:xfrm>
            <a:off x="791845" y="832485"/>
            <a:ext cx="10607675" cy="5507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200000"/>
              </a:lnSpc>
            </a:pPr>
            <a:r>
              <a:rPr lang="en-US" altLang="zh-CN" sz="44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Calibri" panose="020F0502020204030204" pitchFamily="34" charset="0"/>
                <a:cs typeface="Calibri" panose="020F0502020204030204" pitchFamily="34" charset="0"/>
              </a:rPr>
              <a:t>Don't call us, we'll call you</a:t>
            </a:r>
            <a:endParaRPr lang="en-US" altLang="zh-CN" sz="2000" b="1" dirty="0">
              <a:solidFill>
                <a:schemeClr val="bg1"/>
              </a:solidFill>
              <a:ea typeface="Calibri" panose="020F0502020204030204" pitchFamily="34" charset="0"/>
              <a:cs typeface="Calibri" panose="020F0502020204030204" pitchFamily="34" charset="0"/>
            </a:endParaRPr>
          </a:p>
          <a:p>
            <a:pPr algn="ctr">
              <a:lnSpc>
                <a:spcPct val="100000"/>
              </a:lnSpc>
            </a:pPr>
            <a:endParaRPr lang="zh-CN" altLang="en-US" sz="2400" dirty="0" smtClean="0">
              <a:solidFill>
                <a:schemeClr val="bg1"/>
              </a:solidFill>
              <a:ea typeface="Calibri" panose="020F0502020204030204" pitchFamily="34" charset="0"/>
              <a:cs typeface="Calibri" panose="020F0502020204030204" pitchFamily="34" charset="0"/>
            </a:endParaRPr>
          </a:p>
          <a:p>
            <a:pPr algn="ctr">
              <a:lnSpc>
                <a:spcPct val="100000"/>
              </a:lnSpc>
            </a:pPr>
            <a:r>
              <a:rPr lang="zh-CN" altLang="en-US" sz="2400" dirty="0" smtClean="0">
                <a:solidFill>
                  <a:schemeClr val="bg1"/>
                </a:solidFill>
                <a:ea typeface="Calibri" panose="020F0502020204030204" pitchFamily="34" charset="0"/>
                <a:cs typeface="Calibri" panose="020F0502020204030204" pitchFamily="34" charset="0"/>
              </a:rPr>
              <a:t>The Vert.x APIs are largely event driven. This means that when things happen in Vert.x that you are interested in, Vert.x will call you by sending you events.</a:t>
            </a:r>
            <a:endParaRPr lang="zh-CN" altLang="en-US" sz="2400" dirty="0" smtClean="0">
              <a:solidFill>
                <a:schemeClr val="bg1"/>
              </a:solidFill>
              <a:ea typeface="Calibri" panose="020F0502020204030204" pitchFamily="34" charset="0"/>
              <a:cs typeface="Calibri" panose="020F0502020204030204" pitchFamily="34" charset="0"/>
            </a:endParaRPr>
          </a:p>
          <a:p>
            <a:pPr algn="ctr">
              <a:lnSpc>
                <a:spcPct val="100000"/>
              </a:lnSpc>
            </a:pPr>
            <a:endParaRPr lang="zh-CN" altLang="en-US" sz="2400" dirty="0" smtClean="0">
              <a:solidFill>
                <a:schemeClr val="bg1"/>
              </a:solidFill>
              <a:ea typeface="Calibri" panose="020F0502020204030204" pitchFamily="34" charset="0"/>
              <a:cs typeface="Calibri" panose="020F0502020204030204" pitchFamily="34" charset="0"/>
            </a:endParaRPr>
          </a:p>
          <a:p>
            <a:pPr algn="l">
              <a:lnSpc>
                <a:spcPct val="100000"/>
              </a:lnSpc>
            </a:pPr>
            <a:r>
              <a:rPr lang="zh-CN" altLang="en-US" sz="2400" dirty="0" smtClean="0">
                <a:solidFill>
                  <a:schemeClr val="bg1"/>
                </a:solidFill>
                <a:ea typeface="Calibri" panose="020F0502020204030204" pitchFamily="34" charset="0"/>
                <a:cs typeface="Calibri" panose="020F0502020204030204" pitchFamily="34" charset="0"/>
              </a:rPr>
              <a:t>Some example events are:</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    a timer has fired</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    some data has arrived on a socket,</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    some data has been read from disk</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    an exception has occurred</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    an HTTP server has received a request</a:t>
            </a:r>
            <a:endParaRPr lang="zh-CN" altLang="en-US" sz="2400" dirty="0" smtClean="0">
              <a:solidFill>
                <a:schemeClr val="bg1"/>
              </a:solidFill>
              <a:ea typeface="Calibri" panose="020F0502020204030204" pitchFamily="34" charset="0"/>
              <a:cs typeface="Calibri" panose="020F0502020204030204" pitchFamily="34" charset="0"/>
            </a:endParaRPr>
          </a:p>
          <a:p>
            <a:pPr algn="ctr">
              <a:lnSpc>
                <a:spcPct val="100000"/>
              </a:lnSpc>
            </a:pPr>
            <a:endParaRPr lang="zh-CN" altLang="en-US" sz="2400" dirty="0" smtClean="0">
              <a:solidFill>
                <a:schemeClr val="bg1"/>
              </a:solidFill>
              <a:ea typeface="Calibri" panose="020F0502020204030204" pitchFamily="34" charset="0"/>
              <a:cs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482600" y="349250"/>
            <a:ext cx="11226165" cy="5736590"/>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1"/>
          <a:stretch>
            <a:fillRect/>
          </a:stretch>
        </p:blipFill>
        <p:spPr>
          <a:xfrm>
            <a:off x="1250950" y="1555115"/>
            <a:ext cx="9728835" cy="1231900"/>
          </a:xfrm>
          <a:prstGeom prst="rect">
            <a:avLst/>
          </a:prstGeom>
        </p:spPr>
      </p:pic>
      <p:pic>
        <p:nvPicPr>
          <p:cNvPr id="6" name="Picture 5"/>
          <p:cNvPicPr>
            <a:picLocks noChangeAspect="1"/>
          </p:cNvPicPr>
          <p:nvPr/>
        </p:nvPicPr>
        <p:blipFill>
          <a:blip r:embed="rId2"/>
          <a:stretch>
            <a:fillRect/>
          </a:stretch>
        </p:blipFill>
        <p:spPr>
          <a:xfrm>
            <a:off x="1231265" y="3997325"/>
            <a:ext cx="9671685" cy="1464945"/>
          </a:xfrm>
          <a:prstGeom prst="rect">
            <a:avLst/>
          </a:prstGeom>
        </p:spPr>
      </p:pic>
      <p:sp>
        <p:nvSpPr>
          <p:cNvPr id="7" name="Text Box 6"/>
          <p:cNvSpPr txBox="1"/>
          <p:nvPr/>
        </p:nvSpPr>
        <p:spPr>
          <a:xfrm>
            <a:off x="1241425" y="725170"/>
            <a:ext cx="9738360" cy="829945"/>
          </a:xfrm>
          <a:prstGeom prst="rect">
            <a:avLst/>
          </a:prstGeom>
          <a:noFill/>
        </p:spPr>
        <p:txBody>
          <a:bodyPr wrap="square" rtlCol="0">
            <a:spAutoFit/>
          </a:bodyPr>
          <a:p>
            <a:r>
              <a:rPr lang="en-US" sz="2400">
                <a:solidFill>
                  <a:schemeClr val="bg1"/>
                </a:solidFill>
                <a:effectLst>
                  <a:outerShdw blurRad="38100" dist="19050" dir="2700000" algn="tl" rotWithShape="0">
                    <a:schemeClr val="dk1">
                      <a:alpha val="40000"/>
                    </a:schemeClr>
                  </a:outerShdw>
                </a:effectLst>
              </a:rPr>
              <a:t>You handle events by providing handlers to the Vert.x APIs. For example to receive a timer event every second you would do:</a:t>
            </a:r>
            <a:endParaRPr lang="en-US" sz="2400">
              <a:solidFill>
                <a:schemeClr val="bg1"/>
              </a:solidFill>
              <a:effectLst>
                <a:outerShdw blurRad="38100" dist="19050" dir="2700000" algn="tl" rotWithShape="0">
                  <a:schemeClr val="dk1">
                    <a:alpha val="40000"/>
                  </a:schemeClr>
                </a:outerShdw>
              </a:effectLst>
            </a:endParaRPr>
          </a:p>
        </p:txBody>
      </p:sp>
      <p:sp>
        <p:nvSpPr>
          <p:cNvPr id="8" name="Text Box 7"/>
          <p:cNvSpPr txBox="1"/>
          <p:nvPr/>
        </p:nvSpPr>
        <p:spPr>
          <a:xfrm>
            <a:off x="1287145" y="3457575"/>
            <a:ext cx="9647555" cy="368300"/>
          </a:xfrm>
          <a:prstGeom prst="rect">
            <a:avLst/>
          </a:prstGeom>
          <a:noFill/>
        </p:spPr>
        <p:txBody>
          <a:bodyPr wrap="square" rtlCol="0">
            <a:spAutoFit/>
          </a:bodyPr>
          <a:p>
            <a:r>
              <a:rPr lang="en-US">
                <a:solidFill>
                  <a:schemeClr val="bg1"/>
                </a:solidFill>
              </a:rPr>
              <a:t>Or to receive an HTTP request:</a:t>
            </a:r>
            <a:endParaRPr lang="en-US">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35"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483235" y="560705"/>
            <a:ext cx="11226165" cy="5736590"/>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ext Box 3"/>
          <p:cNvSpPr txBox="1"/>
          <p:nvPr/>
        </p:nvSpPr>
        <p:spPr>
          <a:xfrm>
            <a:off x="810260" y="1244600"/>
            <a:ext cx="10571480" cy="3261360"/>
          </a:xfrm>
          <a:prstGeom prst="rect">
            <a:avLst/>
          </a:prstGeom>
          <a:noFill/>
        </p:spPr>
        <p:txBody>
          <a:bodyPr wrap="square" rtlCol="0">
            <a:spAutoFit/>
          </a:bodyPr>
          <a:p>
            <a:pPr algn="ctr"/>
            <a:r>
              <a:rPr lang="en-US" sz="4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Don’t block me!</a:t>
            </a:r>
            <a:endParaRPr lang="en-US" sz="4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endParaRPr lang="en-US"/>
          </a:p>
          <a:p>
            <a:pPr algn="l"/>
            <a:endParaRPr lang="en-US" sz="2400">
              <a:solidFill>
                <a:schemeClr val="bg1"/>
              </a:solidFill>
            </a:endParaRPr>
          </a:p>
          <a:p>
            <a:pPr algn="l"/>
            <a:endParaRPr lang="en-US" sz="2400">
              <a:solidFill>
                <a:schemeClr val="bg1"/>
              </a:solidFill>
            </a:endParaRPr>
          </a:p>
          <a:p>
            <a:pPr algn="l"/>
            <a:r>
              <a:rPr lang="en-US" sz="2400">
                <a:solidFill>
                  <a:schemeClr val="bg1"/>
                </a:solidFill>
              </a:rPr>
              <a:t>With very few exceptions (i.e. some file system operations ending in 'Sync'), none of the APIs in Vert.x block the calling thread.Because none of the Vert.x APIs block threads that means you can use Vert.x to handle a lot of concurrency using just a small number of threads.</a:t>
            </a:r>
            <a:endParaRPr lang="en-US" sz="240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35"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483235" y="166370"/>
            <a:ext cx="11226165" cy="6605270"/>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ext Box 3"/>
          <p:cNvSpPr txBox="1"/>
          <p:nvPr/>
        </p:nvSpPr>
        <p:spPr>
          <a:xfrm>
            <a:off x="810260" y="493395"/>
            <a:ext cx="10571480" cy="5477510"/>
          </a:xfrm>
          <a:prstGeom prst="rect">
            <a:avLst/>
          </a:prstGeom>
          <a:noFill/>
        </p:spPr>
        <p:txBody>
          <a:bodyPr wrap="square" rtlCol="0">
            <a:spAutoFit/>
          </a:bodyPr>
          <a:p>
            <a:pPr algn="ctr"/>
            <a:r>
              <a:rPr lang="en-US" sz="4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Multi-Reaktor pattern!</a:t>
            </a:r>
            <a:endParaRPr lang="en-US" sz="4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indent="0" algn="ctr">
              <a:buNone/>
            </a:pPr>
            <a:endParaRPr lang="en-US"/>
          </a:p>
          <a:p>
            <a:pPr indent="0" algn="l">
              <a:buNone/>
            </a:pPr>
            <a:r>
              <a:rPr lang="en-US" sz="2400">
                <a:solidFill>
                  <a:schemeClr val="bg1"/>
                </a:solidFill>
              </a:rPr>
              <a:t>In most cases Vert.x calls your handlers using a thread called an event loop.</a:t>
            </a:r>
            <a:endParaRPr lang="en-US" sz="2400">
              <a:solidFill>
                <a:schemeClr val="bg1"/>
              </a:solidFill>
            </a:endParaRPr>
          </a:p>
          <a:p>
            <a:pPr indent="0" algn="l">
              <a:buNone/>
            </a:pPr>
            <a:r>
              <a:rPr lang="en-US" sz="2400">
                <a:solidFill>
                  <a:schemeClr val="bg1"/>
                </a:solidFill>
              </a:rPr>
              <a:t>As nothing in Vert.x or your application blocks, the event loop can merrily run around delivering events to different handlers in succession as they arrive.</a:t>
            </a:r>
            <a:endParaRPr lang="en-US" sz="2400">
              <a:solidFill>
                <a:schemeClr val="bg1"/>
              </a:solidFill>
            </a:endParaRPr>
          </a:p>
          <a:p>
            <a:pPr indent="0" algn="l">
              <a:buNone/>
            </a:pPr>
            <a:r>
              <a:rPr lang="en-US" sz="2400">
                <a:solidFill>
                  <a:schemeClr val="bg1"/>
                </a:solidFill>
              </a:rPr>
              <a:t>Because nothing blocks, an event loop can potentially deliver huge amounts of events in a short amount of time. We call this the Reactor Pattern.</a:t>
            </a:r>
            <a:endParaRPr lang="en-US" sz="2400">
              <a:solidFill>
                <a:schemeClr val="bg1"/>
              </a:solidFill>
            </a:endParaRPr>
          </a:p>
          <a:p>
            <a:pPr indent="0" algn="l">
              <a:buNone/>
            </a:pPr>
            <a:r>
              <a:rPr lang="en-US" sz="2400">
                <a:solidFill>
                  <a:schemeClr val="bg1"/>
                </a:solidFill>
              </a:rPr>
              <a:t>In a standard reactor implementation there is a single event loop thread which runs around in a loop delivering all events to all handlers as they arrive.</a:t>
            </a:r>
            <a:endParaRPr lang="en-US" sz="2400">
              <a:solidFill>
                <a:schemeClr val="bg1"/>
              </a:solidFill>
            </a:endParaRPr>
          </a:p>
          <a:p>
            <a:pPr indent="0" algn="l">
              <a:buNone/>
            </a:pPr>
            <a:endParaRPr lang="en-US" sz="2400">
              <a:solidFill>
                <a:schemeClr val="bg1"/>
              </a:solidFill>
            </a:endParaRPr>
          </a:p>
          <a:p>
            <a:pPr indent="0" algn="l">
              <a:buNone/>
            </a:pPr>
            <a:r>
              <a:rPr lang="en-US" sz="2400">
                <a:solidFill>
                  <a:schemeClr val="bg1"/>
                </a:solidFill>
              </a:rPr>
              <a:t>Vert.x works differently here. Instead of a single event loop, each Vertx instance maintains several event loops. By default we choose the number based on the number of available cores on the machine, but this can be overridden.</a:t>
            </a:r>
            <a:endParaRPr lang="en-US" sz="2400">
              <a:solidFill>
                <a:schemeClr val="bg1"/>
              </a:solidFill>
            </a:endParaRPr>
          </a:p>
          <a:p>
            <a:pPr algn="l"/>
            <a:r>
              <a:rPr lang="en-US" sz="2400">
                <a:solidFill>
                  <a:schemeClr val="bg1"/>
                </a:solidFill>
              </a:rPr>
              <a:t>Aka. Multi-Reactor Pattern</a:t>
            </a:r>
            <a:endParaRPr lang="en-US" sz="240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483235" y="166370"/>
            <a:ext cx="11226165" cy="6605270"/>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ext Box 3"/>
          <p:cNvSpPr txBox="1"/>
          <p:nvPr/>
        </p:nvSpPr>
        <p:spPr>
          <a:xfrm>
            <a:off x="810895" y="3084830"/>
            <a:ext cx="10571480" cy="768350"/>
          </a:xfrm>
          <a:prstGeom prst="rect">
            <a:avLst/>
          </a:prstGeom>
          <a:noFill/>
        </p:spPr>
        <p:txBody>
          <a:bodyPr wrap="square" rtlCol="0">
            <a:spAutoFit/>
          </a:bodyPr>
          <a:p>
            <a:pPr algn="ctr"/>
            <a:r>
              <a:rPr lang="en-US" sz="4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The Golden Rule - Don’t Block the Event Loop</a:t>
            </a:r>
            <a:endParaRPr lang="en-US" sz="4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35"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482600" y="830580"/>
            <a:ext cx="11226165" cy="5196840"/>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ext Box 3"/>
          <p:cNvSpPr txBox="1"/>
          <p:nvPr/>
        </p:nvSpPr>
        <p:spPr>
          <a:xfrm>
            <a:off x="810895" y="1429385"/>
            <a:ext cx="10571480" cy="3999865"/>
          </a:xfrm>
          <a:prstGeom prst="rect">
            <a:avLst/>
          </a:prstGeom>
          <a:noFill/>
        </p:spPr>
        <p:txBody>
          <a:bodyPr wrap="square" rtlCol="0">
            <a:spAutoFit/>
          </a:bodyPr>
          <a:p>
            <a:pPr algn="ctr"/>
            <a:r>
              <a:rPr lang="en-US" sz="4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Verticles</a:t>
            </a:r>
            <a:endParaRPr lang="en-US" sz="4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indent="0" algn="ctr">
              <a:buNone/>
            </a:pPr>
            <a:endParaRPr lang="en-US"/>
          </a:p>
          <a:p>
            <a:pPr indent="0" algn="l">
              <a:buNone/>
            </a:pPr>
            <a:endParaRPr lang="en-US" sz="2400">
              <a:solidFill>
                <a:schemeClr val="bg1"/>
              </a:solidFill>
            </a:endParaRPr>
          </a:p>
          <a:p>
            <a:pPr indent="0" algn="l">
              <a:buNone/>
            </a:pPr>
            <a:r>
              <a:rPr lang="en-US" sz="2400">
                <a:solidFill>
                  <a:schemeClr val="bg1"/>
                </a:solidFill>
              </a:rPr>
              <a:t>Modules are a collection of Verticles which are packaged together and can be deployed either stand-alone or with other modules.</a:t>
            </a:r>
            <a:endParaRPr lang="en-US" sz="2400">
              <a:solidFill>
                <a:schemeClr val="bg1"/>
              </a:solidFill>
            </a:endParaRPr>
          </a:p>
          <a:p>
            <a:pPr indent="0" algn="l">
              <a:buNone/>
            </a:pPr>
            <a:endParaRPr lang="en-US" sz="2400">
              <a:solidFill>
                <a:schemeClr val="bg1"/>
              </a:solidFill>
            </a:endParaRPr>
          </a:p>
          <a:p>
            <a:pPr indent="0" algn="l">
              <a:buNone/>
            </a:pPr>
            <a:r>
              <a:rPr lang="en-US" sz="2400">
                <a:solidFill>
                  <a:schemeClr val="bg1"/>
                </a:solidFill>
              </a:rPr>
              <a:t>Verticles are typically small collections of code which serve a single purpose. An application would typically be composed of many verticle instances running in the same Vert.x instance at the same time. The different verticle instances communicate with each other by sending messages on the event bus.</a:t>
            </a:r>
            <a:endParaRPr lang="en-US" sz="240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939165" y="813435"/>
            <a:ext cx="10875645" cy="5035550"/>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extBox 15"/>
          <p:cNvSpPr txBox="1">
            <a:spLocks noChangeArrowheads="1"/>
          </p:cNvSpPr>
          <p:nvPr/>
        </p:nvSpPr>
        <p:spPr bwMode="auto">
          <a:xfrm>
            <a:off x="1398905" y="1691005"/>
            <a:ext cx="10071735" cy="310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200000"/>
              </a:lnSpc>
            </a:pPr>
            <a:r>
              <a:rPr lang="en-US" altLang="zh-CN" sz="6000" b="1" dirty="0" smtClean="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Calibri" panose="020F0502020204030204" pitchFamily="34" charset="0"/>
                <a:cs typeface="Calibri" panose="020F0502020204030204" pitchFamily="34" charset="0"/>
              </a:rPr>
              <a:t>Vert.x</a:t>
            </a:r>
            <a:endParaRPr lang="en-US" altLang="zh-CN" sz="44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Calibri" panose="020F0502020204030204" pitchFamily="34" charset="0"/>
              <a:cs typeface="Calibri" panose="020F0502020204030204" pitchFamily="34" charset="0"/>
            </a:endParaRPr>
          </a:p>
          <a:p>
            <a:pPr algn="ctr">
              <a:lnSpc>
                <a:spcPct val="200000"/>
              </a:lnSpc>
            </a:pPr>
            <a:endParaRPr lang="zh-CN" altLang="en-US" sz="1200" dirty="0" smtClean="0">
              <a:solidFill>
                <a:schemeClr val="bg1"/>
              </a:solidFill>
              <a:ea typeface="Calibri" panose="020F0502020204030204" pitchFamily="34" charset="0"/>
              <a:cs typeface="Calibri" panose="020F0502020204030204" pitchFamily="34" charset="0"/>
            </a:endParaRPr>
          </a:p>
          <a:p>
            <a:pPr algn="ctr">
              <a:lnSpc>
                <a:spcPct val="100000"/>
              </a:lnSpc>
            </a:pPr>
            <a:r>
              <a:rPr lang="zh-CN" altLang="en-US" sz="2800" dirty="0" smtClean="0">
                <a:solidFill>
                  <a:schemeClr val="bg1"/>
                </a:solidFill>
                <a:ea typeface="Calibri" panose="020F0502020204030204" pitchFamily="34" charset="0"/>
                <a:cs typeface="Calibri" panose="020F0502020204030204" pitchFamily="34" charset="0"/>
              </a:rPr>
              <a:t>Vert.x is a tool-kit for building reactive applications on the JVM.</a:t>
            </a:r>
            <a:r>
              <a:rPr lang="zh-CN" altLang="en-US" sz="2400" dirty="0" smtClean="0">
                <a:solidFill>
                  <a:schemeClr val="bg1"/>
                </a:solidFill>
                <a:ea typeface="Calibri" panose="020F0502020204030204" pitchFamily="34" charset="0"/>
                <a:cs typeface="Calibri" panose="020F0502020204030204" pitchFamily="34" charset="0"/>
                <a:sym typeface="+mn-ea"/>
              </a:rPr>
              <a:t>
</a:t>
            </a:r>
            <a:endParaRPr lang="zh-CN" altLang="en-US" sz="2400" dirty="0">
              <a:solidFill>
                <a:schemeClr val="bg1"/>
              </a:solidFill>
              <a:ea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35"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482600" y="527685"/>
            <a:ext cx="11226165" cy="5499735"/>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ext Box 3"/>
          <p:cNvSpPr txBox="1"/>
          <p:nvPr/>
        </p:nvSpPr>
        <p:spPr>
          <a:xfrm>
            <a:off x="809625" y="723265"/>
            <a:ext cx="10571480" cy="5107940"/>
          </a:xfrm>
          <a:prstGeom prst="rect">
            <a:avLst/>
          </a:prstGeom>
          <a:noFill/>
        </p:spPr>
        <p:txBody>
          <a:bodyPr wrap="square" rtlCol="0">
            <a:spAutoFit/>
          </a:bodyPr>
          <a:p>
            <a:pPr algn="ctr"/>
            <a:r>
              <a:rPr lang="en-US" sz="4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Event Bus</a:t>
            </a:r>
            <a:endParaRPr lang="en-US" sz="4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indent="0" algn="ctr">
              <a:buNone/>
            </a:pPr>
            <a:endParaRPr lang="en-US"/>
          </a:p>
          <a:p>
            <a:pPr indent="0" algn="l">
              <a:buNone/>
            </a:pPr>
            <a:r>
              <a:rPr lang="en-US" sz="2400">
                <a:solidFill>
                  <a:schemeClr val="bg1"/>
                </a:solidFill>
              </a:rPr>
              <a:t>The event bus is the nervous system of Vert.x which allows different parts of your application to communicate with each otherIt can.</a:t>
            </a:r>
            <a:endParaRPr lang="en-US" sz="2400">
              <a:solidFill>
                <a:schemeClr val="bg1"/>
              </a:solidFill>
            </a:endParaRPr>
          </a:p>
          <a:p>
            <a:pPr indent="0" algn="l">
              <a:buNone/>
            </a:pPr>
            <a:r>
              <a:rPr lang="en-US" sz="2400">
                <a:solidFill>
                  <a:schemeClr val="bg1"/>
                </a:solidFill>
              </a:rPr>
              <a:t>It can even be bridged to allow client-side JavaScript running in a browser to communicate on the same event bus.</a:t>
            </a:r>
            <a:endParaRPr lang="en-US" sz="2400">
              <a:solidFill>
                <a:schemeClr val="bg1"/>
              </a:solidFill>
            </a:endParaRPr>
          </a:p>
          <a:p>
            <a:pPr indent="0" algn="l">
              <a:buNone/>
            </a:pPr>
            <a:r>
              <a:rPr lang="en-US" sz="2400">
                <a:solidFill>
                  <a:schemeClr val="bg1"/>
                </a:solidFill>
              </a:rPr>
              <a:t>The event bus forms a distributed peer-to-peer messaging system spanning multiple server nodes and multiple browsers.</a:t>
            </a:r>
            <a:endParaRPr lang="en-US" sz="2400">
              <a:solidFill>
                <a:schemeClr val="bg1"/>
              </a:solidFill>
            </a:endParaRPr>
          </a:p>
          <a:p>
            <a:pPr indent="0" algn="l">
              <a:buNone/>
            </a:pPr>
            <a:r>
              <a:rPr lang="en-US" sz="2400">
                <a:solidFill>
                  <a:schemeClr val="bg1"/>
                </a:solidFill>
              </a:rPr>
              <a:t>The event bus supports:</a:t>
            </a:r>
            <a:endParaRPr lang="en-US" sz="2400">
              <a:solidFill>
                <a:schemeClr val="bg1"/>
              </a:solidFill>
            </a:endParaRPr>
          </a:p>
          <a:p>
            <a:pPr marL="342900" indent="-342900" algn="l">
              <a:buFont typeface="Arial" panose="020B0604020202020204" pitchFamily="34" charset="0"/>
              <a:buChar char="•"/>
            </a:pPr>
            <a:r>
              <a:rPr lang="en-US" sz="2400">
                <a:solidFill>
                  <a:schemeClr val="bg1"/>
                </a:solidFill>
              </a:rPr>
              <a:t> publish/subscribe</a:t>
            </a:r>
            <a:endParaRPr lang="en-US" sz="2400">
              <a:solidFill>
                <a:schemeClr val="bg1"/>
              </a:solidFill>
            </a:endParaRPr>
          </a:p>
          <a:p>
            <a:pPr marL="342900" indent="-342900" algn="l">
              <a:buFont typeface="Arial" panose="020B0604020202020204" pitchFamily="34" charset="0"/>
              <a:buChar char="•"/>
            </a:pPr>
            <a:r>
              <a:rPr lang="en-US" sz="2400">
                <a:solidFill>
                  <a:schemeClr val="bg1"/>
                </a:solidFill>
              </a:rPr>
              <a:t> point-to-point</a:t>
            </a:r>
            <a:endParaRPr lang="en-US" sz="2400">
              <a:solidFill>
                <a:schemeClr val="bg1"/>
              </a:solidFill>
            </a:endParaRPr>
          </a:p>
          <a:p>
            <a:pPr marL="342900" indent="-342900" algn="l">
              <a:buFont typeface="Arial" panose="020B0604020202020204" pitchFamily="34" charset="0"/>
              <a:buChar char="•"/>
            </a:pPr>
            <a:r>
              <a:rPr lang="en-US" sz="2400">
                <a:solidFill>
                  <a:schemeClr val="bg1"/>
                </a:solidFill>
              </a:rPr>
              <a:t> and request-response </a:t>
            </a:r>
            <a:endParaRPr lang="en-US" sz="2400">
              <a:solidFill>
                <a:schemeClr val="bg1"/>
              </a:solidFill>
            </a:endParaRPr>
          </a:p>
          <a:p>
            <a:pPr indent="0" algn="l">
              <a:buNone/>
            </a:pPr>
            <a:r>
              <a:rPr lang="en-US" sz="2400">
                <a:solidFill>
                  <a:schemeClr val="bg1"/>
                </a:solidFill>
              </a:rPr>
              <a:t>messaging.</a:t>
            </a:r>
            <a:endParaRPr lang="en-US" sz="240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35"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482600" y="527685"/>
            <a:ext cx="11226165" cy="5499735"/>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ext Box 3"/>
          <p:cNvSpPr txBox="1"/>
          <p:nvPr/>
        </p:nvSpPr>
        <p:spPr>
          <a:xfrm>
            <a:off x="809625" y="723265"/>
            <a:ext cx="10571480" cy="768350"/>
          </a:xfrm>
          <a:prstGeom prst="rect">
            <a:avLst/>
          </a:prstGeom>
          <a:noFill/>
        </p:spPr>
        <p:txBody>
          <a:bodyPr wrap="square" rtlCol="0">
            <a:spAutoFit/>
          </a:bodyPr>
          <a:p>
            <a:pPr algn="ctr"/>
            <a:r>
              <a:rPr lang="en-US" sz="4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Event Bus</a:t>
            </a:r>
            <a:endParaRPr lang="en-US" sz="2400">
              <a:solidFill>
                <a:schemeClr val="bg1"/>
              </a:solidFill>
            </a:endParaRPr>
          </a:p>
        </p:txBody>
      </p:sp>
      <p:pic>
        <p:nvPicPr>
          <p:cNvPr id="5" name="Picture 4" descr="verticles-refactoring"/>
          <p:cNvPicPr>
            <a:picLocks noChangeAspect="1"/>
          </p:cNvPicPr>
          <p:nvPr/>
        </p:nvPicPr>
        <p:blipFill>
          <a:blip r:embed="rId1"/>
          <a:stretch>
            <a:fillRect/>
          </a:stretch>
        </p:blipFill>
        <p:spPr>
          <a:xfrm>
            <a:off x="2305685" y="1663700"/>
            <a:ext cx="7581900" cy="426466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35"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482600" y="527685"/>
            <a:ext cx="11226165" cy="5499735"/>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 name="Text Box 4"/>
          <p:cNvSpPr txBox="1"/>
          <p:nvPr/>
        </p:nvSpPr>
        <p:spPr>
          <a:xfrm>
            <a:off x="1407795" y="937260"/>
            <a:ext cx="9450705" cy="768350"/>
          </a:xfrm>
          <a:prstGeom prst="rect">
            <a:avLst/>
          </a:prstGeom>
          <a:noFill/>
        </p:spPr>
        <p:txBody>
          <a:bodyPr wrap="square" rtlCol="0">
            <a:spAutoFit/>
          </a:bodyPr>
          <a:p>
            <a:pPr algn="ctr"/>
            <a:r>
              <a:rPr lang="en-US" sz="4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Writing Http servers</a:t>
            </a:r>
            <a:endParaRPr lang="en-US" sz="4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6" name="Picture 5"/>
          <p:cNvPicPr>
            <a:picLocks noChangeAspect="1"/>
          </p:cNvPicPr>
          <p:nvPr/>
        </p:nvPicPr>
        <p:blipFill>
          <a:blip r:embed="rId1"/>
          <a:stretch>
            <a:fillRect/>
          </a:stretch>
        </p:blipFill>
        <p:spPr>
          <a:xfrm>
            <a:off x="785495" y="1850390"/>
            <a:ext cx="10695305" cy="2524125"/>
          </a:xfrm>
          <a:prstGeom prst="rect">
            <a:avLst/>
          </a:prstGeom>
        </p:spPr>
      </p:pic>
      <p:pic>
        <p:nvPicPr>
          <p:cNvPr id="7" name="Picture 6"/>
          <p:cNvPicPr>
            <a:picLocks noChangeAspect="1"/>
          </p:cNvPicPr>
          <p:nvPr/>
        </p:nvPicPr>
        <p:blipFill>
          <a:blip r:embed="rId2"/>
          <a:stretch>
            <a:fillRect/>
          </a:stretch>
        </p:blipFill>
        <p:spPr>
          <a:xfrm>
            <a:off x="785495" y="4374515"/>
            <a:ext cx="10695305" cy="9366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35"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482600" y="527685"/>
            <a:ext cx="11226165" cy="5499735"/>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 name="Text Box 4"/>
          <p:cNvSpPr txBox="1"/>
          <p:nvPr/>
        </p:nvSpPr>
        <p:spPr>
          <a:xfrm>
            <a:off x="1407795" y="937260"/>
            <a:ext cx="9450705" cy="768350"/>
          </a:xfrm>
          <a:prstGeom prst="rect">
            <a:avLst/>
          </a:prstGeom>
          <a:noFill/>
        </p:spPr>
        <p:txBody>
          <a:bodyPr wrap="square" rtlCol="0">
            <a:spAutoFit/>
          </a:bodyPr>
          <a:p>
            <a:pPr algn="ctr"/>
            <a:r>
              <a:rPr lang="en-US" sz="4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Writing Http clients</a:t>
            </a:r>
            <a:endParaRPr lang="en-US" sz="4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4" name="Picture 3"/>
          <p:cNvPicPr>
            <a:picLocks noChangeAspect="1"/>
          </p:cNvPicPr>
          <p:nvPr/>
        </p:nvPicPr>
        <p:blipFill>
          <a:blip r:embed="rId1"/>
          <a:stretch>
            <a:fillRect/>
          </a:stretch>
        </p:blipFill>
        <p:spPr>
          <a:xfrm>
            <a:off x="720725" y="2503170"/>
            <a:ext cx="10824210" cy="1851025"/>
          </a:xfrm>
          <a:prstGeom prst="rect">
            <a:avLst/>
          </a:prstGeom>
        </p:spPr>
      </p:pic>
      <p:pic>
        <p:nvPicPr>
          <p:cNvPr id="8" name="Picture 7"/>
          <p:cNvPicPr>
            <a:picLocks noChangeAspect="1"/>
          </p:cNvPicPr>
          <p:nvPr/>
        </p:nvPicPr>
        <p:blipFill>
          <a:blip r:embed="rId2"/>
          <a:stretch>
            <a:fillRect/>
          </a:stretch>
        </p:blipFill>
        <p:spPr>
          <a:xfrm>
            <a:off x="720725" y="4248150"/>
            <a:ext cx="10824845" cy="102489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4" name="Rectangle 6"/>
          <p:cNvSpPr>
            <a:spLocks noChangeArrowheads="1"/>
          </p:cNvSpPr>
          <p:nvPr/>
        </p:nvSpPr>
        <p:spPr bwMode="black">
          <a:xfrm>
            <a:off x="1401250" y="2875002"/>
            <a:ext cx="5340827" cy="2122805"/>
          </a:xfrm>
          <a:prstGeom prst="rect">
            <a:avLst/>
          </a:prstGeom>
          <a:noFill/>
          <a:ln>
            <a:noFill/>
          </a:ln>
          <a:effectLst/>
        </p:spPr>
        <p:txBody>
          <a:bodyPr wrap="square">
            <a:spAutoFit/>
          </a:bodyPr>
          <a:lstStyle/>
          <a:p>
            <a:pPr algn="dist" fontAlgn="auto">
              <a:spcBef>
                <a:spcPts val="0"/>
              </a:spcBef>
              <a:spcAft>
                <a:spcPts val="0"/>
              </a:spcAft>
              <a:defRPr/>
            </a:pPr>
            <a:r>
              <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PART TWO</a:t>
            </a:r>
            <a:endPar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a:p>
            <a:pPr algn="l" fontAlgn="auto">
              <a:spcBef>
                <a:spcPts val="0"/>
              </a:spcBef>
              <a:spcAft>
                <a:spcPts val="0"/>
              </a:spcAft>
              <a:defRPr/>
            </a:pPr>
            <a:r>
              <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Web</a:t>
            </a:r>
            <a:endPar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51914" y="1741713"/>
            <a:ext cx="4187371" cy="418737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35"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483870" y="678815"/>
            <a:ext cx="11226165" cy="5499735"/>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ext Box 3"/>
          <p:cNvSpPr txBox="1"/>
          <p:nvPr/>
        </p:nvSpPr>
        <p:spPr>
          <a:xfrm>
            <a:off x="809625" y="1429385"/>
            <a:ext cx="10571480" cy="3999865"/>
          </a:xfrm>
          <a:prstGeom prst="rect">
            <a:avLst/>
          </a:prstGeom>
          <a:noFill/>
        </p:spPr>
        <p:txBody>
          <a:bodyPr wrap="square" rtlCol="0">
            <a:spAutoFit/>
          </a:bodyPr>
          <a:p>
            <a:pPr algn="ctr"/>
            <a:r>
              <a:rPr lang="en-US" sz="4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Vert.x-Web</a:t>
            </a:r>
            <a:endParaRPr lang="en-US" sz="4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endParaRPr>
          </a:p>
          <a:p>
            <a:pPr indent="0" algn="ctr">
              <a:buNone/>
            </a:pPr>
            <a:endParaRPr lang="en-US"/>
          </a:p>
          <a:p>
            <a:pPr indent="0" algn="l">
              <a:buNone/>
            </a:pPr>
            <a:r>
              <a:rPr lang="en-US" sz="2400">
                <a:solidFill>
                  <a:schemeClr val="bg1"/>
                </a:solidFill>
              </a:rPr>
              <a:t>Vert.x-Web builds on Vert.x core to provide a richer set of functionality for building real web applications, more easily.</a:t>
            </a:r>
            <a:endParaRPr lang="en-US" sz="2400">
              <a:solidFill>
                <a:schemeClr val="bg1"/>
              </a:solidFill>
            </a:endParaRPr>
          </a:p>
          <a:p>
            <a:pPr indent="0" algn="l">
              <a:buNone/>
            </a:pPr>
            <a:endParaRPr lang="en-US" sz="2400">
              <a:solidFill>
                <a:schemeClr val="bg1"/>
              </a:solidFill>
            </a:endParaRPr>
          </a:p>
          <a:p>
            <a:pPr indent="0" algn="l">
              <a:buNone/>
            </a:pPr>
            <a:r>
              <a:rPr lang="en-US" sz="2400">
                <a:solidFill>
                  <a:schemeClr val="bg1"/>
                </a:solidFill>
              </a:rPr>
              <a:t>You can use Vert.x-Web to create classic server-side web applications, RESTful web applications, 'real-time' (server push) web applications, or any other kind of web application you can think of. Vert.x-Web doesn’t care.</a:t>
            </a:r>
            <a:endParaRPr lang="en-US" sz="2400">
              <a:solidFill>
                <a:schemeClr val="bg1"/>
              </a:solidFill>
            </a:endParaRPr>
          </a:p>
          <a:p>
            <a:pPr indent="0" algn="l">
              <a:buNone/>
            </a:pPr>
            <a:endParaRPr lang="en-US" sz="2400">
              <a:solidFill>
                <a:schemeClr val="bg1"/>
              </a:solidFill>
            </a:endParaRPr>
          </a:p>
          <a:p>
            <a:pPr indent="0" algn="l">
              <a:buNone/>
            </a:pPr>
            <a:r>
              <a:rPr lang="en-US" sz="2400">
                <a:solidFill>
                  <a:schemeClr val="bg1"/>
                </a:solidFill>
              </a:rPr>
              <a:t>Vert.x-Web is a great fit for writingRESTful HTTP micro-services</a:t>
            </a:r>
            <a:endParaRPr lang="en-US" sz="2400">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35"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483870" y="678815"/>
            <a:ext cx="11226165" cy="5499735"/>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ext Box 3"/>
          <p:cNvSpPr txBox="1"/>
          <p:nvPr/>
        </p:nvSpPr>
        <p:spPr>
          <a:xfrm>
            <a:off x="809625" y="1429385"/>
            <a:ext cx="10571480" cy="3599815"/>
          </a:xfrm>
          <a:prstGeom prst="rect">
            <a:avLst/>
          </a:prstGeom>
          <a:noFill/>
        </p:spPr>
        <p:txBody>
          <a:bodyPr wrap="square" rtlCol="0">
            <a:spAutoFit/>
          </a:bodyPr>
          <a:p>
            <a:pPr algn="ctr"/>
            <a:r>
              <a:rPr lang="en-US" sz="36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Some of the key features of Vert.x-Web include</a:t>
            </a:r>
            <a:endParaRPr lang="en-US" sz="36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indent="0" algn="l">
              <a:buNone/>
            </a:pPr>
            <a:endParaRPr lang="en-US" sz="2400">
              <a:solidFill>
                <a:schemeClr val="bg1"/>
              </a:solidFill>
            </a:endParaRPr>
          </a:p>
          <a:p>
            <a:pPr marL="342900" indent="-342900" algn="l">
              <a:buFont typeface="Arial" panose="020B0604020202020204" pitchFamily="34" charset="0"/>
              <a:buChar char="•"/>
            </a:pPr>
            <a:r>
              <a:rPr lang="en-US" sz="2400">
                <a:solidFill>
                  <a:schemeClr val="bg1"/>
                </a:solidFill>
              </a:rPr>
              <a:t>    Routing (based on method, path, etc)</a:t>
            </a:r>
            <a:endParaRPr lang="en-US" sz="2400">
              <a:solidFill>
                <a:schemeClr val="bg1"/>
              </a:solidFill>
            </a:endParaRPr>
          </a:p>
          <a:p>
            <a:pPr marL="342900" indent="-342900" algn="l">
              <a:buFont typeface="Arial" panose="020B0604020202020204" pitchFamily="34" charset="0"/>
              <a:buChar char="•"/>
            </a:pPr>
            <a:r>
              <a:rPr lang="en-US" sz="2400">
                <a:solidFill>
                  <a:schemeClr val="bg1"/>
                </a:solidFill>
              </a:rPr>
              <a:t>    Regular expression pattern matching for paths</a:t>
            </a:r>
            <a:endParaRPr lang="en-US" sz="2400">
              <a:solidFill>
                <a:schemeClr val="bg1"/>
              </a:solidFill>
            </a:endParaRPr>
          </a:p>
          <a:p>
            <a:pPr marL="342900" indent="-342900" algn="l">
              <a:buFont typeface="Arial" panose="020B0604020202020204" pitchFamily="34" charset="0"/>
              <a:buChar char="•"/>
            </a:pPr>
            <a:r>
              <a:rPr lang="en-US" sz="2400">
                <a:solidFill>
                  <a:schemeClr val="bg1"/>
                </a:solidFill>
              </a:rPr>
              <a:t>    Extraction of parameters from paths</a:t>
            </a:r>
            <a:endParaRPr lang="en-US" sz="2400">
              <a:solidFill>
                <a:schemeClr val="bg1"/>
              </a:solidFill>
            </a:endParaRPr>
          </a:p>
          <a:p>
            <a:pPr marL="342900" indent="-342900" algn="l">
              <a:buFont typeface="Arial" panose="020B0604020202020204" pitchFamily="34" charset="0"/>
              <a:buChar char="•"/>
            </a:pPr>
            <a:r>
              <a:rPr lang="en-US" sz="2400">
                <a:solidFill>
                  <a:schemeClr val="bg1"/>
                </a:solidFill>
              </a:rPr>
              <a:t>    Cookie parsing and handling</a:t>
            </a:r>
            <a:endParaRPr lang="en-US" sz="2400">
              <a:solidFill>
                <a:schemeClr val="bg1"/>
              </a:solidFill>
            </a:endParaRPr>
          </a:p>
          <a:p>
            <a:pPr marL="342900" indent="-342900" algn="l">
              <a:buFont typeface="Arial" panose="020B0604020202020204" pitchFamily="34" charset="0"/>
              <a:buChar char="•"/>
            </a:pPr>
            <a:r>
              <a:rPr lang="en-US" sz="2400">
                <a:solidFill>
                  <a:schemeClr val="bg1"/>
                </a:solidFill>
              </a:rPr>
              <a:t>    Multipart forms</a:t>
            </a:r>
            <a:endParaRPr lang="en-US" sz="2400">
              <a:solidFill>
                <a:schemeClr val="bg1"/>
              </a:solidFill>
            </a:endParaRPr>
          </a:p>
          <a:p>
            <a:pPr marL="342900" indent="-342900" algn="l">
              <a:buFont typeface="Arial" panose="020B0604020202020204" pitchFamily="34" charset="0"/>
              <a:buChar char="•"/>
            </a:pPr>
            <a:r>
              <a:rPr lang="en-US" sz="2400">
                <a:solidFill>
                  <a:schemeClr val="bg1"/>
                </a:solidFill>
              </a:rPr>
              <a:t>    Multipart file uploads</a:t>
            </a:r>
            <a:endParaRPr lang="en-US" sz="2400">
              <a:solidFill>
                <a:schemeClr val="bg1"/>
              </a:solidFill>
            </a:endParaRPr>
          </a:p>
          <a:p>
            <a:pPr marL="342900" indent="-342900" algn="l">
              <a:buFont typeface="Arial" panose="020B0604020202020204" pitchFamily="34" charset="0"/>
              <a:buChar char="•"/>
            </a:pPr>
            <a:r>
              <a:rPr lang="en-US" sz="2400">
                <a:solidFill>
                  <a:schemeClr val="bg1"/>
                </a:solidFill>
              </a:rPr>
              <a:t>    JWT based authorization</a:t>
            </a:r>
            <a:endParaRPr lang="en-US" sz="2400">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4" name="Rectangle 6"/>
          <p:cNvSpPr>
            <a:spLocks noChangeArrowheads="1"/>
          </p:cNvSpPr>
          <p:nvPr/>
        </p:nvSpPr>
        <p:spPr bwMode="black">
          <a:xfrm>
            <a:off x="624114" y="2875002"/>
            <a:ext cx="6117963" cy="2122805"/>
          </a:xfrm>
          <a:prstGeom prst="rect">
            <a:avLst/>
          </a:prstGeom>
          <a:noFill/>
          <a:ln>
            <a:noFill/>
          </a:ln>
          <a:effectLst/>
        </p:spPr>
        <p:txBody>
          <a:bodyPr wrap="square">
            <a:spAutoFit/>
          </a:bodyPr>
          <a:lstStyle/>
          <a:p>
            <a:pPr algn="dist" fontAlgn="auto">
              <a:spcBef>
                <a:spcPts val="0"/>
              </a:spcBef>
              <a:spcAft>
                <a:spcPts val="0"/>
              </a:spcAft>
              <a:defRPr/>
            </a:pPr>
            <a:r>
              <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PART THREE</a:t>
            </a:r>
            <a:endPar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a:p>
            <a:pPr algn="r" fontAlgn="auto">
              <a:spcBef>
                <a:spcPts val="0"/>
              </a:spcBef>
              <a:spcAft>
                <a:spcPts val="0"/>
              </a:spcAft>
              <a:defRPr/>
            </a:pPr>
            <a:r>
              <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Data Access</a:t>
            </a:r>
            <a:endPar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30885" y="1712685"/>
            <a:ext cx="3791863" cy="379186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35"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483870" y="678815"/>
            <a:ext cx="11226165" cy="5499735"/>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ext Box 3"/>
          <p:cNvSpPr txBox="1"/>
          <p:nvPr/>
        </p:nvSpPr>
        <p:spPr>
          <a:xfrm>
            <a:off x="809625" y="1429385"/>
            <a:ext cx="10571480" cy="4461510"/>
          </a:xfrm>
          <a:prstGeom prst="rect">
            <a:avLst/>
          </a:prstGeom>
          <a:noFill/>
        </p:spPr>
        <p:txBody>
          <a:bodyPr wrap="square" rtlCol="0">
            <a:spAutoFit/>
          </a:bodyPr>
          <a:p>
            <a:pPr algn="ctr"/>
            <a:r>
              <a:rPr lang="en-US" sz="4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 access</a:t>
            </a:r>
            <a:endParaRPr lang="en-US" sz="36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indent="0" algn="l">
              <a:buNone/>
            </a:pPr>
            <a:endParaRPr lang="en-US" sz="2400">
              <a:solidFill>
                <a:schemeClr val="bg1"/>
              </a:solidFill>
            </a:endParaRPr>
          </a:p>
          <a:p>
            <a:pPr indent="0" algn="l">
              <a:buNone/>
            </a:pPr>
            <a:r>
              <a:rPr lang="en-US" sz="2400">
                <a:solidFill>
                  <a:schemeClr val="bg1"/>
                </a:solidFill>
              </a:rPr>
              <a:t>Vert.x provides a few different asynchronous clients for accessing various data stores from your application. You don't have to use these clients - you could use clients direct from the vendor if you prefer, but these provide a simple async API which is available in various languages. Some of the available data access clents are:</a:t>
            </a:r>
            <a:endParaRPr lang="en-US" sz="2400">
              <a:solidFill>
                <a:schemeClr val="bg1"/>
              </a:solidFill>
            </a:endParaRPr>
          </a:p>
          <a:p>
            <a:pPr marL="342900" indent="-342900" algn="l">
              <a:buFont typeface="Arial" panose="020B0604020202020204" pitchFamily="34" charset="0"/>
              <a:buChar char="•"/>
            </a:pPr>
            <a:r>
              <a:rPr lang="en-US" sz="2400">
                <a:solidFill>
                  <a:schemeClr val="bg1"/>
                </a:solidFill>
              </a:rPr>
              <a:t>MySql</a:t>
            </a:r>
            <a:endParaRPr lang="en-US" sz="2400">
              <a:solidFill>
                <a:schemeClr val="bg1"/>
              </a:solidFill>
            </a:endParaRPr>
          </a:p>
          <a:p>
            <a:pPr marL="342900" indent="-342900" algn="l">
              <a:buFont typeface="Arial" panose="020B0604020202020204" pitchFamily="34" charset="0"/>
              <a:buChar char="•"/>
            </a:pPr>
            <a:r>
              <a:rPr lang="en-US" sz="2400">
                <a:solidFill>
                  <a:schemeClr val="bg1"/>
                </a:solidFill>
              </a:rPr>
              <a:t>MongoDB</a:t>
            </a:r>
            <a:endParaRPr lang="en-US" sz="2400">
              <a:solidFill>
                <a:schemeClr val="bg1"/>
              </a:solidFill>
            </a:endParaRPr>
          </a:p>
          <a:p>
            <a:pPr marL="342900" indent="-342900" algn="l">
              <a:buFont typeface="Arial" panose="020B0604020202020204" pitchFamily="34" charset="0"/>
              <a:buChar char="•"/>
            </a:pPr>
            <a:r>
              <a:rPr lang="en-US" sz="2400">
                <a:solidFill>
                  <a:schemeClr val="bg1"/>
                </a:solidFill>
              </a:rPr>
              <a:t>Redis</a:t>
            </a:r>
            <a:endParaRPr lang="en-US" sz="2400">
              <a:solidFill>
                <a:schemeClr val="bg1"/>
              </a:solidFill>
            </a:endParaRPr>
          </a:p>
          <a:p>
            <a:pPr marL="342900" indent="-342900" algn="l">
              <a:buFont typeface="Arial" panose="020B0604020202020204" pitchFamily="34" charset="0"/>
              <a:buChar char="•"/>
            </a:pPr>
            <a:r>
              <a:rPr lang="en-US" sz="2400">
                <a:solidFill>
                  <a:schemeClr val="bg1"/>
                </a:solidFill>
              </a:rPr>
              <a:t>Cassandra</a:t>
            </a:r>
            <a:endParaRPr lang="en-US" sz="2400">
              <a:solidFill>
                <a:schemeClr val="bg1"/>
              </a:solidFill>
            </a:endParaRPr>
          </a:p>
          <a:p>
            <a:pPr marL="342900" indent="-342900" algn="l">
              <a:buFont typeface="Arial" panose="020B0604020202020204" pitchFamily="34" charset="0"/>
              <a:buChar char="•"/>
            </a:pPr>
            <a:r>
              <a:rPr lang="en-US" sz="2400">
                <a:solidFill>
                  <a:schemeClr val="bg1"/>
                </a:solidFill>
              </a:rPr>
              <a:t>PostgreSQL</a:t>
            </a:r>
            <a:endParaRPr lang="en-US" sz="2400">
              <a:solidFill>
                <a:schemeClr val="bg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4" name="Rectangle 6"/>
          <p:cNvSpPr>
            <a:spLocks noChangeArrowheads="1"/>
          </p:cNvSpPr>
          <p:nvPr/>
        </p:nvSpPr>
        <p:spPr bwMode="black">
          <a:xfrm>
            <a:off x="624114" y="2875002"/>
            <a:ext cx="6117963" cy="2122805"/>
          </a:xfrm>
          <a:prstGeom prst="rect">
            <a:avLst/>
          </a:prstGeom>
          <a:noFill/>
          <a:ln>
            <a:noFill/>
          </a:ln>
          <a:effectLst/>
        </p:spPr>
        <p:txBody>
          <a:bodyPr wrap="square">
            <a:spAutoFit/>
          </a:bodyPr>
          <a:lstStyle/>
          <a:p>
            <a:pPr algn="dist" fontAlgn="auto">
              <a:spcBef>
                <a:spcPts val="0"/>
              </a:spcBef>
              <a:spcAft>
                <a:spcPts val="0"/>
              </a:spcAft>
              <a:defRPr/>
            </a:pPr>
            <a:r>
              <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PART FOUR</a:t>
            </a:r>
            <a:endPar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a:p>
            <a:pPr algn="dist" fontAlgn="auto">
              <a:spcBef>
                <a:spcPts val="0"/>
              </a:spcBef>
              <a:spcAft>
                <a:spcPts val="0"/>
              </a:spcAft>
              <a:defRPr/>
            </a:pPr>
            <a:r>
              <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Microservices</a:t>
            </a:r>
            <a:endPar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475539" y="1234888"/>
            <a:ext cx="3982998" cy="398299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6163310" y="1475105"/>
            <a:ext cx="5605780" cy="4373880"/>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extBox 15"/>
          <p:cNvSpPr txBox="1">
            <a:spLocks noChangeArrowheads="1"/>
          </p:cNvSpPr>
          <p:nvPr/>
        </p:nvSpPr>
        <p:spPr bwMode="auto">
          <a:xfrm>
            <a:off x="6208395" y="1475105"/>
            <a:ext cx="5515610" cy="403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200000"/>
              </a:lnSpc>
            </a:pPr>
            <a:r>
              <a:rPr lang="en-US" altLang="zh-CN" sz="4400" b="1" dirty="0" smtClean="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Calibri" panose="020F0502020204030204" pitchFamily="34" charset="0"/>
                <a:cs typeface="Calibri" panose="020F0502020204030204" pitchFamily="34" charset="0"/>
              </a:rPr>
              <a:t>Scaleable</a:t>
            </a:r>
            <a:endParaRPr lang="en-US" altLang="zh-CN" sz="44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Calibri" panose="020F0502020204030204" pitchFamily="34" charset="0"/>
              <a:cs typeface="Calibri" panose="020F0502020204030204" pitchFamily="34" charset="0"/>
            </a:endParaRPr>
          </a:p>
          <a:p>
            <a:pPr algn="ctr">
              <a:lnSpc>
                <a:spcPct val="200000"/>
              </a:lnSpc>
            </a:pPr>
            <a:endParaRPr lang="zh-CN" altLang="en-US" sz="1200" dirty="0" smtClean="0">
              <a:solidFill>
                <a:schemeClr val="bg1"/>
              </a:solidFill>
              <a:ea typeface="Calibri" panose="020F0502020204030204" pitchFamily="34" charset="0"/>
              <a:cs typeface="Calibri" panose="020F0502020204030204" pitchFamily="34" charset="0"/>
            </a:endParaRPr>
          </a:p>
          <a:p>
            <a:pPr algn="ctr">
              <a:lnSpc>
                <a:spcPct val="100000"/>
              </a:lnSpc>
            </a:pPr>
            <a:r>
              <a:rPr lang="zh-CN" altLang="en-US" sz="2400" dirty="0" smtClean="0">
                <a:solidFill>
                  <a:schemeClr val="bg1"/>
                </a:solidFill>
                <a:ea typeface="Calibri" panose="020F0502020204030204" pitchFamily="34" charset="0"/>
                <a:cs typeface="Calibri" panose="020F0502020204030204" pitchFamily="34" charset="0"/>
              </a:rPr>
              <a:t>Eclipse Vert.x is event driven and non blocking. This means your app can handle a lot of concurrency using a small number of kernel threads. Vert.x lets your app scale with minimal hardware.</a:t>
            </a:r>
            <a:r>
              <a:rPr lang="zh-CN" altLang="en-US" sz="2400" dirty="0" smtClean="0">
                <a:solidFill>
                  <a:schemeClr val="bg1"/>
                </a:solidFill>
                <a:ea typeface="Calibri" panose="020F0502020204030204" pitchFamily="34" charset="0"/>
                <a:cs typeface="Calibri" panose="020F0502020204030204" pitchFamily="34" charset="0"/>
                <a:sym typeface="+mn-ea"/>
              </a:rPr>
              <a:t>
</a:t>
            </a:r>
            <a:endParaRPr lang="zh-CN" altLang="en-US" sz="2400" dirty="0">
              <a:solidFill>
                <a:schemeClr val="bg1"/>
              </a:solidFill>
              <a:ea typeface="Calibri" panose="020F0502020204030204" pitchFamily="34" charset="0"/>
              <a:cs typeface="Calibri" panose="020F0502020204030204" pitchFamily="34" charset="0"/>
            </a:endParaRPr>
          </a:p>
        </p:txBody>
      </p:sp>
      <p:pic>
        <p:nvPicPr>
          <p:cNvPr id="6" name="Picture 5" descr="86315"/>
          <p:cNvPicPr>
            <a:picLocks noChangeAspect="1"/>
          </p:cNvPicPr>
          <p:nvPr/>
        </p:nvPicPr>
        <p:blipFill>
          <a:blip r:embed="rId1"/>
          <a:srcRect l="28013"/>
          <a:stretch>
            <a:fillRect/>
          </a:stretch>
        </p:blipFill>
        <p:spPr>
          <a:xfrm>
            <a:off x="281305" y="1475105"/>
            <a:ext cx="5596255" cy="437388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35"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483870" y="678815"/>
            <a:ext cx="11226165" cy="5499735"/>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ext Box 3"/>
          <p:cNvSpPr txBox="1"/>
          <p:nvPr/>
        </p:nvSpPr>
        <p:spPr>
          <a:xfrm>
            <a:off x="811530" y="1013460"/>
            <a:ext cx="10571480" cy="4831080"/>
          </a:xfrm>
          <a:prstGeom prst="rect">
            <a:avLst/>
          </a:prstGeom>
          <a:noFill/>
        </p:spPr>
        <p:txBody>
          <a:bodyPr wrap="square" rtlCol="0">
            <a:spAutoFit/>
          </a:bodyPr>
          <a:p>
            <a:pPr algn="ctr"/>
            <a:r>
              <a:rPr lang="en-US" altLang="zh-CN" sz="4400" b="1" dirty="0" smtClean="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libri" panose="020F0502020204030204" pitchFamily="34" charset="0"/>
                <a:ea typeface="Calibri" panose="020F0502020204030204" pitchFamily="34" charset="0"/>
                <a:cs typeface="Calibri" panose="020F0502020204030204" pitchFamily="34" charset="0"/>
                <a:sym typeface="+mn-ea"/>
              </a:rPr>
              <a:t>Microservices</a:t>
            </a:r>
            <a:endParaRPr lang="en-US" sz="36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indent="0" algn="l">
              <a:buNone/>
            </a:pPr>
            <a:r>
              <a:rPr lang="en-US" sz="2400">
                <a:solidFill>
                  <a:schemeClr val="bg1"/>
                </a:solidFill>
              </a:rPr>
              <a:t>Vert.x offers various component to build microservice-based applications.</a:t>
            </a:r>
            <a:endParaRPr lang="en-US" sz="2400">
              <a:solidFill>
                <a:schemeClr val="bg1"/>
              </a:solidFill>
            </a:endParaRPr>
          </a:p>
          <a:p>
            <a:pPr indent="0" algn="l">
              <a:buNone/>
            </a:pPr>
            <a:endParaRPr lang="en-US" sz="2400">
              <a:solidFill>
                <a:schemeClr val="bg1"/>
              </a:solidFill>
            </a:endParaRPr>
          </a:p>
          <a:p>
            <a:pPr marL="342900" indent="-342900" algn="l">
              <a:buFont typeface="Arial" panose="020B0604020202020204" pitchFamily="34" charset="0"/>
              <a:buChar char="•"/>
            </a:pPr>
            <a:r>
              <a:rPr lang="en-US" sz="2400">
                <a:solidFill>
                  <a:schemeClr val="bg1"/>
                </a:solidFill>
              </a:rPr>
              <a:t>Vert.x Service Discovery</a:t>
            </a:r>
            <a:endParaRPr lang="en-US" sz="2400">
              <a:solidFill>
                <a:schemeClr val="bg1"/>
              </a:solidFill>
            </a:endParaRPr>
          </a:p>
          <a:p>
            <a:pPr indent="0" algn="l">
              <a:buNone/>
            </a:pPr>
            <a:r>
              <a:rPr lang="en-US" sz="2400">
                <a:solidFill>
                  <a:schemeClr val="bg1"/>
                </a:solidFill>
              </a:rPr>
              <a:t>	This component lets you publish, lookup and bind to any type of services.</a:t>
            </a:r>
            <a:endParaRPr lang="en-US" sz="2400">
              <a:solidFill>
                <a:schemeClr val="bg1"/>
              </a:solidFill>
            </a:endParaRPr>
          </a:p>
          <a:p>
            <a:pPr indent="0" algn="l">
              <a:buNone/>
            </a:pPr>
            <a:endParaRPr lang="en-US" sz="2400">
              <a:solidFill>
                <a:schemeClr val="bg1"/>
              </a:solidFill>
            </a:endParaRPr>
          </a:p>
          <a:p>
            <a:pPr marL="342900" indent="-342900" algn="l">
              <a:buFont typeface="Arial" panose="020B0604020202020204" pitchFamily="34" charset="0"/>
              <a:buChar char="•"/>
            </a:pPr>
            <a:r>
              <a:rPr lang="en-US" sz="2400">
                <a:solidFill>
                  <a:schemeClr val="bg1"/>
                </a:solidFill>
              </a:rPr>
              <a:t>Vert.x Circuit Breaker</a:t>
            </a:r>
            <a:endParaRPr lang="en-US" sz="2400">
              <a:solidFill>
                <a:schemeClr val="bg1"/>
              </a:solidFill>
            </a:endParaRPr>
          </a:p>
          <a:p>
            <a:pPr indent="0" algn="l">
              <a:buNone/>
            </a:pPr>
            <a:r>
              <a:rPr lang="en-US" sz="2400">
                <a:solidFill>
                  <a:schemeClr val="bg1"/>
                </a:solidFill>
              </a:rPr>
              <a:t>	This component provides an implementation of the circuit breaker pattern           	for Vert.x</a:t>
            </a:r>
            <a:endParaRPr lang="en-US" sz="2400">
              <a:solidFill>
                <a:schemeClr val="bg1"/>
              </a:solidFill>
            </a:endParaRPr>
          </a:p>
          <a:p>
            <a:pPr indent="0" algn="l">
              <a:buNone/>
            </a:pPr>
            <a:endParaRPr lang="en-US" sz="2400">
              <a:solidFill>
                <a:schemeClr val="bg1"/>
              </a:solidFill>
            </a:endParaRPr>
          </a:p>
          <a:p>
            <a:pPr marL="342900" indent="-342900" algn="l">
              <a:buFont typeface="Arial" panose="020B0604020202020204" pitchFamily="34" charset="0"/>
              <a:buChar char="•"/>
            </a:pPr>
            <a:r>
              <a:rPr lang="en-US" sz="2400">
                <a:solidFill>
                  <a:schemeClr val="bg1"/>
                </a:solidFill>
              </a:rPr>
              <a:t>Vert.x Config</a:t>
            </a:r>
            <a:endParaRPr lang="en-US" sz="2400">
              <a:solidFill>
                <a:schemeClr val="bg1"/>
              </a:solidFill>
            </a:endParaRPr>
          </a:p>
          <a:p>
            <a:pPr marL="342900" indent="-342900" algn="l">
              <a:buNone/>
            </a:pPr>
            <a:r>
              <a:rPr lang="en-US" sz="2400">
                <a:solidFill>
                  <a:schemeClr val="bg1"/>
                </a:solidFill>
              </a:rPr>
              <a:t>		This component provides an extensible way to configure Vert.x applications.</a:t>
            </a:r>
            <a:endParaRPr lang="en-US" sz="2400">
              <a:solidFill>
                <a:schemeClr val="bg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9730" t="26733" r="7568" b="24892"/>
          <a:stretch>
            <a:fillRect/>
          </a:stretch>
        </p:blipFill>
        <p:spPr>
          <a:xfrm>
            <a:off x="257504" y="580570"/>
            <a:ext cx="11716782" cy="5981455"/>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8410" y="1629228"/>
            <a:ext cx="3599543" cy="3599543"/>
          </a:xfrm>
          <a:prstGeom prst="rect">
            <a:avLst/>
          </a:prstGeom>
        </p:spPr>
      </p:pic>
      <p:sp>
        <p:nvSpPr>
          <p:cNvPr id="11" name="Rectangle 6"/>
          <p:cNvSpPr>
            <a:spLocks noChangeArrowheads="1"/>
          </p:cNvSpPr>
          <p:nvPr/>
        </p:nvSpPr>
        <p:spPr bwMode="black">
          <a:xfrm>
            <a:off x="1947350" y="2875002"/>
            <a:ext cx="5340827" cy="1106805"/>
          </a:xfrm>
          <a:prstGeom prst="rect">
            <a:avLst/>
          </a:prstGeom>
          <a:noFill/>
          <a:ln>
            <a:noFill/>
          </a:ln>
          <a:effectLst/>
        </p:spPr>
        <p:txBody>
          <a:bodyPr wrap="square">
            <a:spAutoFit/>
          </a:bodyPr>
          <a:lstStyle/>
          <a:p>
            <a:pPr algn="ctr" fontAlgn="auto">
              <a:spcBef>
                <a:spcPts val="0"/>
              </a:spcBef>
              <a:spcAft>
                <a:spcPts val="0"/>
              </a:spcAft>
              <a:defRPr/>
            </a:pPr>
            <a:r>
              <a:rPr lang="sr-Latn-RS" altLang="en-US"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Questions?</a:t>
            </a:r>
            <a:endParaRPr lang="sr-Latn-RS" altLang="en-US"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9730" t="26733" r="7568" b="24892"/>
          <a:stretch>
            <a:fillRect/>
          </a:stretch>
        </p:blipFill>
        <p:spPr>
          <a:xfrm>
            <a:off x="257504" y="580570"/>
            <a:ext cx="11716782" cy="5981455"/>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8410" y="1629228"/>
            <a:ext cx="3599543" cy="3599543"/>
          </a:xfrm>
          <a:prstGeom prst="rect">
            <a:avLst/>
          </a:prstGeom>
        </p:spPr>
      </p:pic>
      <p:sp>
        <p:nvSpPr>
          <p:cNvPr id="11" name="Rectangle 6"/>
          <p:cNvSpPr>
            <a:spLocks noChangeArrowheads="1"/>
          </p:cNvSpPr>
          <p:nvPr/>
        </p:nvSpPr>
        <p:spPr bwMode="black">
          <a:xfrm>
            <a:off x="1401250" y="2875002"/>
            <a:ext cx="5340827" cy="1107996"/>
          </a:xfrm>
          <a:prstGeom prst="rect">
            <a:avLst/>
          </a:prstGeom>
          <a:noFill/>
          <a:ln>
            <a:noFill/>
          </a:ln>
          <a:effectLst/>
        </p:spPr>
        <p:txBody>
          <a:bodyPr wrap="square">
            <a:spAutoFit/>
          </a:bodyPr>
          <a:lstStyle/>
          <a:p>
            <a:pPr algn="dist" fontAlgn="auto">
              <a:spcBef>
                <a:spcPts val="0"/>
              </a:spcBef>
              <a:spcAft>
                <a:spcPts val="0"/>
              </a:spcAft>
              <a:defRPr/>
            </a:pPr>
            <a:r>
              <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THANKS</a:t>
            </a:r>
            <a:endPar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4605"/>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1782445" y="481965"/>
            <a:ext cx="8627110" cy="5894705"/>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extBox 15"/>
          <p:cNvSpPr txBox="1">
            <a:spLocks noChangeArrowheads="1"/>
          </p:cNvSpPr>
          <p:nvPr/>
        </p:nvSpPr>
        <p:spPr bwMode="auto">
          <a:xfrm>
            <a:off x="1920875" y="1181735"/>
            <a:ext cx="8350250" cy="3753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a:lnSpc>
                <a:spcPct val="100000"/>
              </a:lnSpc>
            </a:pPr>
            <a:r>
              <a:rPr lang="en-US" altLang="zh-CN" sz="4400" b="1" dirty="0" smtClean="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Calibri" panose="020F0502020204030204" pitchFamily="34" charset="0"/>
                <a:cs typeface="Calibri" panose="020F0502020204030204" pitchFamily="34" charset="0"/>
              </a:rPr>
              <a:t>Polyglot</a:t>
            </a:r>
            <a:endParaRPr lang="en-US" altLang="zh-CN" sz="2600" b="1" dirty="0" smtClean="0">
              <a:solidFill>
                <a:schemeClr val="bg1"/>
              </a:solidFill>
              <a:ea typeface="Calibri" panose="020F0502020204030204" pitchFamily="34" charset="0"/>
              <a:cs typeface="Calibri" panose="020F0502020204030204" pitchFamily="34" charset="0"/>
            </a:endParaRPr>
          </a:p>
          <a:p>
            <a:pPr algn="ctr">
              <a:lnSpc>
                <a:spcPct val="100000"/>
              </a:lnSpc>
            </a:pPr>
            <a:endParaRPr lang="en-US" altLang="zh-CN" sz="2600" b="1" dirty="0" smtClean="0">
              <a:solidFill>
                <a:schemeClr val="bg1"/>
              </a:solidFill>
              <a:ea typeface="Calibri" panose="020F0502020204030204" pitchFamily="34" charset="0"/>
              <a:cs typeface="Calibri" panose="020F0502020204030204" pitchFamily="34" charset="0"/>
            </a:endParaRPr>
          </a:p>
          <a:p>
            <a:pPr algn="ctr">
              <a:lnSpc>
                <a:spcPct val="100000"/>
              </a:lnSpc>
            </a:pPr>
            <a:r>
              <a:rPr lang="zh-CN" altLang="en-US" sz="2400" dirty="0" smtClean="0">
                <a:solidFill>
                  <a:schemeClr val="bg1"/>
                </a:solidFill>
                <a:ea typeface="Calibri" panose="020F0502020204030204" pitchFamily="34" charset="0"/>
                <a:cs typeface="Calibri" panose="020F0502020204030204" pitchFamily="34" charset="0"/>
              </a:rPr>
              <a:t>You can use Vert.x with multiple JVM languages including Java, JavaScript and Groovy </a:t>
            </a:r>
            <a:r>
              <a:rPr lang="en-US" altLang="zh-CN" sz="2400" dirty="0" smtClean="0">
                <a:solidFill>
                  <a:schemeClr val="bg1"/>
                </a:solidFill>
                <a:ea typeface="Calibri" panose="020F0502020204030204" pitchFamily="34" charset="0"/>
                <a:cs typeface="Calibri" panose="020F0502020204030204" pitchFamily="34" charset="0"/>
              </a:rPr>
              <a:t>and more</a:t>
            </a:r>
            <a:r>
              <a:rPr lang="zh-CN" altLang="en-US" sz="2400" dirty="0" smtClean="0">
                <a:solidFill>
                  <a:schemeClr val="bg1"/>
                </a:solidFill>
                <a:ea typeface="Calibri" panose="020F0502020204030204" pitchFamily="34" charset="0"/>
                <a:cs typeface="Calibri" panose="020F0502020204030204" pitchFamily="34" charset="0"/>
              </a:rPr>
              <a:t>. Vert.x doesn't care what language is best — you use what language(s) that you want depending on the task at hand and the skill-set of your team.</a:t>
            </a:r>
            <a:endParaRPr lang="zh-CN" altLang="en-US" sz="2400" dirty="0" smtClean="0">
              <a:solidFill>
                <a:schemeClr val="bg1"/>
              </a:solidFill>
              <a:ea typeface="Calibri" panose="020F0502020204030204" pitchFamily="34" charset="0"/>
              <a:cs typeface="Calibri" panose="020F0502020204030204" pitchFamily="34" charset="0"/>
            </a:endParaRPr>
          </a:p>
          <a:p>
            <a:pPr algn="ctr">
              <a:lnSpc>
                <a:spcPct val="100000"/>
              </a:lnSpc>
            </a:pPr>
            <a:endParaRPr lang="zh-CN" altLang="en-US" sz="2400" dirty="0" smtClean="0">
              <a:solidFill>
                <a:schemeClr val="bg1"/>
              </a:solidFill>
              <a:ea typeface="Calibri" panose="020F0502020204030204" pitchFamily="34" charset="0"/>
              <a:cs typeface="Calibri" panose="020F0502020204030204" pitchFamily="34" charset="0"/>
            </a:endParaRPr>
          </a:p>
          <a:p>
            <a:pPr algn="ctr">
              <a:lnSpc>
                <a:spcPct val="100000"/>
              </a:lnSpc>
            </a:pPr>
            <a:r>
              <a:rPr lang="en-US" altLang="zh-CN" sz="2400" dirty="0" smtClean="0">
                <a:solidFill>
                  <a:schemeClr val="bg1"/>
                </a:solidFill>
                <a:ea typeface="Calibri" panose="020F0502020204030204" pitchFamily="34" charset="0"/>
                <a:cs typeface="Calibri" panose="020F0502020204030204" pitchFamily="34" charset="0"/>
              </a:rPr>
              <a:t>It</a:t>
            </a:r>
            <a:r>
              <a:rPr lang="zh-CN" altLang="en-US" sz="2400" dirty="0" smtClean="0">
                <a:solidFill>
                  <a:schemeClr val="bg1"/>
                </a:solidFill>
                <a:ea typeface="Calibri" panose="020F0502020204030204" pitchFamily="34" charset="0"/>
                <a:cs typeface="Calibri" panose="020F0502020204030204" pitchFamily="34" charset="0"/>
              </a:rPr>
              <a:t> do</a:t>
            </a:r>
            <a:r>
              <a:rPr lang="en-US" altLang="zh-CN" sz="2400" dirty="0" smtClean="0">
                <a:solidFill>
                  <a:schemeClr val="bg1"/>
                </a:solidFill>
                <a:ea typeface="Calibri" panose="020F0502020204030204" pitchFamily="34" charset="0"/>
                <a:cs typeface="Calibri" panose="020F0502020204030204" pitchFamily="34" charset="0"/>
              </a:rPr>
              <a:t>es</a:t>
            </a:r>
            <a:r>
              <a:rPr lang="zh-CN" altLang="en-US" sz="2400" dirty="0" smtClean="0">
                <a:solidFill>
                  <a:schemeClr val="bg1"/>
                </a:solidFill>
                <a:ea typeface="Calibri" panose="020F0502020204030204" pitchFamily="34" charset="0"/>
                <a:cs typeface="Calibri" panose="020F0502020204030204" pitchFamily="34" charset="0"/>
              </a:rPr>
              <a:t>n't just force you to use Java API in other languages - </a:t>
            </a:r>
            <a:r>
              <a:rPr lang="en-US" altLang="zh-CN" sz="2400" dirty="0" smtClean="0">
                <a:solidFill>
                  <a:schemeClr val="bg1"/>
                </a:solidFill>
                <a:ea typeface="Calibri" panose="020F0502020204030204" pitchFamily="34" charset="0"/>
                <a:cs typeface="Calibri" panose="020F0502020204030204" pitchFamily="34" charset="0"/>
              </a:rPr>
              <a:t>it</a:t>
            </a:r>
            <a:r>
              <a:rPr lang="zh-CN" altLang="en-US" sz="2400" dirty="0" smtClean="0">
                <a:solidFill>
                  <a:schemeClr val="bg1"/>
                </a:solidFill>
                <a:ea typeface="Calibri" panose="020F0502020204030204" pitchFamily="34" charset="0"/>
                <a:cs typeface="Calibri" panose="020F0502020204030204" pitchFamily="34" charset="0"/>
              </a:rPr>
              <a:t> provide idiomatic APIs for every language that Vert.x supports.</a:t>
            </a:r>
            <a:endParaRPr lang="zh-CN" altLang="en-US" sz="2400" dirty="0" smtClean="0">
              <a:solidFill>
                <a:schemeClr val="bg1"/>
              </a:solidFill>
              <a:ea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1858645" y="533400"/>
            <a:ext cx="8475345" cy="5791200"/>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extBox 15"/>
          <p:cNvSpPr txBox="1">
            <a:spLocks noChangeArrowheads="1"/>
          </p:cNvSpPr>
          <p:nvPr/>
        </p:nvSpPr>
        <p:spPr bwMode="auto">
          <a:xfrm>
            <a:off x="2023745" y="686435"/>
            <a:ext cx="8204835" cy="483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200000"/>
              </a:lnSpc>
            </a:pPr>
            <a:r>
              <a:rPr lang="en-US" altLang="zh-CN" sz="4400" b="1" dirty="0" smtClean="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Calibri" panose="020F0502020204030204" pitchFamily="34" charset="0"/>
                <a:cs typeface="Calibri" panose="020F0502020204030204" pitchFamily="34" charset="0"/>
              </a:rPr>
              <a:t>General purpose</a:t>
            </a:r>
            <a:endParaRPr lang="en-US" altLang="zh-CN" sz="2600" b="1" dirty="0" smtClean="0">
              <a:solidFill>
                <a:schemeClr val="bg1"/>
              </a:solidFill>
              <a:ea typeface="Calibri" panose="020F0502020204030204" pitchFamily="34" charset="0"/>
              <a:cs typeface="Calibri" panose="020F0502020204030204" pitchFamily="34" charset="0"/>
            </a:endParaRPr>
          </a:p>
          <a:p>
            <a:pPr algn="ctr" eaLnBrk="1" hangingPunct="1">
              <a:lnSpc>
                <a:spcPct val="200000"/>
              </a:lnSpc>
            </a:pPr>
            <a:endParaRPr lang="en-US" altLang="zh-CN" sz="2600" b="1" dirty="0" smtClean="0">
              <a:solidFill>
                <a:schemeClr val="bg1"/>
              </a:solidFill>
              <a:ea typeface="Calibri" panose="020F0502020204030204" pitchFamily="34" charset="0"/>
              <a:cs typeface="Calibri" panose="020F0502020204030204" pitchFamily="34" charset="0"/>
            </a:endParaRPr>
          </a:p>
          <a:p>
            <a:pPr algn="ctr">
              <a:lnSpc>
                <a:spcPct val="100000"/>
              </a:lnSpc>
            </a:pPr>
            <a:r>
              <a:rPr lang="zh-CN" altLang="en-US" sz="2400" dirty="0" smtClean="0">
                <a:solidFill>
                  <a:schemeClr val="bg1"/>
                </a:solidFill>
                <a:ea typeface="Calibri" panose="020F0502020204030204" pitchFamily="34" charset="0"/>
                <a:cs typeface="Calibri" panose="020F0502020204030204" pitchFamily="34" charset="0"/>
              </a:rPr>
              <a:t>Vert.x is incredibly flexible - whether it's simple network utilities, sophisticated modern web applications, HTTP/REST microservices, high volume event processing or a full blown back-end message-bus application, Vert.x is a great fit.</a:t>
            </a:r>
            <a:endParaRPr lang="zh-CN" altLang="en-US" sz="2400" dirty="0" smtClean="0">
              <a:solidFill>
                <a:schemeClr val="bg1"/>
              </a:solidFill>
              <a:ea typeface="Calibri" panose="020F0502020204030204" pitchFamily="34" charset="0"/>
              <a:cs typeface="Calibri" panose="020F0502020204030204" pitchFamily="34" charset="0"/>
            </a:endParaRPr>
          </a:p>
          <a:p>
            <a:pPr algn="ctr">
              <a:lnSpc>
                <a:spcPct val="100000"/>
              </a:lnSpc>
            </a:pPr>
            <a:endParaRPr lang="zh-CN" altLang="en-US" sz="2400" dirty="0" smtClean="0">
              <a:solidFill>
                <a:schemeClr val="bg1"/>
              </a:solidFill>
              <a:ea typeface="Calibri" panose="020F0502020204030204" pitchFamily="34" charset="0"/>
              <a:cs typeface="Calibri" panose="020F0502020204030204" pitchFamily="34" charset="0"/>
            </a:endParaRPr>
          </a:p>
          <a:p>
            <a:pPr algn="ctr">
              <a:lnSpc>
                <a:spcPct val="100000"/>
              </a:lnSpc>
            </a:pPr>
            <a:r>
              <a:rPr lang="zh-CN" altLang="en-US" sz="2400" dirty="0" smtClean="0">
                <a:solidFill>
                  <a:schemeClr val="bg1"/>
                </a:solidFill>
                <a:ea typeface="Calibri" panose="020F0502020204030204" pitchFamily="34" charset="0"/>
                <a:cs typeface="Calibri" panose="020F0502020204030204" pitchFamily="34" charset="0"/>
              </a:rPr>
              <a:t>Vert.x is used by many different companies from real-time gaming to banking and everything in between.</a:t>
            </a:r>
            <a:endParaRPr lang="zh-CN" altLang="en-US" sz="2400" dirty="0" smtClean="0">
              <a:solidFill>
                <a:schemeClr val="bg1"/>
              </a:solidFill>
              <a:ea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1162685" y="475615"/>
            <a:ext cx="9867265" cy="5906770"/>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extBox 15"/>
          <p:cNvSpPr txBox="1">
            <a:spLocks noChangeArrowheads="1"/>
          </p:cNvSpPr>
          <p:nvPr/>
        </p:nvSpPr>
        <p:spPr bwMode="auto">
          <a:xfrm>
            <a:off x="1304290" y="1350645"/>
            <a:ext cx="9582785" cy="403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200000"/>
              </a:lnSpc>
            </a:pPr>
            <a:r>
              <a:rPr lang="en-US" altLang="zh-CN" sz="4400" b="1" dirty="0" smtClean="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Calibri" panose="020F0502020204030204" pitchFamily="34" charset="0"/>
                <a:cs typeface="Calibri" panose="020F0502020204030204" pitchFamily="34" charset="0"/>
              </a:rPr>
              <a:t>Unopinionated</a:t>
            </a:r>
            <a:endParaRPr lang="en-US" altLang="zh-CN" sz="2600" b="1" dirty="0" smtClean="0">
              <a:solidFill>
                <a:schemeClr val="bg1"/>
              </a:solidFill>
              <a:ea typeface="Calibri" panose="020F0502020204030204" pitchFamily="34" charset="0"/>
              <a:cs typeface="Calibri" panose="020F0502020204030204" pitchFamily="34" charset="0"/>
            </a:endParaRPr>
          </a:p>
          <a:p>
            <a:pPr algn="ctr" eaLnBrk="1" hangingPunct="1">
              <a:lnSpc>
                <a:spcPct val="100000"/>
              </a:lnSpc>
            </a:pPr>
            <a:endParaRPr lang="zh-CN" altLang="en-US" sz="2400" dirty="0" smtClean="0">
              <a:solidFill>
                <a:schemeClr val="bg1"/>
              </a:solidFill>
              <a:ea typeface="Calibri" panose="020F0502020204030204" pitchFamily="34" charset="0"/>
              <a:cs typeface="Calibri" panose="020F0502020204030204" pitchFamily="34" charset="0"/>
            </a:endParaRPr>
          </a:p>
          <a:p>
            <a:pPr algn="ctr" eaLnBrk="1" hangingPunct="1">
              <a:lnSpc>
                <a:spcPct val="100000"/>
              </a:lnSpc>
            </a:pPr>
            <a:r>
              <a:rPr lang="zh-CN" altLang="en-US" sz="2400" dirty="0" smtClean="0">
                <a:solidFill>
                  <a:schemeClr val="bg1"/>
                </a:solidFill>
                <a:ea typeface="Calibri" panose="020F0502020204030204" pitchFamily="34" charset="0"/>
                <a:cs typeface="Calibri" panose="020F0502020204030204" pitchFamily="34" charset="0"/>
              </a:rPr>
              <a:t>You can use Vert.x for all kinds of applications, for example: web applications and enterprise back-end applications.</a:t>
            </a:r>
            <a:endParaRPr lang="zh-CN" altLang="en-US" sz="2400" dirty="0" smtClean="0">
              <a:solidFill>
                <a:schemeClr val="bg1"/>
              </a:solidFill>
              <a:ea typeface="Calibri" panose="020F0502020204030204" pitchFamily="34" charset="0"/>
              <a:cs typeface="Calibri" panose="020F0502020204030204" pitchFamily="34" charset="0"/>
            </a:endParaRPr>
          </a:p>
          <a:p>
            <a:pPr algn="ctr">
              <a:lnSpc>
                <a:spcPct val="100000"/>
              </a:lnSpc>
            </a:pPr>
            <a:endParaRPr lang="zh-CN" altLang="en-US" sz="2400" dirty="0" smtClean="0">
              <a:solidFill>
                <a:schemeClr val="bg1"/>
              </a:solidFill>
              <a:ea typeface="Calibri" panose="020F0502020204030204" pitchFamily="34" charset="0"/>
              <a:cs typeface="Calibri" panose="020F0502020204030204" pitchFamily="34" charset="0"/>
            </a:endParaRPr>
          </a:p>
          <a:p>
            <a:pPr algn="ctr">
              <a:lnSpc>
                <a:spcPct val="100000"/>
              </a:lnSpc>
            </a:pPr>
            <a:r>
              <a:rPr lang="zh-CN" altLang="en-US" sz="2400" dirty="0" smtClean="0">
                <a:solidFill>
                  <a:schemeClr val="bg1"/>
                </a:solidFill>
                <a:ea typeface="Calibri" panose="020F0502020204030204" pitchFamily="34" charset="0"/>
                <a:cs typeface="Calibri" panose="020F0502020204030204" pitchFamily="34" charset="0"/>
              </a:rPr>
              <a:t> Vert.x is not a framework or a container and </a:t>
            </a:r>
            <a:r>
              <a:rPr lang="en-US" altLang="zh-CN" sz="2400" dirty="0" smtClean="0">
                <a:solidFill>
                  <a:schemeClr val="bg1"/>
                </a:solidFill>
                <a:ea typeface="Calibri" panose="020F0502020204030204" pitchFamily="34" charset="0"/>
                <a:cs typeface="Calibri" panose="020F0502020204030204" pitchFamily="34" charset="0"/>
              </a:rPr>
              <a:t>there is no</a:t>
            </a:r>
            <a:r>
              <a:rPr lang="zh-CN" altLang="en-US" sz="2400" dirty="0" smtClean="0">
                <a:solidFill>
                  <a:schemeClr val="bg1"/>
                </a:solidFill>
                <a:ea typeface="Calibri" panose="020F0502020204030204" pitchFamily="34" charset="0"/>
                <a:cs typeface="Calibri" panose="020F0502020204030204" pitchFamily="34" charset="0"/>
              </a:rPr>
              <a:t> correct way to write an application. Instead </a:t>
            </a:r>
            <a:r>
              <a:rPr lang="en-US" altLang="zh-CN" sz="2400" dirty="0" smtClean="0">
                <a:solidFill>
                  <a:schemeClr val="bg1"/>
                </a:solidFill>
                <a:ea typeface="Calibri" panose="020F0502020204030204" pitchFamily="34" charset="0"/>
                <a:cs typeface="Calibri" panose="020F0502020204030204" pitchFamily="34" charset="0"/>
              </a:rPr>
              <a:t>it</a:t>
            </a:r>
            <a:r>
              <a:rPr lang="zh-CN" altLang="en-US" sz="2400" dirty="0" smtClean="0">
                <a:solidFill>
                  <a:schemeClr val="bg1"/>
                </a:solidFill>
                <a:ea typeface="Calibri" panose="020F0502020204030204" pitchFamily="34" charset="0"/>
                <a:cs typeface="Calibri" panose="020F0502020204030204" pitchFamily="34" charset="0"/>
              </a:rPr>
              <a:t> give</a:t>
            </a:r>
            <a:r>
              <a:rPr lang="en-US" altLang="zh-CN" sz="2400" dirty="0" smtClean="0">
                <a:solidFill>
                  <a:schemeClr val="bg1"/>
                </a:solidFill>
                <a:ea typeface="Calibri" panose="020F0502020204030204" pitchFamily="34" charset="0"/>
                <a:cs typeface="Calibri" panose="020F0502020204030204" pitchFamily="34" charset="0"/>
              </a:rPr>
              <a:t>s</a:t>
            </a:r>
            <a:r>
              <a:rPr lang="zh-CN" altLang="en-US" sz="2400" dirty="0" smtClean="0">
                <a:solidFill>
                  <a:schemeClr val="bg1"/>
                </a:solidFill>
                <a:ea typeface="Calibri" panose="020F0502020204030204" pitchFamily="34" charset="0"/>
                <a:cs typeface="Calibri" panose="020F0502020204030204" pitchFamily="34" charset="0"/>
              </a:rPr>
              <a:t> you a lot of useful </a:t>
            </a:r>
            <a:r>
              <a:rPr lang="en-US" altLang="zh-CN" sz="2400" dirty="0" smtClean="0">
                <a:solidFill>
                  <a:schemeClr val="bg1"/>
                </a:solidFill>
                <a:ea typeface="Calibri" panose="020F0502020204030204" pitchFamily="34" charset="0"/>
                <a:cs typeface="Calibri" panose="020F0502020204030204" pitchFamily="34" charset="0"/>
              </a:rPr>
              <a:t>tools</a:t>
            </a:r>
            <a:r>
              <a:rPr lang="zh-CN" altLang="en-US" sz="2400" dirty="0" smtClean="0">
                <a:solidFill>
                  <a:schemeClr val="bg1"/>
                </a:solidFill>
                <a:ea typeface="Calibri" panose="020F0502020204030204" pitchFamily="34" charset="0"/>
                <a:cs typeface="Calibri" panose="020F0502020204030204" pitchFamily="34" charset="0"/>
              </a:rPr>
              <a:t> and let</a:t>
            </a:r>
            <a:r>
              <a:rPr lang="en-US" altLang="zh-CN" sz="2400" dirty="0" smtClean="0">
                <a:solidFill>
                  <a:schemeClr val="bg1"/>
                </a:solidFill>
                <a:ea typeface="Calibri" panose="020F0502020204030204" pitchFamily="34" charset="0"/>
                <a:cs typeface="Calibri" panose="020F0502020204030204" pitchFamily="34" charset="0"/>
              </a:rPr>
              <a:t>s</a:t>
            </a:r>
            <a:r>
              <a:rPr lang="zh-CN" altLang="en-US" sz="2400" dirty="0" smtClean="0">
                <a:solidFill>
                  <a:schemeClr val="bg1"/>
                </a:solidFill>
                <a:ea typeface="Calibri" panose="020F0502020204030204" pitchFamily="34" charset="0"/>
                <a:cs typeface="Calibri" panose="020F0502020204030204" pitchFamily="34" charset="0"/>
              </a:rPr>
              <a:t> you create your app the way you want to.</a:t>
            </a:r>
            <a:endParaRPr lang="zh-CN" altLang="en-US" sz="2400" dirty="0" smtClean="0">
              <a:solidFill>
                <a:schemeClr val="bg1"/>
              </a:solidFill>
              <a:ea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328930" y="427990"/>
            <a:ext cx="11485880" cy="6077585"/>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extBox 15"/>
          <p:cNvSpPr txBox="1">
            <a:spLocks noChangeArrowheads="1"/>
          </p:cNvSpPr>
          <p:nvPr/>
        </p:nvSpPr>
        <p:spPr bwMode="auto">
          <a:xfrm>
            <a:off x="697230" y="241935"/>
            <a:ext cx="11012805" cy="6616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200000"/>
              </a:lnSpc>
            </a:pPr>
            <a:r>
              <a:rPr lang="en-US" altLang="zh-CN" sz="4400" b="1" dirty="0" smtClean="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Calibri" panose="020F0502020204030204" pitchFamily="34" charset="0"/>
                <a:cs typeface="Calibri" panose="020F0502020204030204" pitchFamily="34" charset="0"/>
              </a:rPr>
              <a:t>Vertex is</a:t>
            </a:r>
            <a:endParaRPr lang="en-US" altLang="zh-CN" sz="2600" b="1" dirty="0" smtClean="0">
              <a:solidFill>
                <a:schemeClr val="bg1"/>
              </a:solidFill>
              <a:ea typeface="Calibri" panose="020F0502020204030204" pitchFamily="34" charset="0"/>
              <a:cs typeface="Calibri" panose="020F0502020204030204" pitchFamily="34" charset="0"/>
            </a:endParaRPr>
          </a:p>
          <a:p>
            <a:pPr marL="342900" indent="-342900" algn="l" eaLnBrk="1" hangingPunct="1">
              <a:lnSpc>
                <a:spcPct val="200000"/>
              </a:lnSpc>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Lightweight - Vert.x core is around 650kB in size.</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buFont typeface="Arial" panose="020B0604020202020204" pitchFamily="34" charset="0"/>
              <a:buChar char="•"/>
            </a:pP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Fast.</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buFont typeface="Arial" panose="020B0604020202020204" pitchFamily="34" charset="0"/>
              <a:buChar char="•"/>
            </a:pP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An ideal choice for creating light-weight, high-performance, micro-services.</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buFont typeface="Arial" panose="020B0604020202020204" pitchFamily="34" charset="0"/>
              <a:buChar char="•"/>
            </a:pP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Not an application server. There's no monolithic Vert.x instance into which you deploy applications. You just run your apps wherever you want to.</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buFont typeface="Arial" panose="020B0604020202020204" pitchFamily="34" charset="0"/>
              <a:buChar char="•"/>
            </a:pP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Modular - when you need more bits just add the bits you need and nothing more.</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buFont typeface="Arial" panose="020B0604020202020204" pitchFamily="34" charset="0"/>
              <a:buChar char="•"/>
            </a:pP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Simple but not simplistic. Vert.x allows you to create powerful apps, simply.</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ctr">
              <a:lnSpc>
                <a:spcPct val="100000"/>
              </a:lnSpc>
            </a:pPr>
            <a:endParaRPr lang="zh-CN" altLang="en-US" sz="2400" dirty="0" smtClean="0">
              <a:solidFill>
                <a:schemeClr val="bg1"/>
              </a:solidFill>
              <a:ea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328930" y="427990"/>
            <a:ext cx="11485880" cy="6077585"/>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descr="iot-and-Vert-1508x706_c"/>
          <p:cNvPicPr>
            <a:picLocks noChangeAspect="1"/>
          </p:cNvPicPr>
          <p:nvPr/>
        </p:nvPicPr>
        <p:blipFill>
          <a:blip r:embed="rId1"/>
          <a:srcRect l="5591" r="5978"/>
          <a:stretch>
            <a:fillRect/>
          </a:stretch>
        </p:blipFill>
        <p:spPr>
          <a:xfrm>
            <a:off x="353695" y="440690"/>
            <a:ext cx="11459845" cy="60648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328930" y="427990"/>
            <a:ext cx="11485880" cy="6077585"/>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extBox 15"/>
          <p:cNvSpPr txBox="1">
            <a:spLocks noChangeArrowheads="1"/>
          </p:cNvSpPr>
          <p:nvPr/>
        </p:nvSpPr>
        <p:spPr bwMode="auto">
          <a:xfrm>
            <a:off x="697230" y="241935"/>
            <a:ext cx="10720070" cy="5139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200000"/>
              </a:lnSpc>
            </a:pPr>
            <a:r>
              <a:rPr lang="en-US" altLang="zh-CN" sz="4400" b="1" dirty="0" smtClean="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Calibri" panose="020F0502020204030204" pitchFamily="34" charset="0"/>
                <a:cs typeface="Calibri" panose="020F0502020204030204" pitchFamily="34" charset="0"/>
              </a:rPr>
              <a:t>Explore</a:t>
            </a:r>
            <a:endParaRPr lang="en-US" altLang="zh-CN" sz="4400" b="1" dirty="0" smtClean="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Calibri" panose="020F0502020204030204" pitchFamily="34" charset="0"/>
              <a:cs typeface="Calibri" panose="020F0502020204030204" pitchFamily="34" charset="0"/>
            </a:endParaRPr>
          </a:p>
          <a:p>
            <a:pPr algn="l" eaLnBrk="1" hangingPunct="1">
              <a:lnSpc>
                <a:spcPct val="100000"/>
              </a:lnSpc>
            </a:pPr>
            <a:endParaRPr lang="zh-CN" altLang="en-US" sz="2400" dirty="0" smtClean="0">
              <a:solidFill>
                <a:schemeClr val="bg1"/>
              </a:solidFill>
              <a:ea typeface="Calibri" panose="020F0502020204030204" pitchFamily="34" charset="0"/>
              <a:cs typeface="Calibri" panose="020F0502020204030204" pitchFamily="34" charset="0"/>
            </a:endParaRPr>
          </a:p>
          <a:p>
            <a:pPr algn="l" eaLnBrk="1" hangingPunct="1">
              <a:lnSpc>
                <a:spcPct val="100000"/>
              </a:lnSpc>
            </a:pPr>
            <a:r>
              <a:rPr lang="zh-CN" altLang="en-US" sz="2400" dirty="0" smtClean="0">
                <a:solidFill>
                  <a:schemeClr val="bg1"/>
                </a:solidFill>
                <a:ea typeface="Calibri" panose="020F0502020204030204" pitchFamily="34" charset="0"/>
                <a:cs typeface="Calibri" panose="020F0502020204030204" pitchFamily="34" charset="0"/>
              </a:rPr>
              <a:t>Vert.x contains several different components designed to make it easier for you to write compelling reactive applications in a range of different languages. </a:t>
            </a:r>
            <a:endParaRPr lang="zh-CN" altLang="en-US" sz="2400" dirty="0" smtClean="0">
              <a:solidFill>
                <a:schemeClr val="bg1"/>
              </a:solidFill>
              <a:ea typeface="Calibri" panose="020F0502020204030204" pitchFamily="34" charset="0"/>
              <a:cs typeface="Calibri" panose="020F0502020204030204" pitchFamily="34" charset="0"/>
            </a:endParaRPr>
          </a:p>
          <a:p>
            <a:pPr algn="l" eaLnBrk="1" hangingPunct="1">
              <a:lnSpc>
                <a:spcPct val="100000"/>
              </a:lnSpc>
            </a:pPr>
            <a:endParaRPr lang="zh-CN" altLang="en-US" sz="2400" dirty="0" smtClean="0">
              <a:solidFill>
                <a:schemeClr val="bg1"/>
              </a:solidFill>
              <a:ea typeface="Calibri" panose="020F0502020204030204" pitchFamily="34" charset="0"/>
              <a:cs typeface="Calibri" panose="020F0502020204030204" pitchFamily="34" charset="0"/>
            </a:endParaRPr>
          </a:p>
          <a:p>
            <a:pPr algn="l" eaLnBrk="1" hangingPunct="1">
              <a:lnSpc>
                <a:spcPct val="100000"/>
              </a:lnSpc>
            </a:pPr>
            <a:r>
              <a:rPr lang="en-US" altLang="zh-CN" sz="2400" dirty="0" smtClean="0">
                <a:solidFill>
                  <a:schemeClr val="bg1"/>
                </a:solidFill>
                <a:ea typeface="Calibri" panose="020F0502020204030204" pitchFamily="34" charset="0"/>
                <a:cs typeface="Calibri" panose="020F0502020204030204" pitchFamily="34" charset="0"/>
              </a:rPr>
              <a:t>Y</a:t>
            </a:r>
            <a:r>
              <a:rPr lang="zh-CN" altLang="en-US" sz="2400" dirty="0" smtClean="0">
                <a:solidFill>
                  <a:schemeClr val="bg1"/>
                </a:solidFill>
                <a:ea typeface="Calibri" panose="020F0502020204030204" pitchFamily="34" charset="0"/>
                <a:cs typeface="Calibri" panose="020F0502020204030204" pitchFamily="34" charset="0"/>
              </a:rPr>
              <a:t>ou don't have to only use components provided by Vert.x. You can also use Vert.x with all the usual libraries that you like. </a:t>
            </a:r>
            <a:endParaRPr lang="zh-CN" altLang="en-US" sz="2400" dirty="0" smtClean="0">
              <a:solidFill>
                <a:schemeClr val="bg1"/>
              </a:solidFill>
              <a:ea typeface="Calibri" panose="020F0502020204030204" pitchFamily="34" charset="0"/>
              <a:cs typeface="Calibri" panose="020F0502020204030204" pitchFamily="34" charset="0"/>
            </a:endParaRPr>
          </a:p>
          <a:p>
            <a:pPr algn="l" eaLnBrk="1" hangingPunct="1">
              <a:lnSpc>
                <a:spcPct val="100000"/>
              </a:lnSpc>
            </a:pPr>
            <a:endParaRPr lang="zh-CN" altLang="en-US" sz="2400" dirty="0" smtClean="0">
              <a:solidFill>
                <a:schemeClr val="bg1"/>
              </a:solidFill>
              <a:ea typeface="Calibri" panose="020F0502020204030204" pitchFamily="34" charset="0"/>
              <a:cs typeface="Calibri" panose="020F0502020204030204" pitchFamily="34" charset="0"/>
            </a:endParaRPr>
          </a:p>
          <a:p>
            <a:pPr algn="l" eaLnBrk="1" hangingPunct="1">
              <a:lnSpc>
                <a:spcPct val="100000"/>
              </a:lnSpc>
            </a:pPr>
            <a:r>
              <a:rPr lang="zh-CN" altLang="en-US" sz="2400" dirty="0" smtClean="0">
                <a:solidFill>
                  <a:schemeClr val="bg1"/>
                </a:solidFill>
                <a:ea typeface="Calibri" panose="020F0502020204030204" pitchFamily="34" charset="0"/>
                <a:cs typeface="Calibri" panose="020F0502020204030204" pitchFamily="34" charset="0"/>
              </a:rPr>
              <a:t>On </a:t>
            </a:r>
            <a:r>
              <a:rPr lang="en-US" altLang="zh-CN" sz="2400" dirty="0" smtClean="0">
                <a:solidFill>
                  <a:schemeClr val="bg1"/>
                </a:solidFill>
                <a:ea typeface="Calibri" panose="020F0502020204030204" pitchFamily="34" charset="0"/>
                <a:cs typeface="Calibri" panose="020F0502020204030204" pitchFamily="34" charset="0"/>
              </a:rPr>
              <a:t>the next</a:t>
            </a:r>
            <a:r>
              <a:rPr lang="zh-CN" altLang="en-US" sz="2400" dirty="0" smtClean="0">
                <a:solidFill>
                  <a:schemeClr val="bg1"/>
                </a:solidFill>
                <a:ea typeface="Calibri" panose="020F0502020204030204" pitchFamily="34" charset="0"/>
                <a:cs typeface="Calibri" panose="020F0502020204030204" pitchFamily="34" charset="0"/>
              </a:rPr>
              <a:t> page </a:t>
            </a:r>
            <a:r>
              <a:rPr lang="en-US" altLang="zh-CN" sz="2400" dirty="0" smtClean="0">
                <a:solidFill>
                  <a:schemeClr val="bg1"/>
                </a:solidFill>
                <a:ea typeface="Calibri" panose="020F0502020204030204" pitchFamily="34" charset="0"/>
                <a:cs typeface="Calibri" panose="020F0502020204030204" pitchFamily="34" charset="0"/>
              </a:rPr>
              <a:t>there is a</a:t>
            </a:r>
            <a:r>
              <a:rPr lang="zh-CN" altLang="en-US" sz="2400" dirty="0" smtClean="0">
                <a:solidFill>
                  <a:schemeClr val="bg1"/>
                </a:solidFill>
                <a:ea typeface="Calibri" panose="020F0502020204030204" pitchFamily="34" charset="0"/>
                <a:cs typeface="Calibri" panose="020F0502020204030204" pitchFamily="34" charset="0"/>
              </a:rPr>
              <a:t> list </a:t>
            </a:r>
            <a:r>
              <a:rPr lang="en-US" altLang="zh-CN" sz="2400" dirty="0" smtClean="0">
                <a:solidFill>
                  <a:schemeClr val="bg1"/>
                </a:solidFill>
                <a:ea typeface="Calibri" panose="020F0502020204030204" pitchFamily="34" charset="0"/>
                <a:cs typeface="Calibri" panose="020F0502020204030204" pitchFamily="34" charset="0"/>
              </a:rPr>
              <a:t>of some of the</a:t>
            </a:r>
            <a:r>
              <a:rPr lang="zh-CN" altLang="en-US" sz="2400" dirty="0" smtClean="0">
                <a:solidFill>
                  <a:schemeClr val="bg1"/>
                </a:solidFill>
                <a:ea typeface="Calibri" panose="020F0502020204030204" pitchFamily="34" charset="0"/>
                <a:cs typeface="Calibri" panose="020F0502020204030204" pitchFamily="34" charset="0"/>
              </a:rPr>
              <a:t> components that are part of the official Vert.x stack.</a:t>
            </a:r>
            <a:r>
              <a:rPr lang="en-US" altLang="zh-CN" sz="2400" dirty="0" smtClean="0">
                <a:solidFill>
                  <a:schemeClr val="bg1"/>
                </a:solidFill>
                <a:ea typeface="Calibri" panose="020F0502020204030204" pitchFamily="34" charset="0"/>
                <a:cs typeface="Calibri" panose="020F0502020204030204" pitchFamily="34" charset="0"/>
              </a:rPr>
              <a:t>(there are more)</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ctr">
              <a:lnSpc>
                <a:spcPct val="100000"/>
              </a:lnSpc>
            </a:pPr>
            <a:endParaRPr lang="zh-CN" altLang="en-US" sz="2400" dirty="0" smtClean="0">
              <a:solidFill>
                <a:schemeClr val="bg1"/>
              </a:solidFill>
              <a:ea typeface="Calibri" panose="020F0502020204030204" pitchFamily="34" charset="0"/>
              <a:cs typeface="Calibri" panose="020F0502020204030204" pitchFamily="34" charset="0"/>
            </a:endParaRPr>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7324</Words>
  <Application>WPS Presentation</Application>
  <PresentationFormat>宽屏</PresentationFormat>
  <Paragraphs>205</Paragraphs>
  <Slides>32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Arial</vt:lpstr>
      <vt:lpstr>SimSun</vt:lpstr>
      <vt:lpstr>Wingdings</vt:lpstr>
      <vt:lpstr>Calibri</vt:lpstr>
      <vt:lpstr>Microsoft YaHei</vt:lpstr>
      <vt:lpstr/>
      <vt:lpstr>Arial Unicode MS</vt:lpstr>
      <vt:lpstr>Prototype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MICE</cp:lastModifiedBy>
  <cp:revision>13</cp:revision>
  <dcterms:created xsi:type="dcterms:W3CDTF">2018-08-26T03:11:00Z</dcterms:created>
  <dcterms:modified xsi:type="dcterms:W3CDTF">2020-04-30T20:11:26Z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1033-11.2.0.9281</vt:lpwstr>
  </property>
</Properties>
</file>