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Poppins Light" panose="020B0502040204020203" pitchFamily="2" charset="0"/>
      <p:regular r:id="rId15"/>
    </p:embeddedFont>
    <p:embeddedFont>
      <p:font typeface="Roboto Light" panose="020F0502020204030204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70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ysee09/Data-Driven-HR-Analytic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99749"/>
            <a:ext cx="8148161" cy="46299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502973" y="3264218"/>
            <a:ext cx="4341138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FF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Data-Driven HR Analytics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9502973" y="4624983"/>
            <a:ext cx="43411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5E208E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Link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0898" y="410527"/>
            <a:ext cx="6118027" cy="465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📊</a:t>
            </a:r>
            <a:r>
              <a:rPr lang="en-US" sz="29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Performance Evaluation Trend</a:t>
            </a:r>
            <a:endParaRPr lang="en-US" sz="2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85" y="1266230"/>
            <a:ext cx="5890260" cy="52021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20898" y="6635829"/>
            <a:ext cx="8565952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687" y="1266230"/>
            <a:ext cx="1153120" cy="410408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2532" y="1387078"/>
            <a:ext cx="209312" cy="26158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4067" y="1713786"/>
            <a:ext cx="2306360" cy="410408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2532" y="1788200"/>
            <a:ext cx="209312" cy="26158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7567" y="2161342"/>
            <a:ext cx="3459480" cy="410408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2532" y="2235756"/>
            <a:ext cx="209312" cy="26158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0947" y="2608898"/>
            <a:ext cx="4612719" cy="410408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82532" y="2683312"/>
            <a:ext cx="209312" cy="261580"/>
          </a:xfrm>
          <a:prstGeom prst="rect">
            <a:avLst/>
          </a:prstGeom>
        </p:spPr>
      </p:pic>
      <p:sp>
        <p:nvSpPr>
          <p:cNvPr id="13" name="Shape 2"/>
          <p:cNvSpPr/>
          <p:nvPr/>
        </p:nvSpPr>
        <p:spPr>
          <a:xfrm>
            <a:off x="9457611" y="3168134"/>
            <a:ext cx="297656" cy="297656"/>
          </a:xfrm>
          <a:prstGeom prst="roundRect">
            <a:avLst>
              <a:gd name="adj" fmla="val 21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3451" y="3200698"/>
            <a:ext cx="185976" cy="232529"/>
          </a:xfrm>
          <a:prstGeom prst="rect">
            <a:avLst/>
          </a:prstGeom>
        </p:spPr>
      </p:pic>
      <p:sp>
        <p:nvSpPr>
          <p:cNvPr id="15" name="Text 3"/>
          <p:cNvSpPr/>
          <p:nvPr/>
        </p:nvSpPr>
        <p:spPr>
          <a:xfrm>
            <a:off x="9904095" y="3200638"/>
            <a:ext cx="1962626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Exceeds Expectations</a:t>
            </a:r>
            <a:endParaRPr lang="en-US" sz="1450" dirty="0"/>
          </a:p>
        </p:txBody>
      </p:sp>
      <p:sp>
        <p:nvSpPr>
          <p:cNvPr id="16" name="Text 4"/>
          <p:cNvSpPr/>
          <p:nvPr/>
        </p:nvSpPr>
        <p:spPr>
          <a:xfrm>
            <a:off x="9904095" y="3581995"/>
            <a:ext cx="421290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37 employees</a:t>
            </a:r>
            <a:endParaRPr lang="en-US" sz="1150" dirty="0"/>
          </a:p>
        </p:txBody>
      </p:sp>
      <p:sp>
        <p:nvSpPr>
          <p:cNvPr id="17" name="Shape 5"/>
          <p:cNvSpPr/>
          <p:nvPr/>
        </p:nvSpPr>
        <p:spPr>
          <a:xfrm>
            <a:off x="9457611" y="4043363"/>
            <a:ext cx="297656" cy="297656"/>
          </a:xfrm>
          <a:prstGeom prst="roundRect">
            <a:avLst>
              <a:gd name="adj" fmla="val 21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8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3451" y="4075926"/>
            <a:ext cx="185976" cy="232529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904095" y="4075867"/>
            <a:ext cx="2213729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Fully Meets Expectations</a:t>
            </a:r>
            <a:endParaRPr lang="en-US" sz="1450" dirty="0"/>
          </a:p>
        </p:txBody>
      </p:sp>
      <p:sp>
        <p:nvSpPr>
          <p:cNvPr id="20" name="Text 7"/>
          <p:cNvSpPr/>
          <p:nvPr/>
        </p:nvSpPr>
        <p:spPr>
          <a:xfrm>
            <a:off x="9904095" y="4457224"/>
            <a:ext cx="421290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284 employees</a:t>
            </a:r>
            <a:endParaRPr lang="en-US" sz="1150" dirty="0"/>
          </a:p>
        </p:txBody>
      </p:sp>
      <p:sp>
        <p:nvSpPr>
          <p:cNvPr id="21" name="Shape 8"/>
          <p:cNvSpPr/>
          <p:nvPr/>
        </p:nvSpPr>
        <p:spPr>
          <a:xfrm>
            <a:off x="9457611" y="4918591"/>
            <a:ext cx="297656" cy="297656"/>
          </a:xfrm>
          <a:prstGeom prst="roundRect">
            <a:avLst>
              <a:gd name="adj" fmla="val 21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2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3451" y="4951155"/>
            <a:ext cx="185976" cy="232529"/>
          </a:xfrm>
          <a:prstGeom prst="rect">
            <a:avLst/>
          </a:prstGeom>
        </p:spPr>
      </p:pic>
      <p:sp>
        <p:nvSpPr>
          <p:cNvPr id="23" name="Text 9"/>
          <p:cNvSpPr/>
          <p:nvPr/>
        </p:nvSpPr>
        <p:spPr>
          <a:xfrm>
            <a:off x="9904095" y="4951095"/>
            <a:ext cx="1882259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Needs Improvement</a:t>
            </a:r>
            <a:endParaRPr lang="en-US" sz="1450" dirty="0"/>
          </a:p>
        </p:txBody>
      </p:sp>
      <p:sp>
        <p:nvSpPr>
          <p:cNvPr id="24" name="Text 10"/>
          <p:cNvSpPr/>
          <p:nvPr/>
        </p:nvSpPr>
        <p:spPr>
          <a:xfrm>
            <a:off x="9904095" y="5332452"/>
            <a:ext cx="421290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18 employees</a:t>
            </a:r>
            <a:endParaRPr lang="en-US" sz="1150" dirty="0"/>
          </a:p>
        </p:txBody>
      </p:sp>
      <p:sp>
        <p:nvSpPr>
          <p:cNvPr id="25" name="Shape 11"/>
          <p:cNvSpPr/>
          <p:nvPr/>
        </p:nvSpPr>
        <p:spPr>
          <a:xfrm>
            <a:off x="9457611" y="5793819"/>
            <a:ext cx="297656" cy="297656"/>
          </a:xfrm>
          <a:prstGeom prst="roundRect">
            <a:avLst>
              <a:gd name="adj" fmla="val 21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2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3451" y="5826383"/>
            <a:ext cx="185976" cy="232529"/>
          </a:xfrm>
          <a:prstGeom prst="rect">
            <a:avLst/>
          </a:prstGeom>
        </p:spPr>
      </p:pic>
      <p:sp>
        <p:nvSpPr>
          <p:cNvPr id="27" name="Text 12"/>
          <p:cNvSpPr/>
          <p:nvPr/>
        </p:nvSpPr>
        <p:spPr>
          <a:xfrm>
            <a:off x="9904095" y="5826323"/>
            <a:ext cx="2942749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Performance Improvement Plan</a:t>
            </a:r>
            <a:endParaRPr lang="en-US" sz="1450" dirty="0"/>
          </a:p>
        </p:txBody>
      </p:sp>
      <p:sp>
        <p:nvSpPr>
          <p:cNvPr id="28" name="Text 13"/>
          <p:cNvSpPr/>
          <p:nvPr/>
        </p:nvSpPr>
        <p:spPr>
          <a:xfrm>
            <a:off x="9904095" y="6207681"/>
            <a:ext cx="421290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13 employees</a:t>
            </a:r>
            <a:endParaRPr lang="en-US" sz="1150" dirty="0"/>
          </a:p>
        </p:txBody>
      </p:sp>
      <p:sp>
        <p:nvSpPr>
          <p:cNvPr id="29" name="Text 14"/>
          <p:cNvSpPr/>
          <p:nvPr/>
        </p:nvSpPr>
        <p:spPr>
          <a:xfrm>
            <a:off x="520898" y="7175302"/>
            <a:ext cx="13588603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0" name="Text 15"/>
          <p:cNvSpPr/>
          <p:nvPr/>
        </p:nvSpPr>
        <p:spPr>
          <a:xfrm>
            <a:off x="520898" y="7580828"/>
            <a:ext cx="13588603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"This chart summarizes performance reviews. The majority 'fully meets expectations,' with smaller groups needing improvement or exceeding."</a:t>
            </a:r>
            <a:endParaRPr lang="en-US" sz="11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740" y="1310640"/>
            <a:ext cx="6294120" cy="56083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382560"/>
            <a:ext cx="57276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😊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Employee Satisfaction by Role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140279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4758333"/>
            <a:ext cx="57276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"This matrix visual connects job roles to satisfaction levels. Production Technician 2 roles are among the most satisfied, highlighting strong engagement in that position."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14035" y="361152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Thank You!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2367677" y="4263628"/>
            <a:ext cx="98950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Empowering HR with Data-Driven Insights for Smarter Decision-Making.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9284"/>
            <a:ext cx="79248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🔍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Project Objective &amp; Goals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51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Our project aims to: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697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Analyze HR data to uncover workforce trends.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119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Identify areas for improvement in employee engagement and diversity.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541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Support data-driven decisions in HR management.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963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 visual insights to present key KPIs and workforce metrics.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143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"We began this project with the goal of turning raw HR data into meaningful insights. This would help stakeholders understand employee demographics, performance, diversity, and engagement to better manage HR operations."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2136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638651"/>
            <a:ext cx="9144000" cy="10439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49962" y="2833926"/>
            <a:ext cx="4642723" cy="580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📈</a:t>
            </a:r>
            <a:r>
              <a:rPr lang="en-US" sz="36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Key HR KPIs</a:t>
            </a:r>
            <a:endParaRPr lang="en-US" sz="3650" dirty="0"/>
          </a:p>
        </p:txBody>
      </p:sp>
      <p:sp>
        <p:nvSpPr>
          <p:cNvPr id="5" name="Text 1"/>
          <p:cNvSpPr/>
          <p:nvPr/>
        </p:nvSpPr>
        <p:spPr>
          <a:xfrm>
            <a:off x="649962" y="3785354"/>
            <a:ext cx="6525935" cy="612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311</a:t>
            </a:r>
            <a:endParaRPr lang="en-US" sz="4800" dirty="0"/>
          </a:p>
        </p:txBody>
      </p:sp>
      <p:sp>
        <p:nvSpPr>
          <p:cNvPr id="6" name="Text 2"/>
          <p:cNvSpPr/>
          <p:nvPr/>
        </p:nvSpPr>
        <p:spPr>
          <a:xfrm>
            <a:off x="2752249" y="4630103"/>
            <a:ext cx="2321362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Total Employees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7454384" y="3785354"/>
            <a:ext cx="6526054" cy="612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207</a:t>
            </a:r>
            <a:endParaRPr lang="en-US" sz="4800" dirty="0"/>
          </a:p>
        </p:txBody>
      </p:sp>
      <p:sp>
        <p:nvSpPr>
          <p:cNvPr id="8" name="Text 4"/>
          <p:cNvSpPr/>
          <p:nvPr/>
        </p:nvSpPr>
        <p:spPr>
          <a:xfrm>
            <a:off x="9556671" y="4630103"/>
            <a:ext cx="2321362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Active Employees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649962" y="5570101"/>
            <a:ext cx="6525935" cy="612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$69,021</a:t>
            </a:r>
            <a:endParaRPr lang="en-US" sz="4800" dirty="0"/>
          </a:p>
        </p:txBody>
      </p:sp>
      <p:sp>
        <p:nvSpPr>
          <p:cNvPr id="10" name="Text 6"/>
          <p:cNvSpPr/>
          <p:nvPr/>
        </p:nvSpPr>
        <p:spPr>
          <a:xfrm>
            <a:off x="2752249" y="6414849"/>
            <a:ext cx="2321362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Average Salary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7454384" y="5570101"/>
            <a:ext cx="6526054" cy="612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9.83%</a:t>
            </a:r>
            <a:endParaRPr lang="en-US" sz="4800" dirty="0"/>
          </a:p>
        </p:txBody>
      </p:sp>
      <p:sp>
        <p:nvSpPr>
          <p:cNvPr id="12" name="Text 8"/>
          <p:cNvSpPr/>
          <p:nvPr/>
        </p:nvSpPr>
        <p:spPr>
          <a:xfrm>
            <a:off x="9556671" y="6414849"/>
            <a:ext cx="2321362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Absenteeism Rate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649962" y="6913840"/>
            <a:ext cx="13330476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Gender Ratio (M/F): </a:t>
            </a:r>
            <a:r>
              <a:rPr lang="en-US" sz="14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1.27</a:t>
            </a:r>
            <a:endParaRPr lang="en-US" sz="1450" dirty="0"/>
          </a:p>
        </p:txBody>
      </p:sp>
      <p:sp>
        <p:nvSpPr>
          <p:cNvPr id="14" name="Text 10"/>
          <p:cNvSpPr/>
          <p:nvPr/>
        </p:nvSpPr>
        <p:spPr>
          <a:xfrm>
            <a:off x="649962" y="7419856"/>
            <a:ext cx="13330476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"Here are five KPIs we tracked to measure workforce health. These provide a snapshot of employee count, salary trends, and diversity."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908" y="468273"/>
            <a:ext cx="7836337" cy="539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📦</a:t>
            </a:r>
            <a:r>
              <a:rPr lang="en-US" sz="33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Employees by Recruitment Source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78" y="1348621"/>
            <a:ext cx="6669643" cy="595157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95908" y="7491770"/>
            <a:ext cx="13438584" cy="272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"This visual helps us understand where most employees are being recruited from, with Indeed and LinkedIn leading as the most effective hiring platforms."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9948" y="424220"/>
            <a:ext cx="6933605" cy="482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🏢</a:t>
            </a:r>
            <a:r>
              <a:rPr lang="en-US" sz="3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Active Employees by Department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12" y="1214914"/>
            <a:ext cx="6591657" cy="617196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39948" y="7560350"/>
            <a:ext cx="13550503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"This shows which departments have the most active employees. Production and IT/IS clearly make up the largest portion of our workforce."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8168" y="454223"/>
            <a:ext cx="8846820" cy="516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🚻</a:t>
            </a:r>
            <a:r>
              <a:rPr lang="en-US" sz="32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Gender Distribution Across Departments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8" y="1403985"/>
            <a:ext cx="5232797" cy="57733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8168" y="7363063"/>
            <a:ext cx="6535579" cy="264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7524274" y="1383387"/>
            <a:ext cx="2064782" cy="258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Findings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24274" y="1806535"/>
            <a:ext cx="6535579" cy="264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IT/IS department has the highest male-to-female ratio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7524274" y="2128480"/>
            <a:ext cx="6535579" cy="264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Admin shows the most balanced gender distribution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7524274" y="2450425"/>
            <a:ext cx="6535579" cy="264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Production maintains a slight male majority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7524274" y="2772370"/>
            <a:ext cx="6535579" cy="264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Sales has near-equal representation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7524274" y="3185160"/>
            <a:ext cx="6535579" cy="528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"This visualization highlights gender distribution across departments, giving insight into diversity and inclusion."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4237" y="444937"/>
            <a:ext cx="6053495" cy="503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🌍</a:t>
            </a:r>
            <a:r>
              <a:rPr lang="en-US" sz="3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Employee Diversity by Race</a:t>
            </a:r>
            <a:endParaRPr lang="en-US" sz="3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59" y="1271230"/>
            <a:ext cx="4769763" cy="56349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64237" y="7087553"/>
            <a:ext cx="1350192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5" name="Text 2"/>
          <p:cNvSpPr/>
          <p:nvPr/>
        </p:nvSpPr>
        <p:spPr>
          <a:xfrm>
            <a:off x="564237" y="7526774"/>
            <a:ext cx="1350192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"White employees make up the majority, but we also see diversity among other racial backgrounds. This helps assess the inclusiveness of hiring practices."</a:t>
            </a:r>
            <a:endParaRPr lang="en-US" sz="12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1389817"/>
            <a:ext cx="4993124" cy="544984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0682" y="543758"/>
            <a:ext cx="6249948" cy="616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🎂</a:t>
            </a:r>
            <a:r>
              <a:rPr lang="en-US" sz="38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Age Group Distribution</a:t>
            </a:r>
            <a:endParaRPr lang="en-US" sz="3850" dirty="0"/>
          </a:p>
        </p:txBody>
      </p:sp>
      <p:sp>
        <p:nvSpPr>
          <p:cNvPr id="5" name="Shape 1"/>
          <p:cNvSpPr/>
          <p:nvPr/>
        </p:nvSpPr>
        <p:spPr>
          <a:xfrm>
            <a:off x="690682" y="1456492"/>
            <a:ext cx="147995" cy="1176337"/>
          </a:xfrm>
          <a:prstGeom prst="roundRect">
            <a:avLst>
              <a:gd name="adj" fmla="val 560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134666" y="1456492"/>
            <a:ext cx="2466737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30-34 Age Group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1134666" y="1883212"/>
            <a:ext cx="731865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Early career professionals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1134666" y="2317194"/>
            <a:ext cx="731865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Growing segment of workforce</a:t>
            </a:r>
            <a:endParaRPr lang="en-US" sz="1550" dirty="0"/>
          </a:p>
        </p:txBody>
      </p:sp>
      <p:sp>
        <p:nvSpPr>
          <p:cNvPr id="9" name="Shape 5"/>
          <p:cNvSpPr/>
          <p:nvPr/>
        </p:nvSpPr>
        <p:spPr>
          <a:xfrm>
            <a:off x="986671" y="2830116"/>
            <a:ext cx="147995" cy="1176337"/>
          </a:xfrm>
          <a:prstGeom prst="roundRect">
            <a:avLst>
              <a:gd name="adj" fmla="val 560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430655" y="2830116"/>
            <a:ext cx="2466737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35-39 Age Group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1430655" y="3256836"/>
            <a:ext cx="702266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Mid-career professionals</a:t>
            </a:r>
            <a:endParaRPr lang="en-US" sz="1550" dirty="0"/>
          </a:p>
        </p:txBody>
      </p:sp>
      <p:sp>
        <p:nvSpPr>
          <p:cNvPr id="12" name="Text 8"/>
          <p:cNvSpPr/>
          <p:nvPr/>
        </p:nvSpPr>
        <p:spPr>
          <a:xfrm>
            <a:off x="1430655" y="3690818"/>
            <a:ext cx="702266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Largest age demographic</a:t>
            </a:r>
            <a:endParaRPr lang="en-US" sz="1550" dirty="0"/>
          </a:p>
        </p:txBody>
      </p:sp>
      <p:sp>
        <p:nvSpPr>
          <p:cNvPr id="13" name="Shape 9"/>
          <p:cNvSpPr/>
          <p:nvPr/>
        </p:nvSpPr>
        <p:spPr>
          <a:xfrm>
            <a:off x="1282660" y="4203740"/>
            <a:ext cx="147995" cy="1176337"/>
          </a:xfrm>
          <a:prstGeom prst="roundRect">
            <a:avLst>
              <a:gd name="adj" fmla="val 560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726644" y="4203740"/>
            <a:ext cx="2466737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40-44 Age Group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1726644" y="4630460"/>
            <a:ext cx="6726674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Experienced professionals</a:t>
            </a:r>
            <a:endParaRPr lang="en-US" sz="1550" dirty="0"/>
          </a:p>
        </p:txBody>
      </p:sp>
      <p:sp>
        <p:nvSpPr>
          <p:cNvPr id="16" name="Text 12"/>
          <p:cNvSpPr/>
          <p:nvPr/>
        </p:nvSpPr>
        <p:spPr>
          <a:xfrm>
            <a:off x="1726644" y="5064443"/>
            <a:ext cx="6726674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Second largest age demographic</a:t>
            </a:r>
            <a:endParaRPr lang="en-US" sz="1550" dirty="0"/>
          </a:p>
        </p:txBody>
      </p:sp>
      <p:sp>
        <p:nvSpPr>
          <p:cNvPr id="17" name="Shape 13"/>
          <p:cNvSpPr/>
          <p:nvPr/>
        </p:nvSpPr>
        <p:spPr>
          <a:xfrm>
            <a:off x="1578650" y="5577364"/>
            <a:ext cx="147995" cy="1057989"/>
          </a:xfrm>
          <a:prstGeom prst="roundRect">
            <a:avLst>
              <a:gd name="adj" fmla="val 560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2022634" y="5577364"/>
            <a:ext cx="2466737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45-49 Age Group </a:t>
            </a:r>
            <a:endParaRPr lang="en-US" sz="1900" dirty="0"/>
          </a:p>
        </p:txBody>
      </p:sp>
      <p:sp>
        <p:nvSpPr>
          <p:cNvPr id="19" name="Text 15"/>
          <p:cNvSpPr/>
          <p:nvPr/>
        </p:nvSpPr>
        <p:spPr>
          <a:xfrm>
            <a:off x="2022634" y="6004084"/>
            <a:ext cx="6430685" cy="631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Experienced and Near 50s 
Fourth largest </a:t>
            </a:r>
            <a:endParaRPr lang="en-US" sz="1550" dirty="0"/>
          </a:p>
        </p:txBody>
      </p:sp>
      <p:sp>
        <p:nvSpPr>
          <p:cNvPr id="20" name="Text 16"/>
          <p:cNvSpPr/>
          <p:nvPr/>
        </p:nvSpPr>
        <p:spPr>
          <a:xfrm>
            <a:off x="690682" y="7054572"/>
            <a:ext cx="7762637" cy="631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"We've created age groups to understand the overall workforce maturity. Most employees fall in the 35–44 range."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898928"/>
            <a:ext cx="4919305" cy="4431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7580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💍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Marital Status of Employees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2515791"/>
            <a:ext cx="680442" cy="68044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3423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Single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6280190" y="3913465"/>
            <a:ext cx="36364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40.05% of employees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084" y="2515791"/>
            <a:ext cx="680442" cy="680442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0200084" y="3423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Married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10200084" y="3913465"/>
            <a:ext cx="36365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39.87% of employees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729996"/>
            <a:ext cx="680442" cy="68044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0190" y="5637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Divorced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6280190" y="6127671"/>
            <a:ext cx="36364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Significant minority</a:t>
            </a:r>
            <a:endParaRPr lang="en-US" sz="17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0084" y="4729996"/>
            <a:ext cx="680442" cy="68044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200084" y="5637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Separated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10200084" y="6127671"/>
            <a:ext cx="36365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3.86% of  employees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6280190" y="674572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"Understanding the marital profile helps HR with benefit planning and employee assistance programs."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483</Words>
  <Application>Microsoft Office PowerPoint</Application>
  <PresentationFormat>Custom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Light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Sasi Rokkam</cp:lastModifiedBy>
  <cp:revision>2</cp:revision>
  <dcterms:created xsi:type="dcterms:W3CDTF">2025-05-22T10:45:39Z</dcterms:created>
  <dcterms:modified xsi:type="dcterms:W3CDTF">2025-05-22T17:04:32Z</dcterms:modified>
</cp:coreProperties>
</file>