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embeddedFontLst>
    <p:embeddedFont>
      <p:font typeface="Inter"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2A7B"/>
    <a:srgbClr val="F95F88"/>
    <a:srgbClr val="515BD4"/>
    <a:srgbClr val="8134AF"/>
    <a:srgbClr val="F58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455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Saysee09/Top-Instagram-Influencers-Dashboar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939403"/>
            <a:ext cx="7415927" cy="1697117"/>
          </a:xfrm>
          <a:prstGeom prst="rect">
            <a:avLst/>
          </a:prstGeom>
          <a:noFill/>
          <a:ln/>
        </p:spPr>
        <p:txBody>
          <a:bodyPr wrap="square" lIns="0" tIns="0" rIns="0" bIns="0" rtlCol="0" anchor="t"/>
          <a:lstStyle/>
          <a:p>
            <a:pPr marL="0" indent="0" algn="l">
              <a:lnSpc>
                <a:spcPts val="6650"/>
              </a:lnSpc>
              <a:buNone/>
            </a:pPr>
            <a:r>
              <a:rPr lang="en-US" sz="5300" b="1" dirty="0">
                <a:solidFill>
                  <a:srgbClr val="272525"/>
                </a:solidFill>
                <a:latin typeface="Petrona Bold" pitchFamily="34" charset="0"/>
                <a:ea typeface="Petrona Bold" pitchFamily="34" charset="-122"/>
                <a:cs typeface="Petrona Bold" pitchFamily="34" charset="-120"/>
              </a:rPr>
              <a:t>Top Instagram Influencers Dashboard </a:t>
            </a:r>
            <a:endParaRPr lang="en-US" sz="5300" dirty="0"/>
          </a:p>
        </p:txBody>
      </p:sp>
      <p:sp>
        <p:nvSpPr>
          <p:cNvPr id="4" name="Text 1"/>
          <p:cNvSpPr/>
          <p:nvPr/>
        </p:nvSpPr>
        <p:spPr>
          <a:xfrm>
            <a:off x="6350437" y="3006804"/>
            <a:ext cx="7415927"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This dashboard explores data from top Instagram influencers with the goal to:</a:t>
            </a:r>
            <a:endParaRPr lang="en-US" sz="1900" dirty="0"/>
          </a:p>
        </p:txBody>
      </p:sp>
      <p:sp>
        <p:nvSpPr>
          <p:cNvPr id="5" name="Text 2"/>
          <p:cNvSpPr/>
          <p:nvPr/>
        </p:nvSpPr>
        <p:spPr>
          <a:xfrm>
            <a:off x="6350437" y="4074557"/>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Evaluate influencer performance based on key engagement metrics</a:t>
            </a:r>
            <a:endParaRPr lang="en-US" sz="1900" dirty="0"/>
          </a:p>
        </p:txBody>
      </p:sp>
      <p:sp>
        <p:nvSpPr>
          <p:cNvPr id="6" name="Text 3"/>
          <p:cNvSpPr/>
          <p:nvPr/>
        </p:nvSpPr>
        <p:spPr>
          <a:xfrm>
            <a:off x="6350437" y="4950976"/>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Identify top-performing influencers by likes, followers, and average engagement</a:t>
            </a:r>
            <a:endParaRPr lang="en-US" sz="1900" dirty="0"/>
          </a:p>
        </p:txBody>
      </p:sp>
      <p:sp>
        <p:nvSpPr>
          <p:cNvPr id="7" name="Text 4"/>
          <p:cNvSpPr/>
          <p:nvPr/>
        </p:nvSpPr>
        <p:spPr>
          <a:xfrm>
            <a:off x="6350437" y="5827395"/>
            <a:ext cx="7415927"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Highlight geographic influence using country-based analysis</a:t>
            </a:r>
            <a:endParaRPr lang="en-US" sz="1900" dirty="0"/>
          </a:p>
        </p:txBody>
      </p:sp>
      <p:sp>
        <p:nvSpPr>
          <p:cNvPr id="8" name="Text 5"/>
          <p:cNvSpPr/>
          <p:nvPr/>
        </p:nvSpPr>
        <p:spPr>
          <a:xfrm>
            <a:off x="6350437" y="6895148"/>
            <a:ext cx="7415927" cy="395049"/>
          </a:xfrm>
          <a:prstGeom prst="rect">
            <a:avLst/>
          </a:prstGeom>
          <a:noFill/>
          <a:ln/>
        </p:spPr>
        <p:txBody>
          <a:bodyPr wrap="none" lIns="0" tIns="0" rIns="0" bIns="0" rtlCol="0" anchor="t"/>
          <a:lstStyle/>
          <a:p>
            <a:pPr marL="0" indent="0" algn="ctr">
              <a:lnSpc>
                <a:spcPts val="3100"/>
              </a:lnSpc>
              <a:buNone/>
            </a:pPr>
            <a:r>
              <a:rPr lang="en-US" sz="1900" u="sng" dirty="0">
                <a:solidFill>
                  <a:srgbClr val="DD2A7B"/>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Project Link</a:t>
            </a:r>
            <a:endParaRPr lang="en-US" sz="1900" dirty="0">
              <a:solidFill>
                <a:srgbClr val="DD2A7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2314337"/>
            <a:ext cx="6150054" cy="3600807"/>
          </a:xfrm>
          <a:prstGeom prst="rect">
            <a:avLst/>
          </a:prstGeom>
        </p:spPr>
      </p:pic>
      <p:sp>
        <p:nvSpPr>
          <p:cNvPr id="3" name="Text 0"/>
          <p:cNvSpPr/>
          <p:nvPr/>
        </p:nvSpPr>
        <p:spPr>
          <a:xfrm>
            <a:off x="7623929" y="987147"/>
            <a:ext cx="6150054" cy="848439"/>
          </a:xfrm>
          <a:prstGeom prst="rect">
            <a:avLst/>
          </a:prstGeom>
          <a:noFill/>
          <a:ln/>
        </p:spPr>
        <p:txBody>
          <a:bodyPr wrap="square" lIns="0" tIns="0" rIns="0" bIns="0" rtlCol="0" anchor="t"/>
          <a:lstStyle/>
          <a:p>
            <a:pPr marL="0" indent="0" algn="l">
              <a:lnSpc>
                <a:spcPts val="3300"/>
              </a:lnSpc>
              <a:buNone/>
            </a:pPr>
            <a:r>
              <a:rPr lang="en-US" sz="2650" b="1" dirty="0">
                <a:solidFill>
                  <a:srgbClr val="F95F88"/>
                </a:solidFill>
                <a:latin typeface="Petrona Bold" pitchFamily="34" charset="0"/>
                <a:ea typeface="Petrona Bold" pitchFamily="34" charset="-122"/>
                <a:cs typeface="Petrona Bold" pitchFamily="34" charset="-120"/>
              </a:rPr>
              <a:t>Visual 4: Engagement Rate Trend – Line Chart</a:t>
            </a:r>
            <a:endParaRPr lang="en-US" sz="2650" dirty="0"/>
          </a:p>
        </p:txBody>
      </p:sp>
      <p:sp>
        <p:nvSpPr>
          <p:cNvPr id="4" name="Text 1"/>
          <p:cNvSpPr/>
          <p:nvPr/>
        </p:nvSpPr>
        <p:spPr>
          <a:xfrm>
            <a:off x="7623929" y="2082403"/>
            <a:ext cx="6150054"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Purpose: This line chart shows the 60-day engagement rate trend for selected influencers.</a:t>
            </a:r>
            <a:endParaRPr lang="en-US" sz="1900" dirty="0"/>
          </a:p>
        </p:txBody>
      </p:sp>
      <p:sp>
        <p:nvSpPr>
          <p:cNvPr id="5" name="Text 2"/>
          <p:cNvSpPr/>
          <p:nvPr/>
        </p:nvSpPr>
        <p:spPr>
          <a:xfrm>
            <a:off x="7623929" y="3094673"/>
            <a:ext cx="6150054" cy="395049"/>
          </a:xfrm>
          <a:prstGeom prst="rect">
            <a:avLst/>
          </a:prstGeom>
          <a:noFill/>
          <a:ln/>
        </p:spPr>
        <p:txBody>
          <a:bodyPr wrap="non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Insights:</a:t>
            </a:r>
            <a:endParaRPr lang="en-US" sz="1900" dirty="0"/>
          </a:p>
        </p:txBody>
      </p:sp>
      <p:sp>
        <p:nvSpPr>
          <p:cNvPr id="6" name="Text 3"/>
          <p:cNvSpPr/>
          <p:nvPr/>
        </p:nvSpPr>
        <p:spPr>
          <a:xfrm>
            <a:off x="7623929" y="3711892"/>
            <a:ext cx="6150054" cy="1185148"/>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Tracks influencers like Karol G, Zayn, Millie Bobby Brown, Zac Efron, and Harry Styles over time.</a:t>
            </a:r>
            <a:endParaRPr lang="en-US" sz="1900" dirty="0"/>
          </a:p>
        </p:txBody>
      </p:sp>
      <p:sp>
        <p:nvSpPr>
          <p:cNvPr id="7" name="Text 4"/>
          <p:cNvSpPr/>
          <p:nvPr/>
        </p:nvSpPr>
        <p:spPr>
          <a:xfrm>
            <a:off x="7623929" y="4983361"/>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Helps visualize audience interaction patterns and fluctuations.</a:t>
            </a:r>
            <a:endParaRPr lang="en-US" sz="1900" dirty="0"/>
          </a:p>
        </p:txBody>
      </p:sp>
      <p:sp>
        <p:nvSpPr>
          <p:cNvPr id="8" name="Text 5"/>
          <p:cNvSpPr/>
          <p:nvPr/>
        </p:nvSpPr>
        <p:spPr>
          <a:xfrm>
            <a:off x="7623929" y="5859780"/>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Useful to predict the best timing and choice for brand partnerships.</a:t>
            </a:r>
            <a:endParaRPr lang="en-US" sz="1900" dirty="0"/>
          </a:p>
        </p:txBody>
      </p:sp>
      <p:sp>
        <p:nvSpPr>
          <p:cNvPr id="9" name="Text 6"/>
          <p:cNvSpPr/>
          <p:nvPr/>
        </p:nvSpPr>
        <p:spPr>
          <a:xfrm>
            <a:off x="7623929" y="6872049"/>
            <a:ext cx="6150054" cy="395049"/>
          </a:xfrm>
          <a:prstGeom prst="rect">
            <a:avLst/>
          </a:prstGeom>
          <a:noFill/>
          <a:ln/>
        </p:spPr>
        <p:txBody>
          <a:bodyPr wrap="none" lIns="0" tIns="0" rIns="0" bIns="0" rtlCol="0" anchor="t"/>
          <a:lstStyle/>
          <a:p>
            <a:pPr marL="0" indent="0" algn="l">
              <a:lnSpc>
                <a:spcPts val="3100"/>
              </a:lnSpc>
              <a:buNone/>
            </a:pP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2314337"/>
            <a:ext cx="6150054" cy="3600807"/>
          </a:xfrm>
          <a:prstGeom prst="rect">
            <a:avLst/>
          </a:prstGeom>
        </p:spPr>
      </p:pic>
      <p:sp>
        <p:nvSpPr>
          <p:cNvPr id="3" name="Text 0"/>
          <p:cNvSpPr/>
          <p:nvPr/>
        </p:nvSpPr>
        <p:spPr>
          <a:xfrm>
            <a:off x="7623929" y="1363623"/>
            <a:ext cx="6150054" cy="848439"/>
          </a:xfrm>
          <a:prstGeom prst="rect">
            <a:avLst/>
          </a:prstGeom>
          <a:noFill/>
          <a:ln/>
        </p:spPr>
        <p:txBody>
          <a:bodyPr wrap="square" lIns="0" tIns="0" rIns="0" bIns="0" rtlCol="0" anchor="t"/>
          <a:lstStyle/>
          <a:p>
            <a:pPr marL="0" indent="0" algn="l">
              <a:lnSpc>
                <a:spcPts val="3300"/>
              </a:lnSpc>
              <a:buNone/>
            </a:pPr>
            <a:r>
              <a:rPr lang="en-US" sz="2650" b="1" dirty="0">
                <a:solidFill>
                  <a:srgbClr val="F95F88"/>
                </a:solidFill>
                <a:latin typeface="Petrona Bold" pitchFamily="34" charset="0"/>
                <a:ea typeface="Petrona Bold" pitchFamily="34" charset="-122"/>
                <a:cs typeface="Petrona Bold" pitchFamily="34" charset="-120"/>
              </a:rPr>
              <a:t>Visual 5: Avg Likes by Influencer – Funnel Chart</a:t>
            </a:r>
            <a:endParaRPr lang="en-US" sz="2650" dirty="0"/>
          </a:p>
        </p:txBody>
      </p:sp>
      <p:sp>
        <p:nvSpPr>
          <p:cNvPr id="4" name="Text 1"/>
          <p:cNvSpPr/>
          <p:nvPr/>
        </p:nvSpPr>
        <p:spPr>
          <a:xfrm>
            <a:off x="7623929" y="2458879"/>
            <a:ext cx="6150054"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Purpose: This funnel chart displays the average likes per influencer in descending order.</a:t>
            </a:r>
            <a:endParaRPr lang="en-US" sz="1900" dirty="0"/>
          </a:p>
        </p:txBody>
      </p:sp>
      <p:sp>
        <p:nvSpPr>
          <p:cNvPr id="5" name="Text 2"/>
          <p:cNvSpPr/>
          <p:nvPr/>
        </p:nvSpPr>
        <p:spPr>
          <a:xfrm>
            <a:off x="7623929" y="3471148"/>
            <a:ext cx="6150054" cy="395049"/>
          </a:xfrm>
          <a:prstGeom prst="rect">
            <a:avLst/>
          </a:prstGeom>
          <a:noFill/>
          <a:ln/>
        </p:spPr>
        <p:txBody>
          <a:bodyPr wrap="non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Insights:</a:t>
            </a:r>
            <a:endParaRPr lang="en-US" sz="1900" dirty="0"/>
          </a:p>
        </p:txBody>
      </p:sp>
      <p:sp>
        <p:nvSpPr>
          <p:cNvPr id="6" name="Text 3"/>
          <p:cNvSpPr/>
          <p:nvPr/>
        </p:nvSpPr>
        <p:spPr>
          <a:xfrm>
            <a:off x="7623929" y="4088368"/>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Kylie Jenner averages 8 million likes per post, followed by Zendaya with 6 million likes.</a:t>
            </a:r>
            <a:endParaRPr lang="en-US" sz="1900" dirty="0"/>
          </a:p>
        </p:txBody>
      </p:sp>
      <p:sp>
        <p:nvSpPr>
          <p:cNvPr id="7" name="Text 4"/>
          <p:cNvSpPr/>
          <p:nvPr/>
        </p:nvSpPr>
        <p:spPr>
          <a:xfrm>
            <a:off x="7623929" y="4964787"/>
            <a:ext cx="6150054" cy="1185148"/>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Visualizes influencer performance at a glance, ranking them based on audience engagement quality.</a:t>
            </a:r>
            <a:endParaRPr lang="en-US" sz="1900" dirty="0"/>
          </a:p>
        </p:txBody>
      </p:sp>
      <p:sp>
        <p:nvSpPr>
          <p:cNvPr id="8" name="Text 5"/>
          <p:cNvSpPr/>
          <p:nvPr/>
        </p:nvSpPr>
        <p:spPr>
          <a:xfrm>
            <a:off x="7623929" y="6236256"/>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Great for identifying influencers with the strongest average post-performance.</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579834" y="455771"/>
            <a:ext cx="5827276" cy="569476"/>
          </a:xfrm>
          <a:prstGeom prst="rect">
            <a:avLst/>
          </a:prstGeom>
          <a:noFill/>
          <a:ln/>
        </p:spPr>
        <p:txBody>
          <a:bodyPr wrap="none" lIns="0" tIns="0" rIns="0" bIns="0" rtlCol="0" anchor="t"/>
          <a:lstStyle/>
          <a:p>
            <a:pPr marL="0" indent="0" algn="l">
              <a:lnSpc>
                <a:spcPts val="4450"/>
              </a:lnSpc>
              <a:buNone/>
            </a:pPr>
            <a:r>
              <a:rPr lang="en-US" sz="3550" b="1" dirty="0">
                <a:solidFill>
                  <a:srgbClr val="F95F88"/>
                </a:solidFill>
                <a:latin typeface="Petrona Bold" pitchFamily="34" charset="0"/>
                <a:ea typeface="Petrona Bold" pitchFamily="34" charset="-122"/>
                <a:cs typeface="Petrona Bold" pitchFamily="34" charset="-120"/>
              </a:rPr>
              <a:t>Interactive Slicers Overview</a:t>
            </a:r>
            <a:endParaRPr lang="en-US" sz="3550" dirty="0"/>
          </a:p>
        </p:txBody>
      </p:sp>
      <p:sp>
        <p:nvSpPr>
          <p:cNvPr id="3" name="Text 1"/>
          <p:cNvSpPr/>
          <p:nvPr/>
        </p:nvSpPr>
        <p:spPr>
          <a:xfrm>
            <a:off x="579834" y="1356598"/>
            <a:ext cx="13470731"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What users can filter</a:t>
            </a:r>
            <a:endParaRPr lang="en-US" sz="1300" dirty="0"/>
          </a:p>
        </p:txBody>
      </p:sp>
      <p:sp>
        <p:nvSpPr>
          <p:cNvPr id="4" name="Text 2"/>
          <p:cNvSpPr/>
          <p:nvPr/>
        </p:nvSpPr>
        <p:spPr>
          <a:xfrm>
            <a:off x="579834" y="1808083"/>
            <a:ext cx="13470731"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Purpose: Slicers allow users to interact with the dashboard and customize the view based on specific needs.</a:t>
            </a:r>
            <a:endParaRPr lang="en-US" sz="1300" dirty="0"/>
          </a:p>
        </p:txBody>
      </p:sp>
      <p:pic>
        <p:nvPicPr>
          <p:cNvPr id="5" name="Image 0" descr="preencoded.png"/>
          <p:cNvPicPr>
            <a:picLocks noChangeAspect="1"/>
          </p:cNvPicPr>
          <p:nvPr/>
        </p:nvPicPr>
        <p:blipFill>
          <a:blip r:embed="rId3"/>
          <a:stretch>
            <a:fillRect/>
          </a:stretch>
        </p:blipFill>
        <p:spPr>
          <a:xfrm>
            <a:off x="579834" y="2288500"/>
            <a:ext cx="414218" cy="414218"/>
          </a:xfrm>
          <a:prstGeom prst="rect">
            <a:avLst/>
          </a:prstGeom>
        </p:spPr>
      </p:pic>
      <p:sp>
        <p:nvSpPr>
          <p:cNvPr id="6" name="Text 3"/>
          <p:cNvSpPr/>
          <p:nvPr/>
        </p:nvSpPr>
        <p:spPr>
          <a:xfrm>
            <a:off x="1159669" y="2357914"/>
            <a:ext cx="2278142" cy="284678"/>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Influence Score</a:t>
            </a:r>
            <a:endParaRPr lang="en-US" sz="1750" dirty="0"/>
          </a:p>
        </p:txBody>
      </p:sp>
      <p:sp>
        <p:nvSpPr>
          <p:cNvPr id="7" name="Text 4"/>
          <p:cNvSpPr/>
          <p:nvPr/>
        </p:nvSpPr>
        <p:spPr>
          <a:xfrm>
            <a:off x="1159669" y="2741890"/>
            <a:ext cx="12890897"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Vertical list to filter influencers between 41.0% to 93.0%.</a:t>
            </a:r>
            <a:endParaRPr lang="en-US" sz="1300" dirty="0"/>
          </a:p>
        </p:txBody>
      </p:sp>
      <p:pic>
        <p:nvPicPr>
          <p:cNvPr id="8" name="Image 1" descr="preencoded.png"/>
          <p:cNvPicPr>
            <a:picLocks noChangeAspect="1"/>
          </p:cNvPicPr>
          <p:nvPr/>
        </p:nvPicPr>
        <p:blipFill>
          <a:blip r:embed="rId4"/>
          <a:stretch>
            <a:fillRect/>
          </a:stretch>
        </p:blipFill>
        <p:spPr>
          <a:xfrm>
            <a:off x="579834" y="3367326"/>
            <a:ext cx="414218" cy="414218"/>
          </a:xfrm>
          <a:prstGeom prst="rect">
            <a:avLst/>
          </a:prstGeom>
        </p:spPr>
      </p:pic>
      <p:sp>
        <p:nvSpPr>
          <p:cNvPr id="9" name="Text 5"/>
          <p:cNvSpPr/>
          <p:nvPr/>
        </p:nvSpPr>
        <p:spPr>
          <a:xfrm>
            <a:off x="1159669" y="3436739"/>
            <a:ext cx="2654856" cy="284678"/>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Growth Rate in New Posts</a:t>
            </a:r>
            <a:endParaRPr lang="en-US" sz="1750" dirty="0"/>
          </a:p>
        </p:txBody>
      </p:sp>
      <p:sp>
        <p:nvSpPr>
          <p:cNvPr id="10" name="Text 6"/>
          <p:cNvSpPr/>
          <p:nvPr/>
        </p:nvSpPr>
        <p:spPr>
          <a:xfrm>
            <a:off x="1159669" y="3820716"/>
            <a:ext cx="12890897"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Slider to filter influencers from -100 to 91.3 growth rate.</a:t>
            </a:r>
            <a:endParaRPr lang="en-US" sz="1300" dirty="0"/>
          </a:p>
        </p:txBody>
      </p:sp>
      <p:pic>
        <p:nvPicPr>
          <p:cNvPr id="11" name="Image 2" descr="preencoded.png"/>
          <p:cNvPicPr>
            <a:picLocks noChangeAspect="1"/>
          </p:cNvPicPr>
          <p:nvPr/>
        </p:nvPicPr>
        <p:blipFill>
          <a:blip r:embed="rId5"/>
          <a:stretch>
            <a:fillRect/>
          </a:stretch>
        </p:blipFill>
        <p:spPr>
          <a:xfrm>
            <a:off x="579834" y="4446151"/>
            <a:ext cx="414218" cy="414218"/>
          </a:xfrm>
          <a:prstGeom prst="rect">
            <a:avLst/>
          </a:prstGeom>
        </p:spPr>
      </p:pic>
      <p:sp>
        <p:nvSpPr>
          <p:cNvPr id="12" name="Text 7"/>
          <p:cNvSpPr/>
          <p:nvPr/>
        </p:nvSpPr>
        <p:spPr>
          <a:xfrm>
            <a:off x="1159669" y="4515564"/>
            <a:ext cx="2278142" cy="284678"/>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Influencers</a:t>
            </a:r>
            <a:endParaRPr lang="en-US" sz="1750" dirty="0"/>
          </a:p>
        </p:txBody>
      </p:sp>
      <p:sp>
        <p:nvSpPr>
          <p:cNvPr id="13" name="Text 8"/>
          <p:cNvSpPr/>
          <p:nvPr/>
        </p:nvSpPr>
        <p:spPr>
          <a:xfrm>
            <a:off x="1159669" y="4899541"/>
            <a:ext cx="12890897"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Dropdown menu to select a specific influencer.</a:t>
            </a:r>
            <a:endParaRPr lang="en-US" sz="1300" dirty="0"/>
          </a:p>
        </p:txBody>
      </p:sp>
      <p:pic>
        <p:nvPicPr>
          <p:cNvPr id="14" name="Image 3" descr="preencoded.png"/>
          <p:cNvPicPr>
            <a:picLocks noChangeAspect="1"/>
          </p:cNvPicPr>
          <p:nvPr/>
        </p:nvPicPr>
        <p:blipFill>
          <a:blip r:embed="rId6"/>
          <a:stretch>
            <a:fillRect/>
          </a:stretch>
        </p:blipFill>
        <p:spPr>
          <a:xfrm>
            <a:off x="579834" y="5524976"/>
            <a:ext cx="414218" cy="414218"/>
          </a:xfrm>
          <a:prstGeom prst="rect">
            <a:avLst/>
          </a:prstGeom>
        </p:spPr>
      </p:pic>
      <p:sp>
        <p:nvSpPr>
          <p:cNvPr id="15" name="Text 9"/>
          <p:cNvSpPr/>
          <p:nvPr/>
        </p:nvSpPr>
        <p:spPr>
          <a:xfrm>
            <a:off x="1159669" y="5594390"/>
            <a:ext cx="2278142" cy="284678"/>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Country</a:t>
            </a:r>
            <a:endParaRPr lang="en-US" sz="1750" dirty="0"/>
          </a:p>
        </p:txBody>
      </p:sp>
      <p:sp>
        <p:nvSpPr>
          <p:cNvPr id="16" name="Text 10"/>
          <p:cNvSpPr/>
          <p:nvPr/>
        </p:nvSpPr>
        <p:spPr>
          <a:xfrm>
            <a:off x="1159669" y="5978366"/>
            <a:ext cx="12890897"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Dropdown menu to select influencers by country.</a:t>
            </a:r>
            <a:endParaRPr lang="en-US" sz="1300" dirty="0"/>
          </a:p>
        </p:txBody>
      </p:sp>
      <p:pic>
        <p:nvPicPr>
          <p:cNvPr id="17" name="Image 4" descr="preencoded.png"/>
          <p:cNvPicPr>
            <a:picLocks noChangeAspect="1"/>
          </p:cNvPicPr>
          <p:nvPr/>
        </p:nvPicPr>
        <p:blipFill>
          <a:blip r:embed="rId7"/>
          <a:stretch>
            <a:fillRect/>
          </a:stretch>
        </p:blipFill>
        <p:spPr>
          <a:xfrm>
            <a:off x="579834" y="6603802"/>
            <a:ext cx="414218" cy="414218"/>
          </a:xfrm>
          <a:prstGeom prst="rect">
            <a:avLst/>
          </a:prstGeom>
        </p:spPr>
      </p:pic>
      <p:sp>
        <p:nvSpPr>
          <p:cNvPr id="18" name="Text 11"/>
          <p:cNvSpPr/>
          <p:nvPr/>
        </p:nvSpPr>
        <p:spPr>
          <a:xfrm>
            <a:off x="1159669" y="6673215"/>
            <a:ext cx="2430185" cy="284678"/>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Clear All Slicers Button</a:t>
            </a:r>
            <a:endParaRPr lang="en-US" sz="1750" dirty="0"/>
          </a:p>
        </p:txBody>
      </p:sp>
      <p:sp>
        <p:nvSpPr>
          <p:cNvPr id="19" name="Text 12"/>
          <p:cNvSpPr/>
          <p:nvPr/>
        </p:nvSpPr>
        <p:spPr>
          <a:xfrm>
            <a:off x="1159669" y="7057192"/>
            <a:ext cx="12890897"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Resets all filters to show the full dataset.</a:t>
            </a:r>
            <a:endParaRPr lang="en-US" sz="1300" dirty="0"/>
          </a:p>
        </p:txBody>
      </p:sp>
      <p:sp>
        <p:nvSpPr>
          <p:cNvPr id="20" name="Text 13"/>
          <p:cNvSpPr/>
          <p:nvPr/>
        </p:nvSpPr>
        <p:spPr>
          <a:xfrm>
            <a:off x="579834" y="7508677"/>
            <a:ext cx="13470731" cy="265152"/>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Benefit: Enables dynamic analysis, focusing only on specific influencers, countries, or performance levels as per user preference.</a:t>
            </a:r>
            <a:endParaRPr lang="en-US"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68298" y="770572"/>
            <a:ext cx="5722739" cy="656273"/>
          </a:xfrm>
          <a:prstGeom prst="rect">
            <a:avLst/>
          </a:prstGeom>
          <a:noFill/>
          <a:ln/>
        </p:spPr>
        <p:txBody>
          <a:bodyPr wrap="none" lIns="0" tIns="0" rIns="0" bIns="0" rtlCol="0" anchor="t"/>
          <a:lstStyle/>
          <a:p>
            <a:pPr marL="0" indent="0" algn="l">
              <a:lnSpc>
                <a:spcPts val="5150"/>
              </a:lnSpc>
              <a:buNone/>
            </a:pPr>
            <a:r>
              <a:rPr lang="en-US" sz="4100" b="1" dirty="0">
                <a:solidFill>
                  <a:srgbClr val="F95F88"/>
                </a:solidFill>
                <a:latin typeface="Petrona Bold" pitchFamily="34" charset="0"/>
                <a:ea typeface="Petrona Bold" pitchFamily="34" charset="-122"/>
                <a:cs typeface="Petrona Bold" pitchFamily="34" charset="-120"/>
              </a:rPr>
              <a:t>Summary / Key Insights</a:t>
            </a:r>
            <a:endParaRPr lang="en-US" sz="4100" dirty="0"/>
          </a:p>
        </p:txBody>
      </p:sp>
      <p:sp>
        <p:nvSpPr>
          <p:cNvPr id="3" name="Shape 1"/>
          <p:cNvSpPr/>
          <p:nvPr/>
        </p:nvSpPr>
        <p:spPr>
          <a:xfrm>
            <a:off x="668298" y="1808678"/>
            <a:ext cx="4303990" cy="2061686"/>
          </a:xfrm>
          <a:prstGeom prst="roundRect">
            <a:avLst>
              <a:gd name="adj" fmla="val 3890"/>
            </a:avLst>
          </a:prstGeom>
          <a:solidFill>
            <a:srgbClr val="E0D7F4"/>
          </a:solidFill>
          <a:ln w="7620">
            <a:solidFill>
              <a:srgbClr val="C6BDDA"/>
            </a:solidFill>
            <a:prstDash val="solid"/>
          </a:ln>
        </p:spPr>
      </p:sp>
      <p:sp>
        <p:nvSpPr>
          <p:cNvPr id="4" name="Text 2"/>
          <p:cNvSpPr/>
          <p:nvPr/>
        </p:nvSpPr>
        <p:spPr>
          <a:xfrm>
            <a:off x="1507450" y="2007156"/>
            <a:ext cx="2625566"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Top Influencers</a:t>
            </a:r>
            <a:endParaRPr lang="en-US" sz="2050" dirty="0"/>
          </a:p>
        </p:txBody>
      </p:sp>
      <p:sp>
        <p:nvSpPr>
          <p:cNvPr id="5" name="Text 3"/>
          <p:cNvSpPr/>
          <p:nvPr/>
        </p:nvSpPr>
        <p:spPr>
          <a:xfrm>
            <a:off x="866775" y="2449830"/>
            <a:ext cx="3907036" cy="1222058"/>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Cristiano Ronaldo is the most followed influencer with 476M followers, making him highly attractive for brand collaborations.</a:t>
            </a:r>
            <a:endParaRPr lang="en-US" sz="1500" dirty="0"/>
          </a:p>
        </p:txBody>
      </p:sp>
      <p:sp>
        <p:nvSpPr>
          <p:cNvPr id="6" name="Shape 4"/>
          <p:cNvSpPr/>
          <p:nvPr/>
        </p:nvSpPr>
        <p:spPr>
          <a:xfrm>
            <a:off x="5163145" y="1808678"/>
            <a:ext cx="4303990" cy="2061686"/>
          </a:xfrm>
          <a:prstGeom prst="roundRect">
            <a:avLst>
              <a:gd name="adj" fmla="val 3890"/>
            </a:avLst>
          </a:prstGeom>
          <a:solidFill>
            <a:srgbClr val="E0D7F4"/>
          </a:solidFill>
          <a:ln w="7620">
            <a:solidFill>
              <a:srgbClr val="C6BDDA"/>
            </a:solidFill>
            <a:prstDash val="solid"/>
          </a:ln>
        </p:spPr>
      </p:sp>
      <p:sp>
        <p:nvSpPr>
          <p:cNvPr id="7" name="Text 5"/>
          <p:cNvSpPr/>
          <p:nvPr/>
        </p:nvSpPr>
        <p:spPr>
          <a:xfrm>
            <a:off x="6002298" y="2007156"/>
            <a:ext cx="2625566"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Engagement Leaders</a:t>
            </a:r>
            <a:endParaRPr lang="en-US" sz="2050" dirty="0"/>
          </a:p>
        </p:txBody>
      </p:sp>
      <p:sp>
        <p:nvSpPr>
          <p:cNvPr id="8" name="Text 6"/>
          <p:cNvSpPr/>
          <p:nvPr/>
        </p:nvSpPr>
        <p:spPr>
          <a:xfrm>
            <a:off x="5361623" y="2449830"/>
            <a:ext cx="3907036" cy="1222058"/>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Kylie Jenner leads in total likes (57 billion) and average likes per post (8 million), showing not just popularity but strong audience engagement.</a:t>
            </a:r>
            <a:endParaRPr lang="en-US" sz="1500" dirty="0"/>
          </a:p>
        </p:txBody>
      </p:sp>
      <p:sp>
        <p:nvSpPr>
          <p:cNvPr id="9" name="Shape 7"/>
          <p:cNvSpPr/>
          <p:nvPr/>
        </p:nvSpPr>
        <p:spPr>
          <a:xfrm>
            <a:off x="9657993" y="1808678"/>
            <a:ext cx="4303990" cy="2061686"/>
          </a:xfrm>
          <a:prstGeom prst="roundRect">
            <a:avLst>
              <a:gd name="adj" fmla="val 3890"/>
            </a:avLst>
          </a:prstGeom>
          <a:solidFill>
            <a:srgbClr val="E0D7F4"/>
          </a:solidFill>
          <a:ln w="7620">
            <a:solidFill>
              <a:srgbClr val="C6BDDA"/>
            </a:solidFill>
            <a:prstDash val="solid"/>
          </a:ln>
        </p:spPr>
      </p:sp>
      <p:sp>
        <p:nvSpPr>
          <p:cNvPr id="10" name="Text 8"/>
          <p:cNvSpPr/>
          <p:nvPr/>
        </p:nvSpPr>
        <p:spPr>
          <a:xfrm>
            <a:off x="10343317" y="2007156"/>
            <a:ext cx="2933343"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Geographic Distribution</a:t>
            </a:r>
            <a:endParaRPr lang="en-US" sz="2050" dirty="0"/>
          </a:p>
        </p:txBody>
      </p:sp>
      <p:sp>
        <p:nvSpPr>
          <p:cNvPr id="11" name="Text 9"/>
          <p:cNvSpPr/>
          <p:nvPr/>
        </p:nvSpPr>
        <p:spPr>
          <a:xfrm>
            <a:off x="9856470" y="2449830"/>
            <a:ext cx="3907036" cy="1222058"/>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USA, Brazil, and India are the top three countries with the highest influence scores, highlighting strong regional opportunities.</a:t>
            </a:r>
            <a:endParaRPr lang="en-US" sz="1500" dirty="0"/>
          </a:p>
        </p:txBody>
      </p:sp>
      <p:sp>
        <p:nvSpPr>
          <p:cNvPr id="12" name="Shape 10"/>
          <p:cNvSpPr/>
          <p:nvPr/>
        </p:nvSpPr>
        <p:spPr>
          <a:xfrm>
            <a:off x="668298" y="4061222"/>
            <a:ext cx="4303990" cy="2061686"/>
          </a:xfrm>
          <a:prstGeom prst="roundRect">
            <a:avLst>
              <a:gd name="adj" fmla="val 3890"/>
            </a:avLst>
          </a:prstGeom>
          <a:solidFill>
            <a:srgbClr val="E0D7F4"/>
          </a:solidFill>
          <a:ln w="7620">
            <a:solidFill>
              <a:srgbClr val="C6BDDA"/>
            </a:solidFill>
            <a:prstDash val="solid"/>
          </a:ln>
        </p:spPr>
      </p:sp>
      <p:sp>
        <p:nvSpPr>
          <p:cNvPr id="13" name="Text 11"/>
          <p:cNvSpPr/>
          <p:nvPr/>
        </p:nvSpPr>
        <p:spPr>
          <a:xfrm>
            <a:off x="1507450" y="4259699"/>
            <a:ext cx="2625566"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Notable Performers</a:t>
            </a:r>
            <a:endParaRPr lang="en-US" sz="2050" dirty="0"/>
          </a:p>
        </p:txBody>
      </p:sp>
      <p:sp>
        <p:nvSpPr>
          <p:cNvPr id="14" name="Text 12"/>
          <p:cNvSpPr/>
          <p:nvPr/>
        </p:nvSpPr>
        <p:spPr>
          <a:xfrm>
            <a:off x="866775" y="4702373"/>
            <a:ext cx="3907036" cy="916543"/>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Zendaya and Selena Gomez also perform strongly across multiple engagement metrics.</a:t>
            </a:r>
            <a:endParaRPr lang="en-US" sz="1500" dirty="0"/>
          </a:p>
        </p:txBody>
      </p:sp>
      <p:sp>
        <p:nvSpPr>
          <p:cNvPr id="15" name="Shape 13"/>
          <p:cNvSpPr/>
          <p:nvPr/>
        </p:nvSpPr>
        <p:spPr>
          <a:xfrm>
            <a:off x="5163145" y="4061222"/>
            <a:ext cx="4303990" cy="2061686"/>
          </a:xfrm>
          <a:prstGeom prst="roundRect">
            <a:avLst>
              <a:gd name="adj" fmla="val 3890"/>
            </a:avLst>
          </a:prstGeom>
          <a:solidFill>
            <a:srgbClr val="E0D7F4"/>
          </a:solidFill>
          <a:ln w="7620">
            <a:solidFill>
              <a:srgbClr val="C6BDDA"/>
            </a:solidFill>
            <a:prstDash val="solid"/>
          </a:ln>
        </p:spPr>
      </p:sp>
      <p:sp>
        <p:nvSpPr>
          <p:cNvPr id="16" name="Text 14"/>
          <p:cNvSpPr/>
          <p:nvPr/>
        </p:nvSpPr>
        <p:spPr>
          <a:xfrm>
            <a:off x="6002298" y="4259699"/>
            <a:ext cx="2625566"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Engagement Trends</a:t>
            </a:r>
            <a:endParaRPr lang="en-US" sz="2050" dirty="0"/>
          </a:p>
        </p:txBody>
      </p:sp>
      <p:sp>
        <p:nvSpPr>
          <p:cNvPr id="17" name="Text 15"/>
          <p:cNvSpPr/>
          <p:nvPr/>
        </p:nvSpPr>
        <p:spPr>
          <a:xfrm>
            <a:off x="5361623" y="4702373"/>
            <a:ext cx="3907036" cy="1222058"/>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Engagement rates vary across influencers, with some maintaining consistent interaction trends over 60 days (e.g., Karol G and Harry Styles).</a:t>
            </a:r>
            <a:endParaRPr lang="en-US" sz="1500" dirty="0"/>
          </a:p>
        </p:txBody>
      </p:sp>
      <p:sp>
        <p:nvSpPr>
          <p:cNvPr id="18" name="Shape 16"/>
          <p:cNvSpPr/>
          <p:nvPr/>
        </p:nvSpPr>
        <p:spPr>
          <a:xfrm>
            <a:off x="9657993" y="4061222"/>
            <a:ext cx="4303990" cy="2061686"/>
          </a:xfrm>
          <a:prstGeom prst="roundRect">
            <a:avLst>
              <a:gd name="adj" fmla="val 3890"/>
            </a:avLst>
          </a:prstGeom>
          <a:solidFill>
            <a:srgbClr val="E0D7F4"/>
          </a:solidFill>
          <a:ln w="7620">
            <a:solidFill>
              <a:srgbClr val="C6BDDA"/>
            </a:solidFill>
            <a:prstDash val="solid"/>
          </a:ln>
        </p:spPr>
      </p:sp>
      <p:sp>
        <p:nvSpPr>
          <p:cNvPr id="19" name="Text 17"/>
          <p:cNvSpPr/>
          <p:nvPr/>
        </p:nvSpPr>
        <p:spPr>
          <a:xfrm>
            <a:off x="10252829" y="4259699"/>
            <a:ext cx="3114318"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Performance Distribution</a:t>
            </a:r>
            <a:endParaRPr lang="en-US" sz="2050" dirty="0"/>
          </a:p>
        </p:txBody>
      </p:sp>
      <p:sp>
        <p:nvSpPr>
          <p:cNvPr id="20" name="Text 18"/>
          <p:cNvSpPr/>
          <p:nvPr/>
        </p:nvSpPr>
        <p:spPr>
          <a:xfrm>
            <a:off x="9856470" y="4702373"/>
            <a:ext cx="3907036" cy="1222058"/>
          </a:xfrm>
          <a:prstGeom prst="rect">
            <a:avLst/>
          </a:prstGeom>
          <a:noFill/>
          <a:ln/>
        </p:spPr>
        <p:txBody>
          <a:bodyPr wrap="squar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The funnel chart shows that influencers at the top (like Kylie Jenner) have significantly higher average post performance compared to others.</a:t>
            </a:r>
            <a:endParaRPr lang="en-US" sz="1500" dirty="0"/>
          </a:p>
        </p:txBody>
      </p:sp>
      <p:sp>
        <p:nvSpPr>
          <p:cNvPr id="21" name="Shape 19"/>
          <p:cNvSpPr/>
          <p:nvPr/>
        </p:nvSpPr>
        <p:spPr>
          <a:xfrm>
            <a:off x="668298" y="6313765"/>
            <a:ext cx="13293804" cy="1145143"/>
          </a:xfrm>
          <a:prstGeom prst="roundRect">
            <a:avLst>
              <a:gd name="adj" fmla="val 7003"/>
            </a:avLst>
          </a:prstGeom>
          <a:solidFill>
            <a:srgbClr val="E0D7F4"/>
          </a:solidFill>
          <a:ln w="7620">
            <a:solidFill>
              <a:srgbClr val="C6BDDA"/>
            </a:solidFill>
            <a:prstDash val="solid"/>
          </a:ln>
        </p:spPr>
      </p:sp>
      <p:sp>
        <p:nvSpPr>
          <p:cNvPr id="22" name="Text 20"/>
          <p:cNvSpPr/>
          <p:nvPr/>
        </p:nvSpPr>
        <p:spPr>
          <a:xfrm>
            <a:off x="6002417" y="6512243"/>
            <a:ext cx="2625566" cy="328136"/>
          </a:xfrm>
          <a:prstGeom prst="rect">
            <a:avLst/>
          </a:prstGeom>
          <a:noFill/>
          <a:ln/>
        </p:spPr>
        <p:txBody>
          <a:bodyPr wrap="none" lIns="0" tIns="0" rIns="0" bIns="0" rtlCol="0" anchor="t"/>
          <a:lstStyle/>
          <a:p>
            <a:pPr marL="0" indent="0" algn="ctr">
              <a:lnSpc>
                <a:spcPts val="2550"/>
              </a:lnSpc>
              <a:buNone/>
            </a:pPr>
            <a:r>
              <a:rPr lang="en-US" sz="2050" b="1" dirty="0">
                <a:solidFill>
                  <a:srgbClr val="272525"/>
                </a:solidFill>
                <a:latin typeface="Petrona Bold" pitchFamily="34" charset="0"/>
                <a:ea typeface="Petrona Bold" pitchFamily="34" charset="-122"/>
                <a:cs typeface="Petrona Bold" pitchFamily="34" charset="-120"/>
              </a:rPr>
              <a:t>Interactive Analysis</a:t>
            </a:r>
            <a:endParaRPr lang="en-US" sz="2050" dirty="0"/>
          </a:p>
        </p:txBody>
      </p:sp>
      <p:sp>
        <p:nvSpPr>
          <p:cNvPr id="23" name="Text 21"/>
          <p:cNvSpPr/>
          <p:nvPr/>
        </p:nvSpPr>
        <p:spPr>
          <a:xfrm>
            <a:off x="866775" y="6954917"/>
            <a:ext cx="12896850" cy="305514"/>
          </a:xfrm>
          <a:prstGeom prst="rect">
            <a:avLst/>
          </a:prstGeom>
          <a:noFill/>
          <a:ln/>
        </p:spPr>
        <p:txBody>
          <a:bodyPr wrap="none" lIns="0" tIns="0" rIns="0" bIns="0" rtlCol="0" anchor="t"/>
          <a:lstStyle/>
          <a:p>
            <a:pPr marL="0" indent="0" algn="ctr">
              <a:lnSpc>
                <a:spcPts val="2400"/>
              </a:lnSpc>
              <a:buNone/>
            </a:pPr>
            <a:r>
              <a:rPr lang="en-US" sz="1500" dirty="0">
                <a:solidFill>
                  <a:srgbClr val="272525"/>
                </a:solidFill>
                <a:latin typeface="Inter" pitchFamily="34" charset="0"/>
                <a:ea typeface="Inter" pitchFamily="34" charset="-122"/>
                <a:cs typeface="Inter" pitchFamily="34" charset="-120"/>
              </a:rPr>
              <a:t>Interactive slicers allow filtering the data for deeper analysis by influence score, growth rate, influencer name, and country.</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97337" y="729258"/>
            <a:ext cx="6905149" cy="586621"/>
          </a:xfrm>
          <a:prstGeom prst="rect">
            <a:avLst/>
          </a:prstGeom>
          <a:noFill/>
          <a:ln/>
        </p:spPr>
        <p:txBody>
          <a:bodyPr wrap="none" lIns="0" tIns="0" rIns="0" bIns="0" rtlCol="0" anchor="t"/>
          <a:lstStyle/>
          <a:p>
            <a:pPr marL="0" indent="0" algn="l">
              <a:lnSpc>
                <a:spcPts val="4600"/>
              </a:lnSpc>
              <a:buNone/>
            </a:pPr>
            <a:r>
              <a:rPr lang="en-US" sz="3650" b="1" dirty="0">
                <a:solidFill>
                  <a:srgbClr val="F95F88"/>
                </a:solidFill>
                <a:latin typeface="Petrona Bold" pitchFamily="34" charset="0"/>
                <a:ea typeface="Petrona Bold" pitchFamily="34" charset="-122"/>
                <a:cs typeface="Petrona Bold" pitchFamily="34" charset="-120"/>
              </a:rPr>
              <a:t>Recommendations / Conclusion</a:t>
            </a:r>
            <a:endParaRPr lang="en-US" sz="3650" dirty="0"/>
          </a:p>
        </p:txBody>
      </p:sp>
      <p:pic>
        <p:nvPicPr>
          <p:cNvPr id="3" name="Image 0" descr="preencoded.png"/>
          <p:cNvPicPr>
            <a:picLocks noChangeAspect="1"/>
          </p:cNvPicPr>
          <p:nvPr/>
        </p:nvPicPr>
        <p:blipFill>
          <a:blip r:embed="rId3"/>
          <a:stretch>
            <a:fillRect/>
          </a:stretch>
        </p:blipFill>
        <p:spPr>
          <a:xfrm>
            <a:off x="597337" y="1657112"/>
            <a:ext cx="853321" cy="1023938"/>
          </a:xfrm>
          <a:prstGeom prst="rect">
            <a:avLst/>
          </a:prstGeom>
        </p:spPr>
      </p:pic>
      <p:sp>
        <p:nvSpPr>
          <p:cNvPr id="4" name="Text 1"/>
          <p:cNvSpPr/>
          <p:nvPr/>
        </p:nvSpPr>
        <p:spPr>
          <a:xfrm>
            <a:off x="1706642" y="1827728"/>
            <a:ext cx="2738676"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Petrona Bold" pitchFamily="34" charset="0"/>
                <a:ea typeface="Petrona Bold" pitchFamily="34" charset="-122"/>
                <a:cs typeface="Petrona Bold" pitchFamily="34" charset="-120"/>
              </a:rPr>
              <a:t>Prioritize Top Performers</a:t>
            </a:r>
            <a:endParaRPr lang="en-US" sz="1800" dirty="0"/>
          </a:p>
        </p:txBody>
      </p:sp>
      <p:sp>
        <p:nvSpPr>
          <p:cNvPr id="5" name="Text 2"/>
          <p:cNvSpPr/>
          <p:nvPr/>
        </p:nvSpPr>
        <p:spPr>
          <a:xfrm>
            <a:off x="1706642" y="2223373"/>
            <a:ext cx="12326422" cy="272891"/>
          </a:xfrm>
          <a:prstGeom prst="rect">
            <a:avLst/>
          </a:prstGeom>
          <a:noFill/>
          <a:ln/>
        </p:spPr>
        <p:txBody>
          <a:bodyPr wrap="non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Brands should prioritize collaborations with influencers like Cristiano Ronaldo, Kylie Jenner, and Zendaya for maximum reach and engagement.</a:t>
            </a:r>
            <a:endParaRPr lang="en-US" sz="1300" dirty="0"/>
          </a:p>
        </p:txBody>
      </p:sp>
      <p:pic>
        <p:nvPicPr>
          <p:cNvPr id="6" name="Image 1" descr="preencoded.png"/>
          <p:cNvPicPr>
            <a:picLocks noChangeAspect="1"/>
          </p:cNvPicPr>
          <p:nvPr/>
        </p:nvPicPr>
        <p:blipFill>
          <a:blip r:embed="rId4"/>
          <a:stretch>
            <a:fillRect/>
          </a:stretch>
        </p:blipFill>
        <p:spPr>
          <a:xfrm>
            <a:off x="597337" y="2681049"/>
            <a:ext cx="853321" cy="1023938"/>
          </a:xfrm>
          <a:prstGeom prst="rect">
            <a:avLst/>
          </a:prstGeom>
        </p:spPr>
      </p:pic>
      <p:sp>
        <p:nvSpPr>
          <p:cNvPr id="7" name="Text 3"/>
          <p:cNvSpPr/>
          <p:nvPr/>
        </p:nvSpPr>
        <p:spPr>
          <a:xfrm>
            <a:off x="1706642" y="2851666"/>
            <a:ext cx="2346603"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Petrona Bold" pitchFamily="34" charset="0"/>
                <a:ea typeface="Petrona Bold" pitchFamily="34" charset="-122"/>
                <a:cs typeface="Petrona Bold" pitchFamily="34" charset="-120"/>
              </a:rPr>
              <a:t>Target Key Regions</a:t>
            </a:r>
            <a:endParaRPr lang="en-US" sz="1800" dirty="0"/>
          </a:p>
        </p:txBody>
      </p:sp>
      <p:sp>
        <p:nvSpPr>
          <p:cNvPr id="8" name="Text 4"/>
          <p:cNvSpPr/>
          <p:nvPr/>
        </p:nvSpPr>
        <p:spPr>
          <a:xfrm>
            <a:off x="1706642" y="3247311"/>
            <a:ext cx="12326422" cy="272891"/>
          </a:xfrm>
          <a:prstGeom prst="rect">
            <a:avLst/>
          </a:prstGeom>
          <a:noFill/>
          <a:ln/>
        </p:spPr>
        <p:txBody>
          <a:bodyPr wrap="non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Focus marketing campaigns in top-performing countries (USA, Brazil, India) to leverage regional influence.</a:t>
            </a:r>
            <a:endParaRPr lang="en-US" sz="1300" dirty="0"/>
          </a:p>
        </p:txBody>
      </p:sp>
      <p:pic>
        <p:nvPicPr>
          <p:cNvPr id="9" name="Image 2" descr="preencoded.png"/>
          <p:cNvPicPr>
            <a:picLocks noChangeAspect="1"/>
          </p:cNvPicPr>
          <p:nvPr/>
        </p:nvPicPr>
        <p:blipFill>
          <a:blip r:embed="rId5"/>
          <a:stretch>
            <a:fillRect/>
          </a:stretch>
        </p:blipFill>
        <p:spPr>
          <a:xfrm>
            <a:off x="597337" y="3704987"/>
            <a:ext cx="853321" cy="1023938"/>
          </a:xfrm>
          <a:prstGeom prst="rect">
            <a:avLst/>
          </a:prstGeom>
        </p:spPr>
      </p:pic>
      <p:sp>
        <p:nvSpPr>
          <p:cNvPr id="10" name="Text 5"/>
          <p:cNvSpPr/>
          <p:nvPr/>
        </p:nvSpPr>
        <p:spPr>
          <a:xfrm>
            <a:off x="1706642" y="3875603"/>
            <a:ext cx="2346603"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Petrona Bold" pitchFamily="34" charset="0"/>
                <a:ea typeface="Petrona Bold" pitchFamily="34" charset="-122"/>
                <a:cs typeface="Petrona Bold" pitchFamily="34" charset="-120"/>
              </a:rPr>
              <a:t>Balance Metrics</a:t>
            </a:r>
            <a:endParaRPr lang="en-US" sz="1800" dirty="0"/>
          </a:p>
        </p:txBody>
      </p:sp>
      <p:sp>
        <p:nvSpPr>
          <p:cNvPr id="11" name="Text 6"/>
          <p:cNvSpPr/>
          <p:nvPr/>
        </p:nvSpPr>
        <p:spPr>
          <a:xfrm>
            <a:off x="1706642" y="4271248"/>
            <a:ext cx="12326422" cy="272891"/>
          </a:xfrm>
          <a:prstGeom prst="rect">
            <a:avLst/>
          </a:prstGeom>
          <a:noFill/>
          <a:ln/>
        </p:spPr>
        <p:txBody>
          <a:bodyPr wrap="non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When selecting influencers, consider not only follower count but also average likes and engagement trends to ensure active audience participation.</a:t>
            </a:r>
            <a:endParaRPr lang="en-US" sz="1300" dirty="0"/>
          </a:p>
        </p:txBody>
      </p:sp>
      <p:pic>
        <p:nvPicPr>
          <p:cNvPr id="12" name="Image 3" descr="preencoded.png"/>
          <p:cNvPicPr>
            <a:picLocks noChangeAspect="1"/>
          </p:cNvPicPr>
          <p:nvPr/>
        </p:nvPicPr>
        <p:blipFill>
          <a:blip r:embed="rId6"/>
          <a:stretch>
            <a:fillRect/>
          </a:stretch>
        </p:blipFill>
        <p:spPr>
          <a:xfrm>
            <a:off x="597337" y="4728924"/>
            <a:ext cx="853321" cy="1023938"/>
          </a:xfrm>
          <a:prstGeom prst="rect">
            <a:avLst/>
          </a:prstGeom>
        </p:spPr>
      </p:pic>
      <p:sp>
        <p:nvSpPr>
          <p:cNvPr id="13" name="Text 7"/>
          <p:cNvSpPr/>
          <p:nvPr/>
        </p:nvSpPr>
        <p:spPr>
          <a:xfrm>
            <a:off x="1706642" y="4899541"/>
            <a:ext cx="2346603"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Petrona Bold" pitchFamily="34" charset="0"/>
                <a:ea typeface="Petrona Bold" pitchFamily="34" charset="-122"/>
                <a:cs typeface="Petrona Bold" pitchFamily="34" charset="-120"/>
              </a:rPr>
              <a:t>Track Consistency</a:t>
            </a:r>
            <a:endParaRPr lang="en-US" sz="1800" dirty="0"/>
          </a:p>
        </p:txBody>
      </p:sp>
      <p:sp>
        <p:nvSpPr>
          <p:cNvPr id="14" name="Text 8"/>
          <p:cNvSpPr/>
          <p:nvPr/>
        </p:nvSpPr>
        <p:spPr>
          <a:xfrm>
            <a:off x="1706642" y="5295186"/>
            <a:ext cx="12326422" cy="272891"/>
          </a:xfrm>
          <a:prstGeom prst="rect">
            <a:avLst/>
          </a:prstGeom>
          <a:noFill/>
          <a:ln/>
        </p:spPr>
        <p:txBody>
          <a:bodyPr wrap="non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Monitor engagement rate trends over time to identify influencers with consistent performance, not just short-term spikes.</a:t>
            </a:r>
            <a:endParaRPr lang="en-US" sz="1300" dirty="0"/>
          </a:p>
        </p:txBody>
      </p:sp>
      <p:pic>
        <p:nvPicPr>
          <p:cNvPr id="15" name="Image 4" descr="preencoded.png"/>
          <p:cNvPicPr>
            <a:picLocks noChangeAspect="1"/>
          </p:cNvPicPr>
          <p:nvPr/>
        </p:nvPicPr>
        <p:blipFill>
          <a:blip r:embed="rId7"/>
          <a:stretch>
            <a:fillRect/>
          </a:stretch>
        </p:blipFill>
        <p:spPr>
          <a:xfrm>
            <a:off x="597337" y="5752862"/>
            <a:ext cx="853321" cy="1282660"/>
          </a:xfrm>
          <a:prstGeom prst="rect">
            <a:avLst/>
          </a:prstGeom>
        </p:spPr>
      </p:pic>
      <p:sp>
        <p:nvSpPr>
          <p:cNvPr id="16" name="Text 9"/>
          <p:cNvSpPr/>
          <p:nvPr/>
        </p:nvSpPr>
        <p:spPr>
          <a:xfrm>
            <a:off x="1706642" y="5923478"/>
            <a:ext cx="2346603" cy="293251"/>
          </a:xfrm>
          <a:prstGeom prst="rect">
            <a:avLst/>
          </a:prstGeom>
          <a:noFill/>
          <a:ln/>
        </p:spPr>
        <p:txBody>
          <a:bodyPr wrap="none" lIns="0" tIns="0" rIns="0" bIns="0" rtlCol="0" anchor="t"/>
          <a:lstStyle/>
          <a:p>
            <a:pPr marL="0" indent="0" algn="l">
              <a:lnSpc>
                <a:spcPts val="2300"/>
              </a:lnSpc>
              <a:buNone/>
            </a:pPr>
            <a:r>
              <a:rPr lang="en-US" sz="1800" b="1" dirty="0">
                <a:solidFill>
                  <a:srgbClr val="272525"/>
                </a:solidFill>
                <a:latin typeface="Petrona Bold" pitchFamily="34" charset="0"/>
                <a:ea typeface="Petrona Bold" pitchFamily="34" charset="-122"/>
                <a:cs typeface="Petrona Bold" pitchFamily="34" charset="-120"/>
              </a:rPr>
              <a:t>Customize Analysis</a:t>
            </a:r>
            <a:endParaRPr lang="en-US" sz="1800" dirty="0"/>
          </a:p>
        </p:txBody>
      </p:sp>
      <p:sp>
        <p:nvSpPr>
          <p:cNvPr id="17" name="Text 10"/>
          <p:cNvSpPr/>
          <p:nvPr/>
        </p:nvSpPr>
        <p:spPr>
          <a:xfrm>
            <a:off x="1706642" y="6319123"/>
            <a:ext cx="12326422" cy="545783"/>
          </a:xfrm>
          <a:prstGeom prst="rect">
            <a:avLst/>
          </a:prstGeom>
          <a:noFill/>
          <a:ln/>
        </p:spPr>
        <p:txBody>
          <a:bodyPr wrap="squar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Utilize the dashboard slicers to tailor influencer selections based on specific campaign needs, such as high growth rate influencers for emerging markets.</a:t>
            </a:r>
            <a:endParaRPr lang="en-US" sz="1300" dirty="0"/>
          </a:p>
        </p:txBody>
      </p:sp>
      <p:sp>
        <p:nvSpPr>
          <p:cNvPr id="18" name="Text 11"/>
          <p:cNvSpPr/>
          <p:nvPr/>
        </p:nvSpPr>
        <p:spPr>
          <a:xfrm>
            <a:off x="597337" y="7227451"/>
            <a:ext cx="13435727" cy="272891"/>
          </a:xfrm>
          <a:prstGeom prst="rect">
            <a:avLst/>
          </a:prstGeom>
          <a:noFill/>
          <a:ln/>
        </p:spPr>
        <p:txBody>
          <a:bodyPr wrap="none" lIns="0" tIns="0" rIns="0" bIns="0" rtlCol="0" anchor="t"/>
          <a:lstStyle/>
          <a:p>
            <a:pPr marL="0" indent="0" algn="l">
              <a:lnSpc>
                <a:spcPts val="2150"/>
              </a:lnSpc>
              <a:buNone/>
            </a:pPr>
            <a:r>
              <a:rPr lang="en-US" sz="1300" dirty="0">
                <a:solidFill>
                  <a:srgbClr val="272525"/>
                </a:solidFill>
                <a:latin typeface="Inter" pitchFamily="34" charset="0"/>
                <a:ea typeface="Inter" pitchFamily="34" charset="-122"/>
                <a:cs typeface="Inter" pitchFamily="34" charset="-120"/>
              </a:rPr>
              <a:t>Overall, the analysis supports data-driven influencer marketing decisions, maximizing campaign ROI.</a:t>
            </a:r>
            <a:endParaRPr lang="en-US" sz="1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105632" y="3115985"/>
            <a:ext cx="6789420" cy="848558"/>
          </a:xfrm>
          <a:prstGeom prst="rect">
            <a:avLst/>
          </a:prstGeom>
          <a:noFill/>
          <a:ln/>
        </p:spPr>
        <p:txBody>
          <a:bodyPr wrap="none" lIns="0" tIns="0" rIns="0" bIns="0" rtlCol="0" anchor="t"/>
          <a:lstStyle/>
          <a:p>
            <a:pPr marL="0" indent="0" algn="ctr">
              <a:lnSpc>
                <a:spcPts val="6650"/>
              </a:lnSpc>
              <a:buNone/>
            </a:pPr>
            <a:r>
              <a:rPr lang="en-US" sz="5300" b="1" dirty="0">
                <a:solidFill>
                  <a:srgbClr val="F95F88"/>
                </a:solidFill>
                <a:latin typeface="Petrona Bold" pitchFamily="34" charset="0"/>
                <a:ea typeface="Petrona Bold" pitchFamily="34" charset="-122"/>
                <a:cs typeface="Petrona Bold" pitchFamily="34" charset="-120"/>
              </a:rPr>
              <a:t>Thank You</a:t>
            </a:r>
            <a:endParaRPr lang="en-US" sz="5300" dirty="0"/>
          </a:p>
        </p:txBody>
      </p:sp>
      <p:sp>
        <p:nvSpPr>
          <p:cNvPr id="3" name="Shape 1"/>
          <p:cNvSpPr/>
          <p:nvPr/>
        </p:nvSpPr>
        <p:spPr>
          <a:xfrm>
            <a:off x="864037" y="2745700"/>
            <a:ext cx="30480" cy="1589127"/>
          </a:xfrm>
          <a:prstGeom prst="rect">
            <a:avLst/>
          </a:prstGeom>
          <a:solidFill>
            <a:srgbClr val="6237C8"/>
          </a:solidFill>
          <a:ln/>
        </p:spPr>
      </p:sp>
      <p:sp>
        <p:nvSpPr>
          <p:cNvPr id="4" name="Text 2"/>
          <p:cNvSpPr/>
          <p:nvPr/>
        </p:nvSpPr>
        <p:spPr>
          <a:xfrm>
            <a:off x="1234321" y="4890135"/>
            <a:ext cx="12532043" cy="315992"/>
          </a:xfrm>
          <a:prstGeom prst="rect">
            <a:avLst/>
          </a:prstGeom>
          <a:noFill/>
          <a:ln/>
        </p:spPr>
        <p:txBody>
          <a:bodyPr wrap="none" lIns="0" tIns="0" rIns="0" bIns="0" rtlCol="0" anchor="t"/>
          <a:lstStyle/>
          <a:p>
            <a:pPr marL="0" indent="0" algn="ctr">
              <a:lnSpc>
                <a:spcPts val="2450"/>
              </a:lnSpc>
              <a:buNone/>
            </a:pPr>
            <a:r>
              <a:rPr lang="en-US" sz="1550" b="1" dirty="0">
                <a:solidFill>
                  <a:srgbClr val="272525"/>
                </a:solidFill>
                <a:latin typeface="Inter" pitchFamily="34" charset="0"/>
                <a:ea typeface="Inter" pitchFamily="34" charset="-122"/>
                <a:cs typeface="Inter" pitchFamily="34" charset="-120"/>
              </a:rPr>
              <a:t>"This dashboard empowers brands to make smarter influencer choices based on real engagement data."</a:t>
            </a:r>
            <a:endParaRPr lang="en-US" sz="1550" dirty="0"/>
          </a:p>
        </p:txBody>
      </p:sp>
      <p:sp>
        <p:nvSpPr>
          <p:cNvPr id="5" name="Shape 3"/>
          <p:cNvSpPr/>
          <p:nvPr/>
        </p:nvSpPr>
        <p:spPr>
          <a:xfrm>
            <a:off x="864037" y="4612481"/>
            <a:ext cx="30480" cy="871299"/>
          </a:xfrm>
          <a:prstGeom prst="rect">
            <a:avLst/>
          </a:prstGeom>
          <a:solidFill>
            <a:srgbClr val="6237C8"/>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pic>
        <p:nvPicPr>
          <p:cNvPr id="3" name="Image 1" descr="preencoded.png"/>
          <p:cNvPicPr>
            <a:picLocks noChangeAspect="1"/>
          </p:cNvPicPr>
          <p:nvPr/>
        </p:nvPicPr>
        <p:blipFill>
          <a:blip r:embed="rId4"/>
          <a:stretch>
            <a:fillRect/>
          </a:stretch>
        </p:blipFill>
        <p:spPr>
          <a:xfrm>
            <a:off x="7623929" y="2152888"/>
            <a:ext cx="6697742" cy="3923824"/>
          </a:xfrm>
          <a:prstGeom prst="rect">
            <a:avLst/>
          </a:prstGeom>
        </p:spPr>
      </p:pic>
      <p:sp>
        <p:nvSpPr>
          <p:cNvPr id="4" name="Text 0"/>
          <p:cNvSpPr/>
          <p:nvPr/>
        </p:nvSpPr>
        <p:spPr>
          <a:xfrm>
            <a:off x="864037" y="996196"/>
            <a:ext cx="5587127" cy="848558"/>
          </a:xfrm>
          <a:prstGeom prst="rect">
            <a:avLst/>
          </a:prstGeom>
          <a:noFill/>
          <a:ln/>
        </p:spPr>
        <p:txBody>
          <a:bodyPr wrap="none" lIns="0" tIns="0" rIns="0" bIns="0" rtlCol="0" anchor="t"/>
          <a:lstStyle/>
          <a:p>
            <a:pPr marL="0" indent="0" algn="l">
              <a:lnSpc>
                <a:spcPts val="6650"/>
              </a:lnSpc>
              <a:buNone/>
            </a:pPr>
            <a:r>
              <a:rPr lang="en-US" sz="5300" b="1" dirty="0">
                <a:solidFill>
                  <a:srgbClr val="F95F88"/>
                </a:solidFill>
                <a:latin typeface="Petrona Bold" pitchFamily="34" charset="0"/>
                <a:ea typeface="Petrona Bold" pitchFamily="34" charset="-122"/>
                <a:cs typeface="Petrona Bold" pitchFamily="34" charset="-120"/>
              </a:rPr>
              <a:t>Objective</a:t>
            </a:r>
            <a:endParaRPr lang="en-US" sz="5300" dirty="0">
              <a:solidFill>
                <a:srgbClr val="F95F88"/>
              </a:solidFill>
            </a:endParaRPr>
          </a:p>
        </p:txBody>
      </p:sp>
      <p:sp>
        <p:nvSpPr>
          <p:cNvPr id="5" name="Text 1"/>
          <p:cNvSpPr/>
          <p:nvPr/>
        </p:nvSpPr>
        <p:spPr>
          <a:xfrm>
            <a:off x="864037" y="2215039"/>
            <a:ext cx="5587127" cy="2370296"/>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Goal: The goal of this dashboard is to analyze top Instagram influencers across key performance metrics to help brands, marketers, and analysts identify the most impactful creators based on engagement, popularity, and audience reach.</a:t>
            </a:r>
            <a:endParaRPr lang="en-US" sz="1900" dirty="0"/>
          </a:p>
        </p:txBody>
      </p:sp>
      <p:sp>
        <p:nvSpPr>
          <p:cNvPr id="6" name="Text 2"/>
          <p:cNvSpPr/>
          <p:nvPr/>
        </p:nvSpPr>
        <p:spPr>
          <a:xfrm>
            <a:off x="864037" y="4862989"/>
            <a:ext cx="5587127" cy="2370296"/>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This includes an overview of influencer performance via KPIs such as average engagement rate, influence score, follower count, likes, and post activity — along with visuals to highlight top performers and trends across countries.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36521" y="748546"/>
            <a:ext cx="5787033" cy="723424"/>
          </a:xfrm>
          <a:prstGeom prst="rect">
            <a:avLst/>
          </a:prstGeom>
          <a:noFill/>
          <a:ln/>
        </p:spPr>
        <p:txBody>
          <a:bodyPr wrap="none" lIns="0" tIns="0" rIns="0" bIns="0" rtlCol="0" anchor="t"/>
          <a:lstStyle/>
          <a:p>
            <a:pPr marL="0" indent="0" algn="l">
              <a:lnSpc>
                <a:spcPts val="5650"/>
              </a:lnSpc>
              <a:buNone/>
            </a:pPr>
            <a:r>
              <a:rPr lang="en-US" sz="4550" b="1" dirty="0">
                <a:solidFill>
                  <a:srgbClr val="F95F88"/>
                </a:solidFill>
                <a:latin typeface="Petrona Bold" pitchFamily="34" charset="0"/>
                <a:ea typeface="Petrona Bold" pitchFamily="34" charset="-122"/>
                <a:cs typeface="Petrona Bold" pitchFamily="34" charset="-120"/>
              </a:rPr>
              <a:t>Dataset Overview</a:t>
            </a:r>
            <a:endParaRPr lang="en-US" sz="4550" dirty="0"/>
          </a:p>
        </p:txBody>
      </p:sp>
      <p:sp>
        <p:nvSpPr>
          <p:cNvPr id="3" name="Text 1"/>
          <p:cNvSpPr/>
          <p:nvPr/>
        </p:nvSpPr>
        <p:spPr>
          <a:xfrm>
            <a:off x="736521" y="1892737"/>
            <a:ext cx="13157359" cy="336590"/>
          </a:xfrm>
          <a:prstGeom prst="rect">
            <a:avLst/>
          </a:prstGeom>
          <a:noFill/>
          <a:ln/>
        </p:spPr>
        <p:txBody>
          <a:bodyPr wrap="non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Import Data &amp; Initial Cleaning</a:t>
            </a:r>
            <a:endParaRPr lang="en-US" sz="1650" dirty="0"/>
          </a:p>
        </p:txBody>
      </p:sp>
      <p:pic>
        <p:nvPicPr>
          <p:cNvPr id="4" name="Image 0" descr="preencoded.png"/>
          <p:cNvPicPr>
            <a:picLocks noChangeAspect="1"/>
          </p:cNvPicPr>
          <p:nvPr/>
        </p:nvPicPr>
        <p:blipFill>
          <a:blip r:embed="rId3"/>
          <a:stretch>
            <a:fillRect/>
          </a:stretch>
        </p:blipFill>
        <p:spPr>
          <a:xfrm>
            <a:off x="736521" y="2466023"/>
            <a:ext cx="1052155" cy="1262539"/>
          </a:xfrm>
          <a:prstGeom prst="rect">
            <a:avLst/>
          </a:prstGeom>
        </p:spPr>
      </p:pic>
      <p:sp>
        <p:nvSpPr>
          <p:cNvPr id="5" name="Text 2"/>
          <p:cNvSpPr/>
          <p:nvPr/>
        </p:nvSpPr>
        <p:spPr>
          <a:xfrm>
            <a:off x="2104311" y="2676406"/>
            <a:ext cx="2893457" cy="361593"/>
          </a:xfrm>
          <a:prstGeom prst="rect">
            <a:avLst/>
          </a:prstGeom>
          <a:noFill/>
          <a:ln/>
        </p:spPr>
        <p:txBody>
          <a:bodyPr wrap="none" lIns="0" tIns="0" rIns="0" bIns="0" rtlCol="0" anchor="t"/>
          <a:lstStyle/>
          <a:p>
            <a:pPr marL="0" indent="0" algn="l">
              <a:lnSpc>
                <a:spcPts val="2800"/>
              </a:lnSpc>
              <a:buNone/>
            </a:pPr>
            <a:r>
              <a:rPr lang="en-US" sz="2250" b="1" dirty="0">
                <a:solidFill>
                  <a:srgbClr val="272525"/>
                </a:solidFill>
                <a:latin typeface="Petrona Bold" pitchFamily="34" charset="0"/>
                <a:ea typeface="Petrona Bold" pitchFamily="34" charset="-122"/>
                <a:cs typeface="Petrona Bold" pitchFamily="34" charset="-120"/>
              </a:rPr>
              <a:t>Data Import</a:t>
            </a:r>
            <a:endParaRPr lang="en-US" sz="2250" dirty="0"/>
          </a:p>
        </p:txBody>
      </p:sp>
      <p:sp>
        <p:nvSpPr>
          <p:cNvPr id="6" name="Text 3"/>
          <p:cNvSpPr/>
          <p:nvPr/>
        </p:nvSpPr>
        <p:spPr>
          <a:xfrm>
            <a:off x="2104311" y="3164205"/>
            <a:ext cx="11789569" cy="336590"/>
          </a:xfrm>
          <a:prstGeom prst="rect">
            <a:avLst/>
          </a:prstGeom>
          <a:noFill/>
          <a:ln/>
        </p:spPr>
        <p:txBody>
          <a:bodyPr wrap="non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Import the dataset into Power Bi.</a:t>
            </a:r>
            <a:endParaRPr lang="en-US" sz="1650" dirty="0"/>
          </a:p>
        </p:txBody>
      </p:sp>
      <p:pic>
        <p:nvPicPr>
          <p:cNvPr id="7" name="Image 1" descr="preencoded.png"/>
          <p:cNvPicPr>
            <a:picLocks noChangeAspect="1"/>
          </p:cNvPicPr>
          <p:nvPr/>
        </p:nvPicPr>
        <p:blipFill>
          <a:blip r:embed="rId4"/>
          <a:stretch>
            <a:fillRect/>
          </a:stretch>
        </p:blipFill>
        <p:spPr>
          <a:xfrm>
            <a:off x="736521" y="3728561"/>
            <a:ext cx="1052155" cy="2044541"/>
          </a:xfrm>
          <a:prstGeom prst="rect">
            <a:avLst/>
          </a:prstGeom>
        </p:spPr>
      </p:pic>
      <p:sp>
        <p:nvSpPr>
          <p:cNvPr id="8" name="Text 4"/>
          <p:cNvSpPr/>
          <p:nvPr/>
        </p:nvSpPr>
        <p:spPr>
          <a:xfrm>
            <a:off x="2104311" y="3938945"/>
            <a:ext cx="2893457" cy="361593"/>
          </a:xfrm>
          <a:prstGeom prst="rect">
            <a:avLst/>
          </a:prstGeom>
          <a:noFill/>
          <a:ln/>
        </p:spPr>
        <p:txBody>
          <a:bodyPr wrap="none" lIns="0" tIns="0" rIns="0" bIns="0" rtlCol="0" anchor="t"/>
          <a:lstStyle/>
          <a:p>
            <a:pPr marL="0" indent="0" algn="l">
              <a:lnSpc>
                <a:spcPts val="2800"/>
              </a:lnSpc>
              <a:buNone/>
            </a:pPr>
            <a:r>
              <a:rPr lang="en-US" sz="2250" b="1" dirty="0">
                <a:solidFill>
                  <a:srgbClr val="272525"/>
                </a:solidFill>
                <a:latin typeface="Petrona Bold" pitchFamily="34" charset="0"/>
                <a:ea typeface="Petrona Bold" pitchFamily="34" charset="-122"/>
                <a:cs typeface="Petrona Bold" pitchFamily="34" charset="-120"/>
              </a:rPr>
              <a:t>Field Overview</a:t>
            </a:r>
            <a:endParaRPr lang="en-US" sz="2250" dirty="0"/>
          </a:p>
        </p:txBody>
      </p:sp>
      <p:sp>
        <p:nvSpPr>
          <p:cNvPr id="9" name="Text 5"/>
          <p:cNvSpPr/>
          <p:nvPr/>
        </p:nvSpPr>
        <p:spPr>
          <a:xfrm>
            <a:off x="2104311" y="4426744"/>
            <a:ext cx="11789569" cy="336590"/>
          </a:xfrm>
          <a:prstGeom prst="rect">
            <a:avLst/>
          </a:prstGeom>
          <a:noFill/>
          <a:ln/>
        </p:spPr>
        <p:txBody>
          <a:bodyPr wrap="non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Verify the data types for each column:</a:t>
            </a:r>
            <a:endParaRPr lang="en-US" sz="1650" dirty="0"/>
          </a:p>
        </p:txBody>
      </p:sp>
      <p:sp>
        <p:nvSpPr>
          <p:cNvPr id="10" name="Text 6"/>
          <p:cNvSpPr/>
          <p:nvPr/>
        </p:nvSpPr>
        <p:spPr>
          <a:xfrm>
            <a:off x="2104311" y="4889540"/>
            <a:ext cx="11789569" cy="673179"/>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 rank (integer), channel_info (string), influence_score (float), posts (integer), followers (integer), avg_likes (float), 60_day_eng_rate (float), new_post_avg_like (float), total_likes (integer), and country (string).</a:t>
            </a:r>
            <a:endParaRPr lang="en-US" sz="1650" dirty="0"/>
          </a:p>
        </p:txBody>
      </p:sp>
      <p:pic>
        <p:nvPicPr>
          <p:cNvPr id="11" name="Image 2" descr="preencoded.png"/>
          <p:cNvPicPr>
            <a:picLocks noChangeAspect="1"/>
          </p:cNvPicPr>
          <p:nvPr/>
        </p:nvPicPr>
        <p:blipFill>
          <a:blip r:embed="rId5"/>
          <a:stretch>
            <a:fillRect/>
          </a:stretch>
        </p:blipFill>
        <p:spPr>
          <a:xfrm>
            <a:off x="736521" y="5773103"/>
            <a:ext cx="1052155" cy="1707952"/>
          </a:xfrm>
          <a:prstGeom prst="rect">
            <a:avLst/>
          </a:prstGeom>
        </p:spPr>
      </p:pic>
      <p:sp>
        <p:nvSpPr>
          <p:cNvPr id="12" name="Text 7"/>
          <p:cNvSpPr/>
          <p:nvPr/>
        </p:nvSpPr>
        <p:spPr>
          <a:xfrm>
            <a:off x="2104311" y="5983486"/>
            <a:ext cx="2893457" cy="361593"/>
          </a:xfrm>
          <a:prstGeom prst="rect">
            <a:avLst/>
          </a:prstGeom>
          <a:noFill/>
          <a:ln/>
        </p:spPr>
        <p:txBody>
          <a:bodyPr wrap="none" lIns="0" tIns="0" rIns="0" bIns="0" rtlCol="0" anchor="t"/>
          <a:lstStyle/>
          <a:p>
            <a:pPr marL="0" indent="0" algn="l">
              <a:lnSpc>
                <a:spcPts val="2800"/>
              </a:lnSpc>
              <a:buNone/>
            </a:pPr>
            <a:r>
              <a:rPr lang="en-US" sz="2250" b="1" dirty="0">
                <a:solidFill>
                  <a:srgbClr val="272525"/>
                </a:solidFill>
                <a:latin typeface="Petrona Bold" pitchFamily="34" charset="0"/>
                <a:ea typeface="Petrona Bold" pitchFamily="34" charset="-122"/>
                <a:cs typeface="Petrona Bold" pitchFamily="34" charset="-120"/>
              </a:rPr>
              <a:t>Initial Cleaning</a:t>
            </a:r>
            <a:endParaRPr lang="en-US" sz="2250" dirty="0"/>
          </a:p>
        </p:txBody>
      </p:sp>
      <p:sp>
        <p:nvSpPr>
          <p:cNvPr id="13" name="Text 8"/>
          <p:cNvSpPr/>
          <p:nvPr/>
        </p:nvSpPr>
        <p:spPr>
          <a:xfrm>
            <a:off x="2104311" y="6471285"/>
            <a:ext cx="11789569" cy="336590"/>
          </a:xfrm>
          <a:prstGeom prst="rect">
            <a:avLst/>
          </a:prstGeom>
          <a:noFill/>
          <a:ln/>
        </p:spPr>
        <p:txBody>
          <a:bodyPr wrap="non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 Remove or fill null values (if any).</a:t>
            </a:r>
            <a:endParaRPr lang="en-US" sz="1650" dirty="0"/>
          </a:p>
        </p:txBody>
      </p:sp>
      <p:sp>
        <p:nvSpPr>
          <p:cNvPr id="14" name="Text 9"/>
          <p:cNvSpPr/>
          <p:nvPr/>
        </p:nvSpPr>
        <p:spPr>
          <a:xfrm>
            <a:off x="2104311" y="6934081"/>
            <a:ext cx="11789569" cy="336590"/>
          </a:xfrm>
          <a:prstGeom prst="rect">
            <a:avLst/>
          </a:prstGeom>
          <a:noFill/>
          <a:ln/>
        </p:spPr>
        <p:txBody>
          <a:bodyPr wrap="non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 Ensure columns like influence_score and engagement_rate are correctly formatted as percentages where needed.</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0931" y="917258"/>
            <a:ext cx="12284750" cy="767001"/>
          </a:xfrm>
          <a:prstGeom prst="rect">
            <a:avLst/>
          </a:prstGeom>
          <a:noFill/>
          <a:ln/>
        </p:spPr>
        <p:txBody>
          <a:bodyPr wrap="none" lIns="0" tIns="0" rIns="0" bIns="0" rtlCol="0" anchor="t"/>
          <a:lstStyle/>
          <a:p>
            <a:pPr marL="0" indent="0" algn="l">
              <a:lnSpc>
                <a:spcPts val="6000"/>
              </a:lnSpc>
              <a:buNone/>
            </a:pPr>
            <a:r>
              <a:rPr lang="en-US" sz="4800" b="1" dirty="0">
                <a:solidFill>
                  <a:srgbClr val="F95F88"/>
                </a:solidFill>
                <a:latin typeface="Petrona Bold" pitchFamily="34" charset="0"/>
                <a:ea typeface="Petrona Bold" pitchFamily="34" charset="-122"/>
                <a:cs typeface="Petrona Bold" pitchFamily="34" charset="-120"/>
              </a:rPr>
              <a:t>Defining Key Performance Indicators (KPIs)</a:t>
            </a:r>
            <a:endParaRPr lang="en-US" sz="4800" dirty="0"/>
          </a:p>
        </p:txBody>
      </p:sp>
      <p:sp>
        <p:nvSpPr>
          <p:cNvPr id="3" name="Text 1"/>
          <p:cNvSpPr/>
          <p:nvPr/>
        </p:nvSpPr>
        <p:spPr>
          <a:xfrm>
            <a:off x="780931" y="2130504"/>
            <a:ext cx="13068538" cy="356949"/>
          </a:xfrm>
          <a:prstGeom prst="rect">
            <a:avLst/>
          </a:prstGeom>
          <a:noFill/>
          <a:ln/>
        </p:spPr>
        <p:txBody>
          <a:bodyPr wrap="non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KPIs will measure influencer performance and engagement.</a:t>
            </a:r>
            <a:endParaRPr lang="en-US" sz="1750" dirty="0"/>
          </a:p>
        </p:txBody>
      </p:sp>
      <p:sp>
        <p:nvSpPr>
          <p:cNvPr id="4" name="Text 2"/>
          <p:cNvSpPr/>
          <p:nvPr/>
        </p:nvSpPr>
        <p:spPr>
          <a:xfrm>
            <a:off x="1625560" y="2997398"/>
            <a:ext cx="3068003" cy="383500"/>
          </a:xfrm>
          <a:prstGeom prst="rect">
            <a:avLst/>
          </a:prstGeom>
          <a:noFill/>
          <a:ln/>
        </p:spPr>
        <p:txBody>
          <a:bodyPr wrap="none" lIns="0" tIns="0" rIns="0" bIns="0" rtlCol="0" anchor="t"/>
          <a:lstStyle/>
          <a:p>
            <a:pPr marL="0" indent="0" algn="r">
              <a:lnSpc>
                <a:spcPts val="3000"/>
              </a:lnSpc>
              <a:buNone/>
            </a:pPr>
            <a:r>
              <a:rPr lang="en-US" sz="2400" b="1" dirty="0">
                <a:solidFill>
                  <a:srgbClr val="272525"/>
                </a:solidFill>
                <a:latin typeface="Petrona Bold" pitchFamily="34" charset="0"/>
                <a:ea typeface="Petrona Bold" pitchFamily="34" charset="-122"/>
                <a:cs typeface="Petrona Bold" pitchFamily="34" charset="-120"/>
              </a:rPr>
              <a:t>Total Followers</a:t>
            </a:r>
            <a:endParaRPr lang="en-US" sz="2400" dirty="0"/>
          </a:p>
        </p:txBody>
      </p:sp>
      <p:sp>
        <p:nvSpPr>
          <p:cNvPr id="5" name="Text 3"/>
          <p:cNvSpPr/>
          <p:nvPr/>
        </p:nvSpPr>
        <p:spPr>
          <a:xfrm>
            <a:off x="780931" y="3514725"/>
            <a:ext cx="3912632" cy="713899"/>
          </a:xfrm>
          <a:prstGeom prst="rect">
            <a:avLst/>
          </a:prstGeom>
          <a:noFill/>
          <a:ln/>
        </p:spPr>
        <p:txBody>
          <a:bodyPr wrap="square" lIns="0" tIns="0" rIns="0" bIns="0" rtlCol="0" anchor="t"/>
          <a:lstStyle/>
          <a:p>
            <a:pPr marL="0" indent="0" algn="r">
              <a:lnSpc>
                <a:spcPts val="2800"/>
              </a:lnSpc>
              <a:buNone/>
            </a:pPr>
            <a:r>
              <a:rPr lang="en-US" sz="1750" dirty="0">
                <a:solidFill>
                  <a:srgbClr val="272525"/>
                </a:solidFill>
                <a:latin typeface="Inter" pitchFamily="34" charset="0"/>
                <a:ea typeface="Inter" pitchFamily="34" charset="-122"/>
                <a:cs typeface="Inter" pitchFamily="34" charset="-120"/>
              </a:rPr>
              <a:t>Sum of followers across all influencers.</a:t>
            </a:r>
            <a:endParaRPr lang="en-US" sz="1750" dirty="0"/>
          </a:p>
        </p:txBody>
      </p:sp>
      <p:pic>
        <p:nvPicPr>
          <p:cNvPr id="6" name="Image 0" descr="preencoded.png"/>
          <p:cNvPicPr>
            <a:picLocks noChangeAspect="1"/>
          </p:cNvPicPr>
          <p:nvPr/>
        </p:nvPicPr>
        <p:blipFill>
          <a:blip r:embed="rId3"/>
          <a:stretch>
            <a:fillRect/>
          </a:stretch>
        </p:blipFill>
        <p:spPr>
          <a:xfrm>
            <a:off x="5028248" y="2738437"/>
            <a:ext cx="4573905" cy="4573905"/>
          </a:xfrm>
          <a:prstGeom prst="rect">
            <a:avLst/>
          </a:prstGeom>
        </p:spPr>
      </p:pic>
      <p:pic>
        <p:nvPicPr>
          <p:cNvPr id="7" name="Image 1" descr="preencoded.png"/>
          <p:cNvPicPr>
            <a:picLocks noChangeAspect="1"/>
          </p:cNvPicPr>
          <p:nvPr/>
        </p:nvPicPr>
        <p:blipFill>
          <a:blip r:embed="rId4"/>
          <a:stretch>
            <a:fillRect/>
          </a:stretch>
        </p:blipFill>
        <p:spPr>
          <a:xfrm>
            <a:off x="5853053" y="3875663"/>
            <a:ext cx="333851" cy="417314"/>
          </a:xfrm>
          <a:prstGeom prst="rect">
            <a:avLst/>
          </a:prstGeom>
        </p:spPr>
      </p:pic>
      <p:sp>
        <p:nvSpPr>
          <p:cNvPr id="8" name="Text 4"/>
          <p:cNvSpPr/>
          <p:nvPr/>
        </p:nvSpPr>
        <p:spPr>
          <a:xfrm>
            <a:off x="9936837" y="2828568"/>
            <a:ext cx="3606879" cy="383500"/>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Average Engagement Rate</a:t>
            </a:r>
            <a:endParaRPr lang="en-US" sz="2400" dirty="0"/>
          </a:p>
        </p:txBody>
      </p:sp>
      <p:sp>
        <p:nvSpPr>
          <p:cNvPr id="9" name="Text 5"/>
          <p:cNvSpPr/>
          <p:nvPr/>
        </p:nvSpPr>
        <p:spPr>
          <a:xfrm>
            <a:off x="9936837" y="3345894"/>
            <a:ext cx="3912632" cy="356949"/>
          </a:xfrm>
          <a:prstGeom prst="rect">
            <a:avLst/>
          </a:prstGeom>
          <a:noFill/>
          <a:ln/>
        </p:spPr>
        <p:txBody>
          <a:bodyPr wrap="non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The average 60 day eng rate.</a:t>
            </a:r>
            <a:endParaRPr lang="en-US" sz="1750" dirty="0"/>
          </a:p>
        </p:txBody>
      </p:sp>
      <p:pic>
        <p:nvPicPr>
          <p:cNvPr id="10" name="Image 2" descr="preencoded.png"/>
          <p:cNvPicPr>
            <a:picLocks noChangeAspect="1"/>
          </p:cNvPicPr>
          <p:nvPr/>
        </p:nvPicPr>
        <p:blipFill>
          <a:blip r:embed="rId5"/>
          <a:stretch>
            <a:fillRect/>
          </a:stretch>
        </p:blipFill>
        <p:spPr>
          <a:xfrm>
            <a:off x="5028248" y="2738437"/>
            <a:ext cx="4573905" cy="4573905"/>
          </a:xfrm>
          <a:prstGeom prst="rect">
            <a:avLst/>
          </a:prstGeom>
        </p:spPr>
      </p:pic>
      <p:pic>
        <p:nvPicPr>
          <p:cNvPr id="11" name="Image 3" descr="preencoded.png"/>
          <p:cNvPicPr>
            <a:picLocks noChangeAspect="1"/>
          </p:cNvPicPr>
          <p:nvPr/>
        </p:nvPicPr>
        <p:blipFill>
          <a:blip r:embed="rId6"/>
          <a:stretch>
            <a:fillRect/>
          </a:stretch>
        </p:blipFill>
        <p:spPr>
          <a:xfrm>
            <a:off x="7642800" y="3294162"/>
            <a:ext cx="333851" cy="417314"/>
          </a:xfrm>
          <a:prstGeom prst="rect">
            <a:avLst/>
          </a:prstGeom>
        </p:spPr>
      </p:pic>
      <p:sp>
        <p:nvSpPr>
          <p:cNvPr id="12" name="Text 6"/>
          <p:cNvSpPr/>
          <p:nvPr/>
        </p:nvSpPr>
        <p:spPr>
          <a:xfrm>
            <a:off x="10048399" y="4217908"/>
            <a:ext cx="3130868" cy="383500"/>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Average Likes per Post</a:t>
            </a:r>
            <a:endParaRPr lang="en-US" sz="2400" dirty="0"/>
          </a:p>
        </p:txBody>
      </p:sp>
      <p:sp>
        <p:nvSpPr>
          <p:cNvPr id="13" name="Text 7"/>
          <p:cNvSpPr/>
          <p:nvPr/>
        </p:nvSpPr>
        <p:spPr>
          <a:xfrm>
            <a:off x="10048399" y="4735235"/>
            <a:ext cx="3801070" cy="356949"/>
          </a:xfrm>
          <a:prstGeom prst="rect">
            <a:avLst/>
          </a:prstGeom>
          <a:noFill/>
          <a:ln/>
        </p:spPr>
        <p:txBody>
          <a:bodyPr wrap="non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Calculated by total likes / posts.</a:t>
            </a:r>
            <a:endParaRPr lang="en-US" sz="1750" dirty="0"/>
          </a:p>
        </p:txBody>
      </p:sp>
      <p:pic>
        <p:nvPicPr>
          <p:cNvPr id="14" name="Image 4" descr="preencoded.png"/>
          <p:cNvPicPr>
            <a:picLocks noChangeAspect="1"/>
          </p:cNvPicPr>
          <p:nvPr/>
        </p:nvPicPr>
        <p:blipFill>
          <a:blip r:embed="rId7"/>
          <a:stretch>
            <a:fillRect/>
          </a:stretch>
        </p:blipFill>
        <p:spPr>
          <a:xfrm>
            <a:off x="5028248" y="2738437"/>
            <a:ext cx="4573905" cy="4573905"/>
          </a:xfrm>
          <a:prstGeom prst="rect">
            <a:avLst/>
          </a:prstGeom>
        </p:spPr>
      </p:pic>
      <p:pic>
        <p:nvPicPr>
          <p:cNvPr id="15" name="Image 5" descr="preencoded.png"/>
          <p:cNvPicPr>
            <a:picLocks noChangeAspect="1"/>
          </p:cNvPicPr>
          <p:nvPr/>
        </p:nvPicPr>
        <p:blipFill>
          <a:blip r:embed="rId8"/>
          <a:stretch>
            <a:fillRect/>
          </a:stretch>
        </p:blipFill>
        <p:spPr>
          <a:xfrm>
            <a:off x="8749010" y="4816733"/>
            <a:ext cx="333851" cy="417314"/>
          </a:xfrm>
          <a:prstGeom prst="rect">
            <a:avLst/>
          </a:prstGeom>
        </p:spPr>
      </p:pic>
      <p:sp>
        <p:nvSpPr>
          <p:cNvPr id="16" name="Text 8"/>
          <p:cNvSpPr/>
          <p:nvPr/>
        </p:nvSpPr>
        <p:spPr>
          <a:xfrm>
            <a:off x="9936837" y="5607368"/>
            <a:ext cx="3912632" cy="767001"/>
          </a:xfrm>
          <a:prstGeom prst="rect">
            <a:avLst/>
          </a:prstGeom>
          <a:noFill/>
          <a:ln/>
        </p:spPr>
        <p:txBody>
          <a:bodyPr wrap="squar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Influence Score Distribution</a:t>
            </a:r>
            <a:endParaRPr lang="en-US" sz="2400" dirty="0"/>
          </a:p>
        </p:txBody>
      </p:sp>
      <p:sp>
        <p:nvSpPr>
          <p:cNvPr id="17" name="Text 9"/>
          <p:cNvSpPr/>
          <p:nvPr/>
        </p:nvSpPr>
        <p:spPr>
          <a:xfrm>
            <a:off x="9936837" y="6508194"/>
            <a:ext cx="3912632" cy="713899"/>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Distribution analysis of influence score across countries or ranks.</a:t>
            </a:r>
            <a:endParaRPr lang="en-US" sz="1750" dirty="0"/>
          </a:p>
        </p:txBody>
      </p:sp>
      <p:pic>
        <p:nvPicPr>
          <p:cNvPr id="18" name="Image 6" descr="preencoded.png"/>
          <p:cNvPicPr>
            <a:picLocks noChangeAspect="1"/>
          </p:cNvPicPr>
          <p:nvPr/>
        </p:nvPicPr>
        <p:blipFill>
          <a:blip r:embed="rId9"/>
          <a:stretch>
            <a:fillRect/>
          </a:stretch>
        </p:blipFill>
        <p:spPr>
          <a:xfrm>
            <a:off x="5028248" y="2738437"/>
            <a:ext cx="4573905" cy="4573905"/>
          </a:xfrm>
          <a:prstGeom prst="rect">
            <a:avLst/>
          </a:prstGeom>
        </p:spPr>
      </p:pic>
      <p:pic>
        <p:nvPicPr>
          <p:cNvPr id="19" name="Image 7" descr="preencoded.png"/>
          <p:cNvPicPr>
            <a:picLocks noChangeAspect="1"/>
          </p:cNvPicPr>
          <p:nvPr/>
        </p:nvPicPr>
        <p:blipFill>
          <a:blip r:embed="rId10"/>
          <a:stretch>
            <a:fillRect/>
          </a:stretch>
        </p:blipFill>
        <p:spPr>
          <a:xfrm>
            <a:off x="7642800" y="6339185"/>
            <a:ext cx="333851" cy="417314"/>
          </a:xfrm>
          <a:prstGeom prst="rect">
            <a:avLst/>
          </a:prstGeom>
        </p:spPr>
      </p:pic>
      <p:sp>
        <p:nvSpPr>
          <p:cNvPr id="20" name="Text 10"/>
          <p:cNvSpPr/>
          <p:nvPr/>
        </p:nvSpPr>
        <p:spPr>
          <a:xfrm>
            <a:off x="780931" y="5259943"/>
            <a:ext cx="3912632" cy="767001"/>
          </a:xfrm>
          <a:prstGeom prst="rect">
            <a:avLst/>
          </a:prstGeom>
          <a:noFill/>
          <a:ln/>
        </p:spPr>
        <p:txBody>
          <a:bodyPr wrap="square" lIns="0" tIns="0" rIns="0" bIns="0" rtlCol="0" anchor="t"/>
          <a:lstStyle/>
          <a:p>
            <a:pPr marL="0" indent="0" algn="r">
              <a:lnSpc>
                <a:spcPts val="3000"/>
              </a:lnSpc>
              <a:buNone/>
            </a:pPr>
            <a:r>
              <a:rPr lang="en-US" sz="2400" b="1" dirty="0">
                <a:solidFill>
                  <a:srgbClr val="272525"/>
                </a:solidFill>
                <a:latin typeface="Petrona Bold" pitchFamily="34" charset="0"/>
                <a:ea typeface="Petrona Bold" pitchFamily="34" charset="-122"/>
                <a:cs typeface="Petrona Bold" pitchFamily="34" charset="-120"/>
              </a:rPr>
              <a:t>Country with Highest Influencers</a:t>
            </a:r>
            <a:endParaRPr lang="en-US" sz="2400" dirty="0"/>
          </a:p>
        </p:txBody>
      </p:sp>
      <p:sp>
        <p:nvSpPr>
          <p:cNvPr id="21" name="Text 11"/>
          <p:cNvSpPr/>
          <p:nvPr/>
        </p:nvSpPr>
        <p:spPr>
          <a:xfrm>
            <a:off x="780931" y="6160770"/>
            <a:ext cx="3912632" cy="713899"/>
          </a:xfrm>
          <a:prstGeom prst="rect">
            <a:avLst/>
          </a:prstGeom>
          <a:noFill/>
          <a:ln/>
        </p:spPr>
        <p:txBody>
          <a:bodyPr wrap="square" lIns="0" tIns="0" rIns="0" bIns="0" rtlCol="0" anchor="t"/>
          <a:lstStyle/>
          <a:p>
            <a:pPr marL="0" indent="0" algn="r">
              <a:lnSpc>
                <a:spcPts val="2800"/>
              </a:lnSpc>
              <a:buNone/>
            </a:pPr>
            <a:r>
              <a:rPr lang="en-US" sz="1750" dirty="0">
                <a:solidFill>
                  <a:srgbClr val="272525"/>
                </a:solidFill>
                <a:latin typeface="Inter" pitchFamily="34" charset="0"/>
                <a:ea typeface="Inter" pitchFamily="34" charset="-122"/>
                <a:cs typeface="Inter" pitchFamily="34" charset="-120"/>
              </a:rPr>
              <a:t>A count of influencers by country to determine top regions.</a:t>
            </a:r>
            <a:endParaRPr lang="en-US" sz="1750" dirty="0"/>
          </a:p>
        </p:txBody>
      </p:sp>
      <p:pic>
        <p:nvPicPr>
          <p:cNvPr id="22" name="Image 8" descr="preencoded.png"/>
          <p:cNvPicPr>
            <a:picLocks noChangeAspect="1"/>
          </p:cNvPicPr>
          <p:nvPr/>
        </p:nvPicPr>
        <p:blipFill>
          <a:blip r:embed="rId11"/>
          <a:stretch>
            <a:fillRect/>
          </a:stretch>
        </p:blipFill>
        <p:spPr>
          <a:xfrm>
            <a:off x="5028248" y="2738437"/>
            <a:ext cx="4573905" cy="4573905"/>
          </a:xfrm>
          <a:prstGeom prst="rect">
            <a:avLst/>
          </a:prstGeom>
        </p:spPr>
      </p:pic>
      <p:pic>
        <p:nvPicPr>
          <p:cNvPr id="23" name="Image 9" descr="preencoded.png"/>
          <p:cNvPicPr>
            <a:picLocks noChangeAspect="1"/>
          </p:cNvPicPr>
          <p:nvPr/>
        </p:nvPicPr>
        <p:blipFill>
          <a:blip r:embed="rId12"/>
          <a:stretch>
            <a:fillRect/>
          </a:stretch>
        </p:blipFill>
        <p:spPr>
          <a:xfrm>
            <a:off x="5853053" y="5757684"/>
            <a:ext cx="333851" cy="4173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087755"/>
            <a:ext cx="8205907" cy="848558"/>
          </a:xfrm>
          <a:prstGeom prst="rect">
            <a:avLst/>
          </a:prstGeom>
          <a:noFill/>
          <a:ln/>
        </p:spPr>
        <p:txBody>
          <a:bodyPr wrap="none" lIns="0" tIns="0" rIns="0" bIns="0" rtlCol="0" anchor="t"/>
          <a:lstStyle/>
          <a:p>
            <a:pPr marL="0" indent="0" algn="l">
              <a:lnSpc>
                <a:spcPts val="6650"/>
              </a:lnSpc>
              <a:buNone/>
            </a:pPr>
            <a:r>
              <a:rPr lang="en-US" sz="5300" b="1" dirty="0">
                <a:solidFill>
                  <a:srgbClr val="F95F88"/>
                </a:solidFill>
                <a:latin typeface="Petrona Bold" pitchFamily="34" charset="0"/>
                <a:ea typeface="Petrona Bold" pitchFamily="34" charset="-122"/>
                <a:cs typeface="Petrona Bold" pitchFamily="34" charset="-120"/>
              </a:rPr>
              <a:t>Creating Calculated Fields</a:t>
            </a:r>
            <a:endParaRPr lang="en-US" sz="5300" dirty="0"/>
          </a:p>
        </p:txBody>
      </p:sp>
      <p:sp>
        <p:nvSpPr>
          <p:cNvPr id="3" name="Text 1"/>
          <p:cNvSpPr/>
          <p:nvPr/>
        </p:nvSpPr>
        <p:spPr>
          <a:xfrm>
            <a:off x="864037" y="2430066"/>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Calculated fields will enhance the data by creating new insights.</a:t>
            </a:r>
            <a:endParaRPr lang="en-US" sz="1900" dirty="0"/>
          </a:p>
        </p:txBody>
      </p:sp>
      <p:sp>
        <p:nvSpPr>
          <p:cNvPr id="4" name="Shape 2"/>
          <p:cNvSpPr/>
          <p:nvPr/>
        </p:nvSpPr>
        <p:spPr>
          <a:xfrm>
            <a:off x="864037" y="3102769"/>
            <a:ext cx="4136231" cy="4039076"/>
          </a:xfrm>
          <a:prstGeom prst="roundRect">
            <a:avLst>
              <a:gd name="adj" fmla="val 2567"/>
            </a:avLst>
          </a:prstGeom>
          <a:solidFill>
            <a:srgbClr val="E0D7F4"/>
          </a:solidFill>
          <a:ln w="15240">
            <a:solidFill>
              <a:srgbClr val="C6BDDA"/>
            </a:solidFill>
            <a:prstDash val="solid"/>
          </a:ln>
        </p:spPr>
      </p:sp>
      <p:sp>
        <p:nvSpPr>
          <p:cNvPr id="5" name="Text 3"/>
          <p:cNvSpPr/>
          <p:nvPr/>
        </p:nvSpPr>
        <p:spPr>
          <a:xfrm>
            <a:off x="1126093" y="3364825"/>
            <a:ext cx="3612118" cy="848439"/>
          </a:xfrm>
          <a:prstGeom prst="rect">
            <a:avLst/>
          </a:prstGeom>
          <a:noFill/>
          <a:ln/>
        </p:spPr>
        <p:txBody>
          <a:bodyPr wrap="square" lIns="0" tIns="0" rIns="0" bIns="0" rtlCol="0" anchor="t"/>
          <a:lstStyle/>
          <a:p>
            <a:pPr marL="0" indent="0" algn="l">
              <a:lnSpc>
                <a:spcPts val="3300"/>
              </a:lnSpc>
              <a:buNone/>
            </a:pPr>
            <a:r>
              <a:rPr lang="en-US" sz="2650" b="1" dirty="0">
                <a:solidFill>
                  <a:srgbClr val="272525"/>
                </a:solidFill>
                <a:latin typeface="Petrona Bold" pitchFamily="34" charset="0"/>
                <a:ea typeface="Petrona Bold" pitchFamily="34" charset="-122"/>
                <a:cs typeface="Petrona Bold" pitchFamily="34" charset="-120"/>
              </a:rPr>
              <a:t>Engagement Rate (ER) Calculation</a:t>
            </a:r>
            <a:endParaRPr lang="en-US" sz="2650" dirty="0"/>
          </a:p>
        </p:txBody>
      </p:sp>
      <p:sp>
        <p:nvSpPr>
          <p:cNvPr id="6" name="Text 4"/>
          <p:cNvSpPr/>
          <p:nvPr/>
        </p:nvSpPr>
        <p:spPr>
          <a:xfrm>
            <a:off x="1126093" y="4361378"/>
            <a:ext cx="3612118"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Formula: ([avg_likes] / [followers]) * 100</a:t>
            </a:r>
            <a:endParaRPr lang="en-US" sz="1900" dirty="0"/>
          </a:p>
        </p:txBody>
      </p:sp>
      <p:sp>
        <p:nvSpPr>
          <p:cNvPr id="7" name="Text 5"/>
          <p:cNvSpPr/>
          <p:nvPr/>
        </p:nvSpPr>
        <p:spPr>
          <a:xfrm>
            <a:off x="1126093" y="5299591"/>
            <a:ext cx="3612118" cy="1580198"/>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This will standardize engagement rates to help compare across different influencer follower counts.</a:t>
            </a:r>
            <a:endParaRPr lang="en-US" sz="1900" dirty="0"/>
          </a:p>
        </p:txBody>
      </p:sp>
      <p:sp>
        <p:nvSpPr>
          <p:cNvPr id="8" name="Shape 6"/>
          <p:cNvSpPr/>
          <p:nvPr/>
        </p:nvSpPr>
        <p:spPr>
          <a:xfrm>
            <a:off x="5247084" y="3102769"/>
            <a:ext cx="4136231" cy="4039076"/>
          </a:xfrm>
          <a:prstGeom prst="roundRect">
            <a:avLst>
              <a:gd name="adj" fmla="val 2567"/>
            </a:avLst>
          </a:prstGeom>
          <a:solidFill>
            <a:srgbClr val="E0D7F4"/>
          </a:solidFill>
          <a:ln w="15240">
            <a:solidFill>
              <a:srgbClr val="C6BDDA"/>
            </a:solidFill>
            <a:prstDash val="solid"/>
          </a:ln>
        </p:spPr>
      </p:sp>
      <p:sp>
        <p:nvSpPr>
          <p:cNvPr id="9" name="Text 7"/>
          <p:cNvSpPr/>
          <p:nvPr/>
        </p:nvSpPr>
        <p:spPr>
          <a:xfrm>
            <a:off x="5509141" y="3364825"/>
            <a:ext cx="3612118" cy="848439"/>
          </a:xfrm>
          <a:prstGeom prst="rect">
            <a:avLst/>
          </a:prstGeom>
          <a:noFill/>
          <a:ln/>
        </p:spPr>
        <p:txBody>
          <a:bodyPr wrap="square" lIns="0" tIns="0" rIns="0" bIns="0" rtlCol="0" anchor="t"/>
          <a:lstStyle/>
          <a:p>
            <a:pPr marL="0" indent="0" algn="l">
              <a:lnSpc>
                <a:spcPts val="3300"/>
              </a:lnSpc>
              <a:buNone/>
            </a:pPr>
            <a:r>
              <a:rPr lang="en-US" sz="2650" b="1" dirty="0">
                <a:solidFill>
                  <a:srgbClr val="272525"/>
                </a:solidFill>
                <a:latin typeface="Petrona Bold" pitchFamily="34" charset="0"/>
                <a:ea typeface="Petrona Bold" pitchFamily="34" charset="-122"/>
                <a:cs typeface="Petrona Bold" pitchFamily="34" charset="-120"/>
              </a:rPr>
              <a:t>Growth Rate in New Post Likes</a:t>
            </a:r>
            <a:endParaRPr lang="en-US" sz="2650" dirty="0"/>
          </a:p>
        </p:txBody>
      </p:sp>
      <p:sp>
        <p:nvSpPr>
          <p:cNvPr id="10" name="Text 8"/>
          <p:cNvSpPr/>
          <p:nvPr/>
        </p:nvSpPr>
        <p:spPr>
          <a:xfrm>
            <a:off x="5509141" y="4361378"/>
            <a:ext cx="3612118" cy="1185148"/>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Formula: ([new_post_avg_like] - [avg_likes]) / [avg_likes] * 100</a:t>
            </a:r>
            <a:endParaRPr lang="en-US" sz="1900" dirty="0"/>
          </a:p>
        </p:txBody>
      </p:sp>
      <p:sp>
        <p:nvSpPr>
          <p:cNvPr id="11" name="Text 9"/>
          <p:cNvSpPr/>
          <p:nvPr/>
        </p:nvSpPr>
        <p:spPr>
          <a:xfrm>
            <a:off x="5509141" y="5694640"/>
            <a:ext cx="3612118" cy="1185148"/>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This field will indicate the growth or decline in average likes over time.</a:t>
            </a:r>
            <a:endParaRPr lang="en-US" sz="1900" dirty="0"/>
          </a:p>
        </p:txBody>
      </p:sp>
      <p:sp>
        <p:nvSpPr>
          <p:cNvPr id="12" name="Shape 10"/>
          <p:cNvSpPr/>
          <p:nvPr/>
        </p:nvSpPr>
        <p:spPr>
          <a:xfrm>
            <a:off x="9630132" y="3102769"/>
            <a:ext cx="4136231" cy="4039076"/>
          </a:xfrm>
          <a:prstGeom prst="roundRect">
            <a:avLst>
              <a:gd name="adj" fmla="val 2567"/>
            </a:avLst>
          </a:prstGeom>
          <a:solidFill>
            <a:srgbClr val="E0D7F4"/>
          </a:solidFill>
          <a:ln w="15240">
            <a:solidFill>
              <a:srgbClr val="C6BDDA"/>
            </a:solidFill>
            <a:prstDash val="solid"/>
          </a:ln>
        </p:spPr>
      </p:sp>
      <p:sp>
        <p:nvSpPr>
          <p:cNvPr id="13" name="Text 11"/>
          <p:cNvSpPr/>
          <p:nvPr/>
        </p:nvSpPr>
        <p:spPr>
          <a:xfrm>
            <a:off x="9892189" y="3364825"/>
            <a:ext cx="3471624" cy="424220"/>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Petrona Bold" pitchFamily="34" charset="0"/>
                <a:ea typeface="Petrona Bold" pitchFamily="34" charset="-122"/>
                <a:cs typeface="Petrona Bold" pitchFamily="34" charset="-120"/>
              </a:rPr>
              <a:t>Like-to-Follower Ratio</a:t>
            </a:r>
            <a:endParaRPr lang="en-US" sz="2650" dirty="0"/>
          </a:p>
        </p:txBody>
      </p:sp>
      <p:sp>
        <p:nvSpPr>
          <p:cNvPr id="14" name="Text 12"/>
          <p:cNvSpPr/>
          <p:nvPr/>
        </p:nvSpPr>
        <p:spPr>
          <a:xfrm>
            <a:off x="9892189" y="3937159"/>
            <a:ext cx="3612118"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Formula: [total_likes] / [followers]</a:t>
            </a:r>
            <a:endParaRPr lang="en-US" sz="1900" dirty="0"/>
          </a:p>
        </p:txBody>
      </p:sp>
      <p:sp>
        <p:nvSpPr>
          <p:cNvPr id="15" name="Text 13"/>
          <p:cNvSpPr/>
          <p:nvPr/>
        </p:nvSpPr>
        <p:spPr>
          <a:xfrm>
            <a:off x="9892189" y="4875371"/>
            <a:ext cx="3612118" cy="1580198"/>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 Useful for identifying influencers whose total engagement surpasses their followers.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2095" y="565547"/>
            <a:ext cx="4412933" cy="551498"/>
          </a:xfrm>
          <a:prstGeom prst="rect">
            <a:avLst/>
          </a:prstGeom>
          <a:noFill/>
          <a:ln/>
        </p:spPr>
        <p:txBody>
          <a:bodyPr wrap="none" lIns="0" tIns="0" rIns="0" bIns="0" rtlCol="0" anchor="t"/>
          <a:lstStyle/>
          <a:p>
            <a:pPr marL="0" indent="0" algn="l">
              <a:lnSpc>
                <a:spcPts val="4300"/>
              </a:lnSpc>
              <a:buNone/>
            </a:pPr>
            <a:r>
              <a:rPr lang="en-US" sz="3450" b="1" dirty="0">
                <a:solidFill>
                  <a:srgbClr val="F95F88"/>
                </a:solidFill>
                <a:latin typeface="Petrona Bold" pitchFamily="34" charset="0"/>
                <a:ea typeface="Petrona Bold" pitchFamily="34" charset="-122"/>
                <a:cs typeface="Petrona Bold" pitchFamily="34" charset="-120"/>
              </a:rPr>
              <a:t>KPIs Overview Slide</a:t>
            </a:r>
            <a:endParaRPr lang="en-US" sz="3450" dirty="0"/>
          </a:p>
        </p:txBody>
      </p:sp>
      <p:sp>
        <p:nvSpPr>
          <p:cNvPr id="3" name="Text 1"/>
          <p:cNvSpPr/>
          <p:nvPr/>
        </p:nvSpPr>
        <p:spPr>
          <a:xfrm>
            <a:off x="572095" y="1437918"/>
            <a:ext cx="13486209"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All 6 KPIs </a:t>
            </a:r>
            <a:endParaRPr lang="en-US" sz="1250" dirty="0"/>
          </a:p>
        </p:txBody>
      </p:sp>
      <p:sp>
        <p:nvSpPr>
          <p:cNvPr id="4" name="Text 2"/>
          <p:cNvSpPr/>
          <p:nvPr/>
        </p:nvSpPr>
        <p:spPr>
          <a:xfrm>
            <a:off x="572095" y="2035493"/>
            <a:ext cx="2916079"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1️⃣</a:t>
            </a:r>
            <a:r>
              <a:rPr lang="en-US" sz="1700" b="1" dirty="0">
                <a:solidFill>
                  <a:srgbClr val="F95F88"/>
                </a:solidFill>
                <a:latin typeface="Petrona Bold" pitchFamily="34" charset="0"/>
                <a:ea typeface="Petrona Bold" pitchFamily="34" charset="-122"/>
                <a:cs typeface="Petrona Bold" pitchFamily="34" charset="-120"/>
              </a:rPr>
              <a:t> Average Engagement Rate</a:t>
            </a:r>
            <a:endParaRPr lang="en-US" sz="1700" dirty="0"/>
          </a:p>
        </p:txBody>
      </p:sp>
      <p:sp>
        <p:nvSpPr>
          <p:cNvPr id="5" name="Text 3"/>
          <p:cNvSpPr/>
          <p:nvPr/>
        </p:nvSpPr>
        <p:spPr>
          <a:xfrm>
            <a:off x="572095" y="2486858"/>
            <a:ext cx="6547366" cy="51339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Measures how actively the audience engages with influencer content (likes, comments vs. followers).</a:t>
            </a:r>
            <a:endParaRPr lang="en-US" sz="1250" dirty="0"/>
          </a:p>
        </p:txBody>
      </p:sp>
      <p:sp>
        <p:nvSpPr>
          <p:cNvPr id="6" name="Text 4"/>
          <p:cNvSpPr/>
          <p:nvPr/>
        </p:nvSpPr>
        <p:spPr>
          <a:xfrm>
            <a:off x="572095" y="3144679"/>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A high engagement rate indicates a loyal and responsive audience.</a:t>
            </a:r>
            <a:endParaRPr lang="en-US" sz="1250" dirty="0"/>
          </a:p>
        </p:txBody>
      </p:sp>
      <p:pic>
        <p:nvPicPr>
          <p:cNvPr id="7" name="Image 0" descr="preencoded.png"/>
          <p:cNvPicPr>
            <a:picLocks noChangeAspect="1"/>
          </p:cNvPicPr>
          <p:nvPr/>
        </p:nvPicPr>
        <p:blipFill>
          <a:blip r:embed="rId3"/>
          <a:stretch>
            <a:fillRect/>
          </a:stretch>
        </p:blipFill>
        <p:spPr>
          <a:xfrm>
            <a:off x="572095" y="3581876"/>
            <a:ext cx="7620" cy="7620"/>
          </a:xfrm>
          <a:prstGeom prst="rect">
            <a:avLst/>
          </a:prstGeom>
        </p:spPr>
      </p:pic>
      <p:sp>
        <p:nvSpPr>
          <p:cNvPr id="8" name="Text 5"/>
          <p:cNvSpPr/>
          <p:nvPr/>
        </p:nvSpPr>
        <p:spPr>
          <a:xfrm>
            <a:off x="7518559" y="2035493"/>
            <a:ext cx="3002042"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2️⃣</a:t>
            </a:r>
            <a:r>
              <a:rPr lang="en-US" sz="1700" b="1" dirty="0">
                <a:solidFill>
                  <a:srgbClr val="F95F88"/>
                </a:solidFill>
                <a:latin typeface="Petrona Bold" pitchFamily="34" charset="0"/>
                <a:ea typeface="Petrona Bold" pitchFamily="34" charset="-122"/>
                <a:cs typeface="Petrona Bold" pitchFamily="34" charset="-120"/>
              </a:rPr>
              <a:t> Average of Influence Score</a:t>
            </a:r>
            <a:endParaRPr lang="en-US" sz="1700" dirty="0"/>
          </a:p>
        </p:txBody>
      </p:sp>
      <p:sp>
        <p:nvSpPr>
          <p:cNvPr id="9" name="Text 6"/>
          <p:cNvSpPr/>
          <p:nvPr/>
        </p:nvSpPr>
        <p:spPr>
          <a:xfrm>
            <a:off x="7518559" y="2486858"/>
            <a:ext cx="6547366" cy="51339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A composite score based on reach, engagement, content quality, or credibility (depends on dataset).</a:t>
            </a:r>
            <a:endParaRPr lang="en-US" sz="1250" dirty="0"/>
          </a:p>
        </p:txBody>
      </p:sp>
      <p:sp>
        <p:nvSpPr>
          <p:cNvPr id="10" name="Text 7"/>
          <p:cNvSpPr/>
          <p:nvPr/>
        </p:nvSpPr>
        <p:spPr>
          <a:xfrm>
            <a:off x="7518559" y="3144679"/>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It ranks the influencer's overall impact in their niche.</a:t>
            </a:r>
            <a:endParaRPr lang="en-US" sz="1250" dirty="0"/>
          </a:p>
        </p:txBody>
      </p:sp>
      <p:pic>
        <p:nvPicPr>
          <p:cNvPr id="11" name="Image 1" descr="preencoded.png"/>
          <p:cNvPicPr>
            <a:picLocks noChangeAspect="1"/>
          </p:cNvPicPr>
          <p:nvPr/>
        </p:nvPicPr>
        <p:blipFill>
          <a:blip r:embed="rId3"/>
          <a:stretch>
            <a:fillRect/>
          </a:stretch>
        </p:blipFill>
        <p:spPr>
          <a:xfrm>
            <a:off x="7518559" y="3581876"/>
            <a:ext cx="7620" cy="7620"/>
          </a:xfrm>
          <a:prstGeom prst="rect">
            <a:avLst/>
          </a:prstGeom>
        </p:spPr>
      </p:pic>
      <p:sp>
        <p:nvSpPr>
          <p:cNvPr id="12" name="Text 8"/>
          <p:cNvSpPr/>
          <p:nvPr/>
        </p:nvSpPr>
        <p:spPr>
          <a:xfrm>
            <a:off x="572095" y="4110871"/>
            <a:ext cx="2206466"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3️⃣</a:t>
            </a:r>
            <a:r>
              <a:rPr lang="en-US" sz="1700" b="1" dirty="0">
                <a:solidFill>
                  <a:srgbClr val="F95F88"/>
                </a:solidFill>
                <a:latin typeface="Petrona Bold" pitchFamily="34" charset="0"/>
                <a:ea typeface="Petrona Bold" pitchFamily="34" charset="-122"/>
                <a:cs typeface="Petrona Bold" pitchFamily="34" charset="-120"/>
              </a:rPr>
              <a:t> Average Likes</a:t>
            </a:r>
            <a:endParaRPr lang="en-US" sz="1700" dirty="0"/>
          </a:p>
        </p:txBody>
      </p:sp>
      <p:sp>
        <p:nvSpPr>
          <p:cNvPr id="13" name="Text 9"/>
          <p:cNvSpPr/>
          <p:nvPr/>
        </p:nvSpPr>
        <p:spPr>
          <a:xfrm>
            <a:off x="572095" y="4562237"/>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Average number of likes per post across influencers.</a:t>
            </a:r>
            <a:endParaRPr lang="en-US" sz="1250" dirty="0"/>
          </a:p>
        </p:txBody>
      </p:sp>
      <p:sp>
        <p:nvSpPr>
          <p:cNvPr id="14" name="Text 10"/>
          <p:cNvSpPr/>
          <p:nvPr/>
        </p:nvSpPr>
        <p:spPr>
          <a:xfrm>
            <a:off x="572095" y="4963358"/>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Indicates how appealing the content is to followers.</a:t>
            </a:r>
            <a:endParaRPr lang="en-US" sz="1250" dirty="0"/>
          </a:p>
        </p:txBody>
      </p:sp>
      <p:pic>
        <p:nvPicPr>
          <p:cNvPr id="15" name="Image 2" descr="preencoded.png"/>
          <p:cNvPicPr>
            <a:picLocks noChangeAspect="1"/>
          </p:cNvPicPr>
          <p:nvPr/>
        </p:nvPicPr>
        <p:blipFill>
          <a:blip r:embed="rId3"/>
          <a:stretch>
            <a:fillRect/>
          </a:stretch>
        </p:blipFill>
        <p:spPr>
          <a:xfrm>
            <a:off x="572095" y="5400556"/>
            <a:ext cx="7620" cy="7620"/>
          </a:xfrm>
          <a:prstGeom prst="rect">
            <a:avLst/>
          </a:prstGeom>
        </p:spPr>
      </p:pic>
      <p:sp>
        <p:nvSpPr>
          <p:cNvPr id="16" name="Text 11"/>
          <p:cNvSpPr/>
          <p:nvPr/>
        </p:nvSpPr>
        <p:spPr>
          <a:xfrm>
            <a:off x="7518559" y="4110871"/>
            <a:ext cx="2206466"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4️⃣</a:t>
            </a:r>
            <a:r>
              <a:rPr lang="en-US" sz="1700" b="1" dirty="0">
                <a:solidFill>
                  <a:srgbClr val="F95F88"/>
                </a:solidFill>
                <a:latin typeface="Petrona Bold" pitchFamily="34" charset="0"/>
                <a:ea typeface="Petrona Bold" pitchFamily="34" charset="-122"/>
                <a:cs typeface="Petrona Bold" pitchFamily="34" charset="-120"/>
              </a:rPr>
              <a:t> Total Followers</a:t>
            </a:r>
            <a:endParaRPr lang="en-US" sz="1700" dirty="0"/>
          </a:p>
        </p:txBody>
      </p:sp>
      <p:sp>
        <p:nvSpPr>
          <p:cNvPr id="17" name="Text 12"/>
          <p:cNvSpPr/>
          <p:nvPr/>
        </p:nvSpPr>
        <p:spPr>
          <a:xfrm>
            <a:off x="7518559" y="4562237"/>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Combined follower count of all listed influencers.</a:t>
            </a:r>
            <a:endParaRPr lang="en-US" sz="1250" dirty="0"/>
          </a:p>
        </p:txBody>
      </p:sp>
      <p:sp>
        <p:nvSpPr>
          <p:cNvPr id="18" name="Text 13"/>
          <p:cNvSpPr/>
          <p:nvPr/>
        </p:nvSpPr>
        <p:spPr>
          <a:xfrm>
            <a:off x="7518559" y="4963358"/>
            <a:ext cx="6547366" cy="51339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Shows the potential total reach if brands partnered with these influencers.</a:t>
            </a:r>
            <a:endParaRPr lang="en-US" sz="1250" dirty="0"/>
          </a:p>
        </p:txBody>
      </p:sp>
      <p:pic>
        <p:nvPicPr>
          <p:cNvPr id="19" name="Image 3" descr="preencoded.png"/>
          <p:cNvPicPr>
            <a:picLocks noChangeAspect="1"/>
          </p:cNvPicPr>
          <p:nvPr/>
        </p:nvPicPr>
        <p:blipFill>
          <a:blip r:embed="rId3"/>
          <a:stretch>
            <a:fillRect/>
          </a:stretch>
        </p:blipFill>
        <p:spPr>
          <a:xfrm>
            <a:off x="7518559" y="5657255"/>
            <a:ext cx="7620" cy="7620"/>
          </a:xfrm>
          <a:prstGeom prst="rect">
            <a:avLst/>
          </a:prstGeom>
        </p:spPr>
      </p:pic>
      <p:sp>
        <p:nvSpPr>
          <p:cNvPr id="20" name="Text 14"/>
          <p:cNvSpPr/>
          <p:nvPr/>
        </p:nvSpPr>
        <p:spPr>
          <a:xfrm>
            <a:off x="572095" y="6186249"/>
            <a:ext cx="2206466"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5️⃣</a:t>
            </a:r>
            <a:r>
              <a:rPr lang="en-US" sz="1700" b="1" dirty="0">
                <a:solidFill>
                  <a:srgbClr val="F95F88"/>
                </a:solidFill>
                <a:latin typeface="Petrona Bold" pitchFamily="34" charset="0"/>
                <a:ea typeface="Petrona Bold" pitchFamily="34" charset="-122"/>
                <a:cs typeface="Petrona Bold" pitchFamily="34" charset="-120"/>
              </a:rPr>
              <a:t> Total Posts</a:t>
            </a:r>
            <a:endParaRPr lang="en-US" sz="1700" dirty="0"/>
          </a:p>
        </p:txBody>
      </p:sp>
      <p:sp>
        <p:nvSpPr>
          <p:cNvPr id="21" name="Text 15"/>
          <p:cNvSpPr/>
          <p:nvPr/>
        </p:nvSpPr>
        <p:spPr>
          <a:xfrm>
            <a:off x="572095" y="6637615"/>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Sum of all posts made by the influencers in the dataset.</a:t>
            </a:r>
            <a:endParaRPr lang="en-US" sz="1250" dirty="0"/>
          </a:p>
        </p:txBody>
      </p:sp>
      <p:sp>
        <p:nvSpPr>
          <p:cNvPr id="22" name="Text 16"/>
          <p:cNvSpPr/>
          <p:nvPr/>
        </p:nvSpPr>
        <p:spPr>
          <a:xfrm>
            <a:off x="572095" y="7038737"/>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Reflects content consistency and activity levels.</a:t>
            </a:r>
            <a:endParaRPr lang="en-US" sz="1250" dirty="0"/>
          </a:p>
        </p:txBody>
      </p:sp>
      <p:pic>
        <p:nvPicPr>
          <p:cNvPr id="23" name="Image 4" descr="preencoded.png"/>
          <p:cNvPicPr>
            <a:picLocks noChangeAspect="1"/>
          </p:cNvPicPr>
          <p:nvPr/>
        </p:nvPicPr>
        <p:blipFill>
          <a:blip r:embed="rId3"/>
          <a:stretch>
            <a:fillRect/>
          </a:stretch>
        </p:blipFill>
        <p:spPr>
          <a:xfrm>
            <a:off x="572095" y="7475934"/>
            <a:ext cx="7620" cy="7620"/>
          </a:xfrm>
          <a:prstGeom prst="rect">
            <a:avLst/>
          </a:prstGeom>
        </p:spPr>
      </p:pic>
      <p:sp>
        <p:nvSpPr>
          <p:cNvPr id="24" name="Text 17"/>
          <p:cNvSpPr/>
          <p:nvPr/>
        </p:nvSpPr>
        <p:spPr>
          <a:xfrm>
            <a:off x="7518559" y="6186249"/>
            <a:ext cx="2206466" cy="290989"/>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Petrona Bold" pitchFamily="34" charset="0"/>
                <a:ea typeface="Petrona Bold" pitchFamily="34" charset="-122"/>
                <a:cs typeface="Petrona Bold" pitchFamily="34" charset="-120"/>
              </a:rPr>
              <a:t>6️⃣</a:t>
            </a:r>
            <a:r>
              <a:rPr lang="en-US" sz="1700" b="1" dirty="0">
                <a:solidFill>
                  <a:srgbClr val="F95F88"/>
                </a:solidFill>
                <a:latin typeface="Petrona Bold" pitchFamily="34" charset="0"/>
                <a:ea typeface="Petrona Bold" pitchFamily="34" charset="-122"/>
                <a:cs typeface="Petrona Bold" pitchFamily="34" charset="-120"/>
              </a:rPr>
              <a:t> Total Likes</a:t>
            </a:r>
            <a:endParaRPr lang="en-US" sz="1700" dirty="0"/>
          </a:p>
        </p:txBody>
      </p:sp>
      <p:sp>
        <p:nvSpPr>
          <p:cNvPr id="25" name="Text 18"/>
          <p:cNvSpPr/>
          <p:nvPr/>
        </p:nvSpPr>
        <p:spPr>
          <a:xfrm>
            <a:off x="7518559" y="6637615"/>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What it means: All likes received across all influencer posts.</a:t>
            </a:r>
            <a:endParaRPr lang="en-US" sz="1250" dirty="0"/>
          </a:p>
        </p:txBody>
      </p:sp>
      <p:sp>
        <p:nvSpPr>
          <p:cNvPr id="26" name="Text 19"/>
          <p:cNvSpPr/>
          <p:nvPr/>
        </p:nvSpPr>
        <p:spPr>
          <a:xfrm>
            <a:off x="7518559" y="7038737"/>
            <a:ext cx="6547366" cy="256699"/>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 Why it matters: Measures total engagement footprint.</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6290" y="625912"/>
            <a:ext cx="7364849" cy="782003"/>
          </a:xfrm>
          <a:prstGeom prst="rect">
            <a:avLst/>
          </a:prstGeom>
          <a:noFill/>
          <a:ln/>
        </p:spPr>
        <p:txBody>
          <a:bodyPr wrap="none" lIns="0" tIns="0" rIns="0" bIns="0" rtlCol="0" anchor="t"/>
          <a:lstStyle/>
          <a:p>
            <a:pPr marL="0" indent="0" algn="l">
              <a:lnSpc>
                <a:spcPts val="6150"/>
              </a:lnSpc>
              <a:buNone/>
            </a:pPr>
            <a:r>
              <a:rPr lang="en-US" sz="4900" b="1" dirty="0">
                <a:solidFill>
                  <a:srgbClr val="F95F88"/>
                </a:solidFill>
                <a:latin typeface="Petrona Bold" pitchFamily="34" charset="0"/>
                <a:ea typeface="Petrona Bold" pitchFamily="34" charset="-122"/>
                <a:cs typeface="Petrona Bold" pitchFamily="34" charset="-120"/>
              </a:rPr>
              <a:t>Dashboard Visualizations</a:t>
            </a:r>
            <a:endParaRPr lang="en-US" sz="4900" dirty="0"/>
          </a:p>
        </p:txBody>
      </p:sp>
      <p:pic>
        <p:nvPicPr>
          <p:cNvPr id="3" name="Image 0" descr="preencoded.png"/>
          <p:cNvPicPr>
            <a:picLocks noChangeAspect="1"/>
          </p:cNvPicPr>
          <p:nvPr/>
        </p:nvPicPr>
        <p:blipFill>
          <a:blip r:embed="rId3"/>
          <a:stretch>
            <a:fillRect/>
          </a:stretch>
        </p:blipFill>
        <p:spPr>
          <a:xfrm>
            <a:off x="796290" y="3174087"/>
            <a:ext cx="5131832" cy="3004661"/>
          </a:xfrm>
          <a:prstGeom prst="rect">
            <a:avLst/>
          </a:prstGeom>
        </p:spPr>
      </p:pic>
      <p:sp>
        <p:nvSpPr>
          <p:cNvPr id="4" name="Text 1"/>
          <p:cNvSpPr/>
          <p:nvPr/>
        </p:nvSpPr>
        <p:spPr>
          <a:xfrm>
            <a:off x="7600355" y="1976557"/>
            <a:ext cx="6241375" cy="782241"/>
          </a:xfrm>
          <a:prstGeom prst="rect">
            <a:avLst/>
          </a:prstGeom>
          <a:noFill/>
          <a:ln/>
        </p:spPr>
        <p:txBody>
          <a:bodyPr wrap="square" lIns="0" tIns="0" rIns="0" bIns="0" rtlCol="0" anchor="t"/>
          <a:lstStyle/>
          <a:p>
            <a:pPr marL="0" indent="0" algn="l">
              <a:lnSpc>
                <a:spcPts val="3050"/>
              </a:lnSpc>
              <a:buNone/>
            </a:pPr>
            <a:r>
              <a:rPr lang="en-US" sz="2450" b="1" dirty="0">
                <a:solidFill>
                  <a:srgbClr val="F95F88"/>
                </a:solidFill>
                <a:latin typeface="Petrona Bold" pitchFamily="34" charset="0"/>
                <a:ea typeface="Petrona Bold" pitchFamily="34" charset="-122"/>
                <a:cs typeface="Petrona Bold" pitchFamily="34" charset="-120"/>
              </a:rPr>
              <a:t>Visual 1: Top 10 Most Followed Influencers – Clustered Column Chart</a:t>
            </a:r>
            <a:endParaRPr lang="en-US" sz="2450" dirty="0"/>
          </a:p>
        </p:txBody>
      </p:sp>
      <p:sp>
        <p:nvSpPr>
          <p:cNvPr id="5" name="Text 2"/>
          <p:cNvSpPr/>
          <p:nvPr/>
        </p:nvSpPr>
        <p:spPr>
          <a:xfrm>
            <a:off x="7600355" y="2986207"/>
            <a:ext cx="6241375" cy="72794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Purpose: This chart displays the top 10 influencers based on their total follower count.</a:t>
            </a:r>
            <a:endParaRPr lang="en-US" sz="1750" dirty="0"/>
          </a:p>
        </p:txBody>
      </p:sp>
      <p:sp>
        <p:nvSpPr>
          <p:cNvPr id="6" name="Text 3"/>
          <p:cNvSpPr/>
          <p:nvPr/>
        </p:nvSpPr>
        <p:spPr>
          <a:xfrm>
            <a:off x="7600355" y="3918823"/>
            <a:ext cx="6241375" cy="363974"/>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Insights:</a:t>
            </a:r>
            <a:endParaRPr lang="en-US" sz="1750" dirty="0"/>
          </a:p>
        </p:txBody>
      </p:sp>
      <p:sp>
        <p:nvSpPr>
          <p:cNvPr id="7" name="Text 4"/>
          <p:cNvSpPr/>
          <p:nvPr/>
        </p:nvSpPr>
        <p:spPr>
          <a:xfrm>
            <a:off x="7600355" y="4487466"/>
            <a:ext cx="6241375" cy="72794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Cristiano Ronaldo leads with 476M followers, followed by Kylie Jenner (366M) and Selena Gomez (343M).</a:t>
            </a:r>
            <a:endParaRPr lang="en-US" sz="1750" dirty="0"/>
          </a:p>
        </p:txBody>
      </p:sp>
      <p:sp>
        <p:nvSpPr>
          <p:cNvPr id="8" name="Text 5"/>
          <p:cNvSpPr/>
          <p:nvPr/>
        </p:nvSpPr>
        <p:spPr>
          <a:xfrm>
            <a:off x="7600355" y="5294948"/>
            <a:ext cx="6241375" cy="72794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The chart provides a quick comparison of audience size across top influencers.</a:t>
            </a:r>
            <a:endParaRPr lang="en-US" sz="1750" dirty="0"/>
          </a:p>
        </p:txBody>
      </p:sp>
      <p:sp>
        <p:nvSpPr>
          <p:cNvPr id="9" name="Text 6"/>
          <p:cNvSpPr/>
          <p:nvPr/>
        </p:nvSpPr>
        <p:spPr>
          <a:xfrm>
            <a:off x="7600355" y="6102429"/>
            <a:ext cx="6241375" cy="72794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Useful for brands who want maximum reach through collaborations.</a:t>
            </a:r>
            <a:endParaRPr lang="en-US" sz="1750" dirty="0"/>
          </a:p>
        </p:txBody>
      </p:sp>
      <p:sp>
        <p:nvSpPr>
          <p:cNvPr id="10" name="Text 7"/>
          <p:cNvSpPr/>
          <p:nvPr/>
        </p:nvSpPr>
        <p:spPr>
          <a:xfrm>
            <a:off x="7600355" y="7035046"/>
            <a:ext cx="6241375" cy="363974"/>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2156222"/>
            <a:ext cx="6690122" cy="3917037"/>
          </a:xfrm>
          <a:prstGeom prst="rect">
            <a:avLst/>
          </a:prstGeom>
        </p:spPr>
      </p:pic>
      <p:sp>
        <p:nvSpPr>
          <p:cNvPr id="3" name="Text 0"/>
          <p:cNvSpPr/>
          <p:nvPr/>
        </p:nvSpPr>
        <p:spPr>
          <a:xfrm>
            <a:off x="8163997" y="1166098"/>
            <a:ext cx="5609868" cy="848439"/>
          </a:xfrm>
          <a:prstGeom prst="rect">
            <a:avLst/>
          </a:prstGeom>
          <a:noFill/>
          <a:ln/>
        </p:spPr>
        <p:txBody>
          <a:bodyPr wrap="square" lIns="0" tIns="0" rIns="0" bIns="0" rtlCol="0" anchor="t"/>
          <a:lstStyle/>
          <a:p>
            <a:pPr marL="0" indent="0" algn="l">
              <a:lnSpc>
                <a:spcPts val="3300"/>
              </a:lnSpc>
              <a:buNone/>
            </a:pPr>
            <a:r>
              <a:rPr lang="en-US" sz="2650" b="1" dirty="0">
                <a:solidFill>
                  <a:srgbClr val="F95F88"/>
                </a:solidFill>
                <a:latin typeface="Petrona Bold" pitchFamily="34" charset="0"/>
                <a:ea typeface="Petrona Bold" pitchFamily="34" charset="-122"/>
                <a:cs typeface="Petrona Bold" pitchFamily="34" charset="-120"/>
              </a:rPr>
              <a:t>Visual 2: Influence Score by Country – Pie Chart</a:t>
            </a:r>
            <a:endParaRPr lang="en-US" sz="2650" dirty="0"/>
          </a:p>
        </p:txBody>
      </p:sp>
      <p:sp>
        <p:nvSpPr>
          <p:cNvPr id="4" name="Text 1"/>
          <p:cNvSpPr/>
          <p:nvPr/>
        </p:nvSpPr>
        <p:spPr>
          <a:xfrm>
            <a:off x="8163997" y="2261354"/>
            <a:ext cx="5609868" cy="1185148"/>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Purpose: This pie chart shows the sum of influence scores distributed across the top 5 countries.</a:t>
            </a:r>
            <a:endParaRPr lang="en-US" sz="1900" dirty="0"/>
          </a:p>
        </p:txBody>
      </p:sp>
      <p:sp>
        <p:nvSpPr>
          <p:cNvPr id="5" name="Text 2"/>
          <p:cNvSpPr/>
          <p:nvPr/>
        </p:nvSpPr>
        <p:spPr>
          <a:xfrm>
            <a:off x="8163997" y="3668673"/>
            <a:ext cx="5609868" cy="395049"/>
          </a:xfrm>
          <a:prstGeom prst="rect">
            <a:avLst/>
          </a:prstGeom>
          <a:noFill/>
          <a:ln/>
        </p:spPr>
        <p:txBody>
          <a:bodyPr wrap="non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Insights:</a:t>
            </a:r>
            <a:endParaRPr lang="en-US" sz="1900" dirty="0"/>
          </a:p>
        </p:txBody>
      </p:sp>
      <p:sp>
        <p:nvSpPr>
          <p:cNvPr id="6" name="Text 3"/>
          <p:cNvSpPr/>
          <p:nvPr/>
        </p:nvSpPr>
        <p:spPr>
          <a:xfrm>
            <a:off x="8163997" y="4285893"/>
            <a:ext cx="5609868" cy="1185148"/>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The top countries with the highest influence scores are USA, Brazil, India, Indonesia, and France.</a:t>
            </a:r>
            <a:endParaRPr lang="en-US" sz="1900" dirty="0"/>
          </a:p>
        </p:txBody>
      </p:sp>
      <p:sp>
        <p:nvSpPr>
          <p:cNvPr id="7" name="Text 4"/>
          <p:cNvSpPr/>
          <p:nvPr/>
        </p:nvSpPr>
        <p:spPr>
          <a:xfrm>
            <a:off x="8163997" y="5557361"/>
            <a:ext cx="5609868"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Helps identify which countries have the strongest influencer presence.</a:t>
            </a:r>
            <a:endParaRPr lang="en-US" sz="1900" dirty="0"/>
          </a:p>
        </p:txBody>
      </p:sp>
      <p:sp>
        <p:nvSpPr>
          <p:cNvPr id="8" name="Text 5"/>
          <p:cNvSpPr/>
          <p:nvPr/>
        </p:nvSpPr>
        <p:spPr>
          <a:xfrm>
            <a:off x="8163997" y="6433780"/>
            <a:ext cx="5609868"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Useful for brands planning location-specific influencer campaigns.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2314337"/>
            <a:ext cx="6150054" cy="3600807"/>
          </a:xfrm>
          <a:prstGeom prst="rect">
            <a:avLst/>
          </a:prstGeom>
        </p:spPr>
      </p:pic>
      <p:sp>
        <p:nvSpPr>
          <p:cNvPr id="3" name="Text 0"/>
          <p:cNvSpPr/>
          <p:nvPr/>
        </p:nvSpPr>
        <p:spPr>
          <a:xfrm>
            <a:off x="7623929" y="1363623"/>
            <a:ext cx="6150054" cy="848439"/>
          </a:xfrm>
          <a:prstGeom prst="rect">
            <a:avLst/>
          </a:prstGeom>
          <a:noFill/>
          <a:ln/>
        </p:spPr>
        <p:txBody>
          <a:bodyPr wrap="square" lIns="0" tIns="0" rIns="0" bIns="0" rtlCol="0" anchor="t"/>
          <a:lstStyle/>
          <a:p>
            <a:pPr marL="0" indent="0" algn="l">
              <a:lnSpc>
                <a:spcPts val="3300"/>
              </a:lnSpc>
              <a:buNone/>
            </a:pPr>
            <a:r>
              <a:rPr lang="en-US" sz="2650" b="1" dirty="0">
                <a:solidFill>
                  <a:srgbClr val="F95F88"/>
                </a:solidFill>
                <a:latin typeface="Petrona Bold" pitchFamily="34" charset="0"/>
                <a:ea typeface="Petrona Bold" pitchFamily="34" charset="-122"/>
                <a:cs typeface="Petrona Bold" pitchFamily="34" charset="-120"/>
              </a:rPr>
              <a:t>Visual 3: Total Likes by Influencer – Stacked Bar Chart</a:t>
            </a:r>
            <a:endParaRPr lang="en-US" sz="2650" dirty="0"/>
          </a:p>
        </p:txBody>
      </p:sp>
      <p:sp>
        <p:nvSpPr>
          <p:cNvPr id="4" name="Text 1"/>
          <p:cNvSpPr/>
          <p:nvPr/>
        </p:nvSpPr>
        <p:spPr>
          <a:xfrm>
            <a:off x="7623929" y="2458879"/>
            <a:ext cx="6150054" cy="790099"/>
          </a:xfrm>
          <a:prstGeom prst="rect">
            <a:avLst/>
          </a:prstGeom>
          <a:noFill/>
          <a:ln/>
        </p:spPr>
        <p:txBody>
          <a:bodyPr wrap="squar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Purpose: This chart highlights how many total likes each top influencer has received.</a:t>
            </a:r>
            <a:endParaRPr lang="en-US" sz="1900" dirty="0"/>
          </a:p>
        </p:txBody>
      </p:sp>
      <p:sp>
        <p:nvSpPr>
          <p:cNvPr id="5" name="Text 2"/>
          <p:cNvSpPr/>
          <p:nvPr/>
        </p:nvSpPr>
        <p:spPr>
          <a:xfrm>
            <a:off x="7623929" y="3471148"/>
            <a:ext cx="6150054" cy="395049"/>
          </a:xfrm>
          <a:prstGeom prst="rect">
            <a:avLst/>
          </a:prstGeom>
          <a:noFill/>
          <a:ln/>
        </p:spPr>
        <p:txBody>
          <a:bodyPr wrap="none" lIns="0" tIns="0" rIns="0" bIns="0" rtlCol="0" anchor="t"/>
          <a:lstStyle/>
          <a:p>
            <a:pPr marL="0" indent="0" algn="l">
              <a:lnSpc>
                <a:spcPts val="3100"/>
              </a:lnSpc>
              <a:buNone/>
            </a:pPr>
            <a:r>
              <a:rPr lang="en-US" sz="1900" dirty="0">
                <a:solidFill>
                  <a:srgbClr val="272525"/>
                </a:solidFill>
                <a:latin typeface="Inter" pitchFamily="34" charset="0"/>
                <a:ea typeface="Inter" pitchFamily="34" charset="-122"/>
                <a:cs typeface="Inter" pitchFamily="34" charset="-120"/>
              </a:rPr>
              <a:t>Insights:</a:t>
            </a:r>
            <a:endParaRPr lang="en-US" sz="1900" dirty="0"/>
          </a:p>
        </p:txBody>
      </p:sp>
      <p:sp>
        <p:nvSpPr>
          <p:cNvPr id="6" name="Text 3"/>
          <p:cNvSpPr/>
          <p:nvPr/>
        </p:nvSpPr>
        <p:spPr>
          <a:xfrm>
            <a:off x="7623929" y="4088368"/>
            <a:ext cx="6150054" cy="1185148"/>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Kylie Jenner leads with 57 billion likes, followed by Cristiano Ronaldo (29 billion) and Zendaya (21 billion).</a:t>
            </a:r>
            <a:endParaRPr lang="en-US" sz="1900" dirty="0"/>
          </a:p>
        </p:txBody>
      </p:sp>
      <p:sp>
        <p:nvSpPr>
          <p:cNvPr id="7" name="Text 4"/>
          <p:cNvSpPr/>
          <p:nvPr/>
        </p:nvSpPr>
        <p:spPr>
          <a:xfrm>
            <a:off x="7623929" y="5359837"/>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This gives a deeper measure of audience interaction, not just passive following.</a:t>
            </a:r>
            <a:endParaRPr lang="en-US" sz="1900" dirty="0"/>
          </a:p>
        </p:txBody>
      </p:sp>
      <p:sp>
        <p:nvSpPr>
          <p:cNvPr id="8" name="Text 5"/>
          <p:cNvSpPr/>
          <p:nvPr/>
        </p:nvSpPr>
        <p:spPr>
          <a:xfrm>
            <a:off x="7623929" y="6236256"/>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272525"/>
                </a:solidFill>
                <a:latin typeface="Inter" pitchFamily="34" charset="0"/>
                <a:ea typeface="Inter" pitchFamily="34" charset="-122"/>
                <a:cs typeface="Inter" pitchFamily="34" charset="-120"/>
              </a:rPr>
              <a:t>Supports understanding of content popularity among followers.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1448</Words>
  <Application>Microsoft Office PowerPoint</Application>
  <PresentationFormat>Custom</PresentationFormat>
  <Paragraphs>151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Petrona Bold</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Sasi Rokkam</cp:lastModifiedBy>
  <cp:revision>2</cp:revision>
  <dcterms:created xsi:type="dcterms:W3CDTF">2025-05-09T11:35:58Z</dcterms:created>
  <dcterms:modified xsi:type="dcterms:W3CDTF">2025-05-09T12:34:42Z</dcterms:modified>
</cp:coreProperties>
</file>