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Brygada 1918"/>
      <p:regular r:id="rId12"/>
    </p:embeddedFont>
    <p:embeddedFont>
      <p:font typeface="Brygada 1918"/>
      <p:regular r:id="rId13"/>
    </p:embeddedFont>
    <p:embeddedFont>
      <p:font typeface="Brygada 1918"/>
      <p:regular r:id="rId14"/>
    </p:embeddedFont>
    <p:embeddedFont>
      <p:font typeface="Brygada 1918"/>
      <p:regular r:id="rId15"/>
    </p:embeddedFont>
    <p:embeddedFont>
      <p:font typeface="Montserrat Medium"/>
      <p:regular r:id="rId16"/>
    </p:embeddedFont>
    <p:embeddedFont>
      <p:font typeface="Montserrat Medium"/>
      <p:regular r:id="rId17"/>
    </p:embeddedFont>
    <p:embeddedFont>
      <p:font typeface="Montserrat Medium"/>
      <p:regular r:id="rId18"/>
    </p:embeddedFont>
    <p:embeddedFont>
      <p:font typeface="Montserrat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2898219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Understanding Churn: Patterns and Prediction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35660" y="4646414"/>
            <a:ext cx="76454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Exploring key indicators to proactively mitigate customer attrition in SaaS.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3069" y="583883"/>
            <a:ext cx="2869168" cy="3538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Identifying Red Flags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43069" y="1150025"/>
            <a:ext cx="12017097" cy="976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650"/>
              </a:lnSpc>
              <a:buNone/>
            </a:pPr>
            <a:r>
              <a:rPr lang="en-US" sz="61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Decoding the Top </a:t>
            </a:r>
            <a:pPr algn="l" indent="0" marL="0">
              <a:lnSpc>
                <a:spcPts val="7650"/>
              </a:lnSpc>
              <a:buNone/>
            </a:pPr>
            <a:r>
              <a:rPr lang="en-US" sz="61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Churn Signals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43069" y="2445187"/>
            <a:ext cx="13144262" cy="679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Our analysis reveals critical features that strongly correlate with customer churn, providing actionable insights for retention strategies.</a:t>
            </a:r>
            <a:endParaRPr lang="en-US" sz="1650" dirty="0"/>
          </a:p>
        </p:txBody>
      </p:sp>
      <p:sp>
        <p:nvSpPr>
          <p:cNvPr id="5" name="Shape 3"/>
          <p:cNvSpPr/>
          <p:nvPr/>
        </p:nvSpPr>
        <p:spPr>
          <a:xfrm>
            <a:off x="743069" y="3363158"/>
            <a:ext cx="13144262" cy="4282440"/>
          </a:xfrm>
          <a:prstGeom prst="roundRect">
            <a:avLst>
              <a:gd name="adj" fmla="val 74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0689" y="3370778"/>
            <a:ext cx="13129022" cy="6096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962978" y="35057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total_mrr_drop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531298" y="35057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0.72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750689" y="3980378"/>
            <a:ext cx="13129022" cy="6096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962978" y="41153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seat_contraction_count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31298" y="41153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0.68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750689" y="4589978"/>
            <a:ext cx="13129022" cy="6096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962978" y="47249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stability_score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7531298" y="47249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-0.65</a:t>
            </a:r>
            <a:endParaRPr lang="en-US" sz="1650" dirty="0"/>
          </a:p>
        </p:txBody>
      </p:sp>
      <p:sp>
        <p:nvSpPr>
          <p:cNvPr id="15" name="Shape 13"/>
          <p:cNvSpPr/>
          <p:nvPr/>
        </p:nvSpPr>
        <p:spPr>
          <a:xfrm>
            <a:off x="750689" y="5199578"/>
            <a:ext cx="13129022" cy="6096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962978" y="53345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support_score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7531298" y="53345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-0.50</a:t>
            </a:r>
            <a:endParaRPr lang="en-US" sz="1650" dirty="0"/>
          </a:p>
        </p:txBody>
      </p:sp>
      <p:sp>
        <p:nvSpPr>
          <p:cNvPr id="18" name="Shape 16"/>
          <p:cNvSpPr/>
          <p:nvPr/>
        </p:nvSpPr>
        <p:spPr>
          <a:xfrm>
            <a:off x="750689" y="5809178"/>
            <a:ext cx="13129022" cy="6096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962978" y="59441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total_activities</a:t>
            </a:r>
            <a:endParaRPr lang="en-US" sz="1650" dirty="0"/>
          </a:p>
        </p:txBody>
      </p:sp>
      <p:sp>
        <p:nvSpPr>
          <p:cNvPr id="20" name="Text 18"/>
          <p:cNvSpPr/>
          <p:nvPr/>
        </p:nvSpPr>
        <p:spPr>
          <a:xfrm>
            <a:off x="7531298" y="59441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-0.42</a:t>
            </a:r>
            <a:endParaRPr lang="en-US" sz="1650" dirty="0"/>
          </a:p>
        </p:txBody>
      </p:sp>
      <p:sp>
        <p:nvSpPr>
          <p:cNvPr id="21" name="Shape 19"/>
          <p:cNvSpPr/>
          <p:nvPr/>
        </p:nvSpPr>
        <p:spPr>
          <a:xfrm>
            <a:off x="750689" y="6418778"/>
            <a:ext cx="13129022" cy="60960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962978" y="65537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success_rate</a:t>
            </a:r>
            <a:endParaRPr lang="en-US" sz="1650" dirty="0"/>
          </a:p>
        </p:txBody>
      </p:sp>
      <p:sp>
        <p:nvSpPr>
          <p:cNvPr id="23" name="Text 21"/>
          <p:cNvSpPr/>
          <p:nvPr/>
        </p:nvSpPr>
        <p:spPr>
          <a:xfrm>
            <a:off x="7531298" y="65537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-0.35</a:t>
            </a:r>
            <a:endParaRPr lang="en-US" sz="1650" dirty="0"/>
          </a:p>
        </p:txBody>
      </p:sp>
      <p:sp>
        <p:nvSpPr>
          <p:cNvPr id="24" name="Shape 22"/>
          <p:cNvSpPr/>
          <p:nvPr/>
        </p:nvSpPr>
        <p:spPr>
          <a:xfrm>
            <a:off x="750689" y="7028378"/>
            <a:ext cx="13129022" cy="60960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962978" y="71633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total_health_score</a:t>
            </a:r>
            <a:endParaRPr lang="en-US" sz="1650" dirty="0"/>
          </a:p>
        </p:txBody>
      </p:sp>
      <p:sp>
        <p:nvSpPr>
          <p:cNvPr id="26" name="Text 24"/>
          <p:cNvSpPr/>
          <p:nvPr/>
        </p:nvSpPr>
        <p:spPr>
          <a:xfrm>
            <a:off x="7531298" y="7163395"/>
            <a:ext cx="6136124" cy="3395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-0.28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71711" y="626864"/>
            <a:ext cx="251662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Deep Dive into the Data</a:t>
            </a: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6071711" y="1072753"/>
            <a:ext cx="7973377" cy="1538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050"/>
              </a:lnSpc>
              <a:buNone/>
            </a:pPr>
            <a:r>
              <a:rPr lang="en-US" sz="48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Unpacking the </a:t>
            </a:r>
            <a:pPr algn="l" indent="0" marL="0">
              <a:lnSpc>
                <a:spcPts val="6050"/>
              </a:lnSpc>
              <a:buNone/>
            </a:pPr>
            <a:r>
              <a:rPr lang="en-US" sz="48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Core Churn Indicators</a:t>
            </a:r>
            <a:endParaRPr lang="en-US" sz="4800" dirty="0"/>
          </a:p>
        </p:txBody>
      </p:sp>
      <p:sp>
        <p:nvSpPr>
          <p:cNvPr id="5" name="Shape 2"/>
          <p:cNvSpPr/>
          <p:nvPr/>
        </p:nvSpPr>
        <p:spPr>
          <a:xfrm>
            <a:off x="6071711" y="2862024"/>
            <a:ext cx="3903107" cy="2420541"/>
          </a:xfrm>
          <a:prstGeom prst="roundRect">
            <a:avLst>
              <a:gd name="adj" fmla="val 1036"/>
            </a:avLst>
          </a:prstGeom>
          <a:solidFill>
            <a:srgbClr val="5C2438"/>
          </a:solidFill>
          <a:ln w="22860">
            <a:solidFill>
              <a:srgbClr val="662E42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071711" y="2862024"/>
            <a:ext cx="45720" cy="2420541"/>
          </a:xfrm>
          <a:prstGeom prst="roundRect">
            <a:avLst>
              <a:gd name="adj" fmla="val 54867"/>
            </a:avLst>
          </a:prstGeom>
          <a:solidFill>
            <a:srgbClr val="FFB393"/>
          </a:solidFill>
          <a:ln/>
        </p:spPr>
      </p:sp>
      <p:sp>
        <p:nvSpPr>
          <p:cNvPr id="7" name="Text 4"/>
          <p:cNvSpPr/>
          <p:nvPr/>
        </p:nvSpPr>
        <p:spPr>
          <a:xfrm>
            <a:off x="6307455" y="3052048"/>
            <a:ext cx="2675692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Revenue &amp; Seats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6307455" y="3486626"/>
            <a:ext cx="3477339" cy="1605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Significant decreases in Monthly Recurring Revenue (MRR) due to seat contractions (0.72) and frequent seat removals (0.68) are the strongest predictors of churn. These indicate diminishing value and commitment.</a:t>
            </a:r>
            <a:endParaRPr lang="en-US" sz="1300" dirty="0"/>
          </a:p>
        </p:txBody>
      </p:sp>
      <p:sp>
        <p:nvSpPr>
          <p:cNvPr id="9" name="Shape 6"/>
          <p:cNvSpPr/>
          <p:nvPr/>
        </p:nvSpPr>
        <p:spPr>
          <a:xfrm>
            <a:off x="10141982" y="2862024"/>
            <a:ext cx="3903107" cy="2420541"/>
          </a:xfrm>
          <a:prstGeom prst="roundRect">
            <a:avLst>
              <a:gd name="adj" fmla="val 1036"/>
            </a:avLst>
          </a:prstGeom>
          <a:solidFill>
            <a:srgbClr val="5C2438"/>
          </a:solidFill>
          <a:ln w="22860">
            <a:solidFill>
              <a:srgbClr val="662E42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0141982" y="2862024"/>
            <a:ext cx="45720" cy="2420541"/>
          </a:xfrm>
          <a:prstGeom prst="roundRect">
            <a:avLst>
              <a:gd name="adj" fmla="val 54867"/>
            </a:avLst>
          </a:prstGeom>
          <a:solidFill>
            <a:srgbClr val="FFB393"/>
          </a:solidFill>
          <a:ln/>
        </p:spPr>
      </p:sp>
      <p:sp>
        <p:nvSpPr>
          <p:cNvPr id="11" name="Text 8"/>
          <p:cNvSpPr/>
          <p:nvPr/>
        </p:nvSpPr>
        <p:spPr>
          <a:xfrm>
            <a:off x="10377726" y="3052048"/>
            <a:ext cx="2675692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Health Scores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10377726" y="3486626"/>
            <a:ext cx="3477339" cy="1338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Low stability (-0.65) and support scores (-0.50) are critical warning signs. A customer's overall health score (-0.28) is also a strong composite indicator of potential churn.</a:t>
            </a:r>
            <a:endParaRPr lang="en-US" sz="1300" dirty="0"/>
          </a:p>
        </p:txBody>
      </p:sp>
      <p:sp>
        <p:nvSpPr>
          <p:cNvPr id="13" name="Shape 10"/>
          <p:cNvSpPr/>
          <p:nvPr/>
        </p:nvSpPr>
        <p:spPr>
          <a:xfrm>
            <a:off x="6071711" y="5449729"/>
            <a:ext cx="3903107" cy="2152888"/>
          </a:xfrm>
          <a:prstGeom prst="roundRect">
            <a:avLst>
              <a:gd name="adj" fmla="val 1165"/>
            </a:avLst>
          </a:prstGeom>
          <a:solidFill>
            <a:srgbClr val="5C2438"/>
          </a:solidFill>
          <a:ln w="22860">
            <a:solidFill>
              <a:srgbClr val="662E42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6071711" y="5449729"/>
            <a:ext cx="45720" cy="2152888"/>
          </a:xfrm>
          <a:prstGeom prst="roundRect">
            <a:avLst>
              <a:gd name="adj" fmla="val 54867"/>
            </a:avLst>
          </a:prstGeom>
          <a:solidFill>
            <a:srgbClr val="FFB393"/>
          </a:solidFill>
          <a:ln/>
        </p:spPr>
      </p:sp>
      <p:sp>
        <p:nvSpPr>
          <p:cNvPr id="15" name="Text 12"/>
          <p:cNvSpPr/>
          <p:nvPr/>
        </p:nvSpPr>
        <p:spPr>
          <a:xfrm>
            <a:off x="6307455" y="5639753"/>
            <a:ext cx="2675692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Engagement Metrics</a:t>
            </a:r>
            <a:endParaRPr lang="en-US" sz="2100" dirty="0"/>
          </a:p>
        </p:txBody>
      </p:sp>
      <p:sp>
        <p:nvSpPr>
          <p:cNvPr id="16" name="Text 13"/>
          <p:cNvSpPr/>
          <p:nvPr/>
        </p:nvSpPr>
        <p:spPr>
          <a:xfrm>
            <a:off x="6307455" y="6074331"/>
            <a:ext cx="3477339" cy="1338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Reduced customer engagement, evidenced by fewer sales activities (-0.42) and lower success rates (-0.35), often precedes churn. Proactive intervention is key here.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571982"/>
            <a:ext cx="3222665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Strategic Interventions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49260" y="2142887"/>
            <a:ext cx="10131743" cy="984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50"/>
              </a:lnSpc>
              <a:buNone/>
            </a:pPr>
            <a:r>
              <a:rPr lang="en-US" sz="6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Targeted Retention </a:t>
            </a:r>
            <a:pPr algn="l" indent="0" marL="0">
              <a:lnSpc>
                <a:spcPts val="7750"/>
              </a:lnSpc>
              <a:buNone/>
            </a:pPr>
            <a:r>
              <a:rPr lang="en-US" sz="6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Efforts</a:t>
            </a:r>
            <a:endParaRPr lang="en-US" sz="6200" dirty="0"/>
          </a:p>
        </p:txBody>
      </p:sp>
      <p:sp>
        <p:nvSpPr>
          <p:cNvPr id="4" name="Text 2"/>
          <p:cNvSpPr/>
          <p:nvPr/>
        </p:nvSpPr>
        <p:spPr>
          <a:xfrm>
            <a:off x="749260" y="3448883"/>
            <a:ext cx="131318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Focusing retention efforts on specific customer segments can significantly reduce churn.</a:t>
            </a:r>
            <a:endParaRPr lang="en-US" sz="1650" dirty="0"/>
          </a:p>
        </p:txBody>
      </p:sp>
      <p:sp>
        <p:nvSpPr>
          <p:cNvPr id="5" name="Shape 3"/>
          <p:cNvSpPr/>
          <p:nvPr/>
        </p:nvSpPr>
        <p:spPr>
          <a:xfrm>
            <a:off x="749260" y="4032171"/>
            <a:ext cx="13131879" cy="2625447"/>
          </a:xfrm>
          <a:prstGeom prst="roundRect">
            <a:avLst>
              <a:gd name="adj" fmla="val 1223"/>
            </a:avLst>
          </a:prstGeom>
          <a:solidFill>
            <a:srgbClr val="4D1529"/>
          </a:solidFill>
          <a:ln/>
        </p:spPr>
      </p:sp>
      <p:sp>
        <p:nvSpPr>
          <p:cNvPr id="6" name="Shape 4"/>
          <p:cNvSpPr/>
          <p:nvPr/>
        </p:nvSpPr>
        <p:spPr>
          <a:xfrm>
            <a:off x="749260" y="4032171"/>
            <a:ext cx="4377214" cy="2625447"/>
          </a:xfrm>
          <a:prstGeom prst="roundRect">
            <a:avLst>
              <a:gd name="adj" fmla="val 1223"/>
            </a:avLst>
          </a:prstGeom>
          <a:solidFill>
            <a:srgbClr val="4D1529"/>
          </a:solidFill>
          <a:ln/>
        </p:spPr>
      </p:sp>
      <p:sp>
        <p:nvSpPr>
          <p:cNvPr id="7" name="Text 5"/>
          <p:cNvSpPr/>
          <p:nvPr/>
        </p:nvSpPr>
        <p:spPr>
          <a:xfrm>
            <a:off x="963335" y="4246245"/>
            <a:ext cx="3441025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Accounts with MRR Drop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63335" y="4731425"/>
            <a:ext cx="3627953" cy="1712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Prioritise customers experiencing significant MRR declines or multiple seat removals. Engage proactively to understand underlying issues.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5126474" y="4032171"/>
            <a:ext cx="4377333" cy="2625447"/>
          </a:xfrm>
          <a:prstGeom prst="rect">
            <a:avLst/>
          </a:prstGeom>
          <a:solidFill>
            <a:srgbClr val="4D1529"/>
          </a:solidFill>
          <a:ln/>
        </p:spPr>
      </p:sp>
      <p:sp>
        <p:nvSpPr>
          <p:cNvPr id="10" name="Shape 8"/>
          <p:cNvSpPr/>
          <p:nvPr/>
        </p:nvSpPr>
        <p:spPr>
          <a:xfrm>
            <a:off x="5126474" y="4032171"/>
            <a:ext cx="30480" cy="2625447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</p:sp>
      <p:sp>
        <p:nvSpPr>
          <p:cNvPr id="11" name="Text 9"/>
          <p:cNvSpPr/>
          <p:nvPr/>
        </p:nvSpPr>
        <p:spPr>
          <a:xfrm>
            <a:off x="5661660" y="424624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Low Health Scores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661660" y="4731425"/>
            <a:ext cx="3306961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Identify and support accounts with low stability, support, or overall health scores. Offer tailored assistance or training.</a:t>
            </a:r>
            <a:endParaRPr lang="en-US" sz="1650" dirty="0"/>
          </a:p>
        </p:txBody>
      </p:sp>
      <p:sp>
        <p:nvSpPr>
          <p:cNvPr id="13" name="Shape 11"/>
          <p:cNvSpPr/>
          <p:nvPr/>
        </p:nvSpPr>
        <p:spPr>
          <a:xfrm>
            <a:off x="4858941" y="5077242"/>
            <a:ext cx="535186" cy="535186"/>
          </a:xfrm>
          <a:prstGeom prst="roundRect">
            <a:avLst>
              <a:gd name="adj" fmla="val 6001"/>
            </a:avLst>
          </a:prstGeom>
          <a:solidFill>
            <a:srgbClr val="5C2438"/>
          </a:solidFill>
          <a:ln w="30480">
            <a:solidFill>
              <a:srgbClr val="662E42"/>
            </a:solidFill>
            <a:prstDash val="solid"/>
          </a:ln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2767" y="5177611"/>
            <a:ext cx="267533" cy="334447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>
            <a:off x="9503807" y="4032171"/>
            <a:ext cx="4377214" cy="2625447"/>
          </a:xfrm>
          <a:prstGeom prst="rect">
            <a:avLst/>
          </a:prstGeom>
          <a:solidFill>
            <a:srgbClr val="4D1529"/>
          </a:solidFill>
          <a:ln/>
        </p:spPr>
      </p:sp>
      <p:sp>
        <p:nvSpPr>
          <p:cNvPr id="16" name="Shape 13"/>
          <p:cNvSpPr/>
          <p:nvPr/>
        </p:nvSpPr>
        <p:spPr>
          <a:xfrm>
            <a:off x="9503807" y="4032171"/>
            <a:ext cx="30480" cy="2625447"/>
          </a:xfrm>
          <a:prstGeom prst="roundRect">
            <a:avLst>
              <a:gd name="adj" fmla="val 105366"/>
            </a:avLst>
          </a:prstGeom>
          <a:solidFill>
            <a:srgbClr val="662E42"/>
          </a:solidFill>
          <a:ln/>
        </p:spPr>
      </p:sp>
      <p:sp>
        <p:nvSpPr>
          <p:cNvPr id="17" name="Text 14"/>
          <p:cNvSpPr/>
          <p:nvPr/>
        </p:nvSpPr>
        <p:spPr>
          <a:xfrm>
            <a:off x="10038993" y="4246245"/>
            <a:ext cx="3238738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Decreased Engagement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0038993" y="4731425"/>
            <a:ext cx="3627953" cy="1712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Re-engage customers showing reduced sales activities or success rates. Provide fresh insights or highlight underutilised features.</a:t>
            </a:r>
            <a:endParaRPr lang="en-US" sz="1650" dirty="0"/>
          </a:p>
        </p:txBody>
      </p:sp>
      <p:sp>
        <p:nvSpPr>
          <p:cNvPr id="19" name="Shape 16"/>
          <p:cNvSpPr/>
          <p:nvPr/>
        </p:nvSpPr>
        <p:spPr>
          <a:xfrm>
            <a:off x="9236273" y="5077242"/>
            <a:ext cx="535186" cy="535186"/>
          </a:xfrm>
          <a:prstGeom prst="roundRect">
            <a:avLst>
              <a:gd name="adj" fmla="val 6001"/>
            </a:avLst>
          </a:prstGeom>
          <a:solidFill>
            <a:srgbClr val="5C2438"/>
          </a:solidFill>
          <a:ln w="30480">
            <a:solidFill>
              <a:srgbClr val="662E42"/>
            </a:solidFill>
            <a:prstDash val="solid"/>
          </a:ln>
        </p:spPr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00" y="5177611"/>
            <a:ext cx="267533" cy="3344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65329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Next Steps &amp; Impact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49260" y="1224201"/>
            <a:ext cx="13131879" cy="1969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750"/>
              </a:lnSpc>
              <a:buNone/>
            </a:pPr>
            <a:r>
              <a:rPr lang="en-US" sz="6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Driving Retention, </a:t>
            </a:r>
            <a:pPr algn="l" indent="0" marL="0">
              <a:lnSpc>
                <a:spcPts val="7750"/>
              </a:lnSpc>
              <a:buNone/>
            </a:pPr>
            <a:r>
              <a:rPr lang="en-US" sz="6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Boosting Revenue</a:t>
            </a:r>
            <a:endParaRPr lang="en-US" sz="6200" dirty="0"/>
          </a:p>
        </p:txBody>
      </p:sp>
      <p:sp>
        <p:nvSpPr>
          <p:cNvPr id="4" name="Text 2"/>
          <p:cNvSpPr/>
          <p:nvPr/>
        </p:nvSpPr>
        <p:spPr>
          <a:xfrm>
            <a:off x="749260" y="3729157"/>
            <a:ext cx="3425547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Key Takeaways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49260" y="4371380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Proactive monitoring of MRR and seat changes is crucial.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9260" y="5131118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Health scores are leading indicators of churn risk.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9260" y="5548432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Engagement levels directly impact customer loyalty.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583924" y="3729157"/>
            <a:ext cx="3425547" cy="428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Actionable Insights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583924" y="4371380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Implement early warning systems for high-risk accounts.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83924" y="5131118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Develop tailored intervention strategies for each churn pattern.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83924" y="5890855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Empower Customer Success Managers with predictive analytics.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49260" y="6891457"/>
            <a:ext cx="13131879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By leveraging these insights, we can significantly enhance our retention strategies, ensuring sustainable growth and long-term customer success.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2025-08-22T14:07:03Z</dcterms:created>
  <dcterms:modified xsi:type="dcterms:W3CDTF">2025-08-22T14:07:03Z</dcterms:modified>
</cp:coreProperties>
</file>