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72" r:id="rId2"/>
    <p:sldId id="259" r:id="rId3"/>
    <p:sldId id="261" r:id="rId4"/>
    <p:sldId id="262" r:id="rId5"/>
    <p:sldId id="263" r:id="rId6"/>
    <p:sldId id="266" r:id="rId7"/>
  </p:sldIdLst>
  <p:sldSz cx="12192000" cy="6858000"/>
  <p:notesSz cx="6858000" cy="9144000"/>
  <p:defaultTextStyle>
    <a:defPPr rtl="0">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4ED"/>
    <a:srgbClr val="D1D8B7"/>
    <a:srgbClr val="A09D79"/>
    <a:srgbClr val="AD5C4D"/>
    <a:srgbClr val="543E35"/>
    <a:srgbClr val="637700"/>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830"/>
  </p:normalViewPr>
  <p:slideViewPr>
    <p:cSldViewPr snapToGrid="0">
      <p:cViewPr varScale="1">
        <p:scale>
          <a:sx n="68" d="100"/>
          <a:sy n="68" d="100"/>
        </p:scale>
        <p:origin x="780" y="7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8/10/relationships/authors" Target="author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rtlCol="0"/>
        <a:lstStyle>
          <a:defPPr>
            <a:defRPr lang="en-GB"/>
          </a:defPPr>
        </a:lstStyle>
        <a:p>
          <a:pPr rtl="0"/>
          <a:endParaRPr lang="en-GB"/>
        </a:p>
      </dgm:t>
    </dgm:pt>
    <dgm:pt modelId="{6564C5E9-1595-624A-93AF-6AD41D06A4F7}" type="pres">
      <dgm:prSet presAssocID="{0DD8915E-DC14-41D6-9BB5-F49E1C265163}" presName="vert0" presStyleCnt="0">
        <dgm:presLayoutVars>
          <dgm:dir/>
          <dgm:animOne val="branch"/>
          <dgm:animLvl val="lvl"/>
        </dgm:presLayoutVars>
      </dgm:prSet>
      <dgm:spPr/>
    </dgm:pt>
  </dgm:ptLst>
  <dgm:cxnLst>
    <dgm:cxn modelId="{B9992E53-656B-E848-AF8E-65823B9AD34E}" type="presOf" srcId="{0DD8915E-DC14-41D6-9BB5-F49E1C265163}" destId="{6564C5E9-1595-624A-93AF-6AD41D06A4F7}" srcOrd="0" destOrd="0" presId="urn:microsoft.com/office/officeart/2008/layout/LinedList"/>
  </dgm:cxnLst>
  <dgm:bg>
    <a:blipFill>
      <a:blip xmlns:r="http://schemas.openxmlformats.org/officeDocument/2006/relationships" r:embed="rId1">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D913024-4032-4B4F-8680-09D5E08EDB6E}" type="datetimeFigureOut">
              <a:rPr lang="en-GB" smtClean="0"/>
              <a:t>06/08/2023</a:t>
            </a:fld>
            <a:endParaRPr lang="en-GB"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49E357A0-8177-46BC-BFCE-19D99E3453CC}" type="slidenum">
              <a:rPr lang="en-GB" smtClean="0"/>
              <a:t>‹#›</a:t>
            </a:fld>
            <a:endParaRPr lang="en-GB"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2AE225E-43E0-7047-8ADB-DD9EBB41B4D0}" type="datetimeFigureOut">
              <a:rPr lang="en-GB" noProof="0" smtClean="0"/>
              <a:t>06/08/2023</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n-GB"/>
            </a:defPP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n-GB"/>
            </a:def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7C366290-4595-5745-A50F-D5EC13BAC604}" type="slidenum">
              <a:rPr lang="en-GB" noProof="0" smtClean="0"/>
              <a:t>‹#›</a:t>
            </a:fld>
            <a:endParaRPr lang="en-GB"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lang="en-GB" sz="1200" kern="1200">
        <a:solidFill>
          <a:schemeClr val="tx1"/>
        </a:solidFill>
        <a:latin typeface="+mn-lt"/>
        <a:ea typeface="+mn-ea"/>
        <a:cs typeface="+mn-cs"/>
      </a:defRPr>
    </a:lvl2pPr>
    <a:lvl3pPr marL="914400" algn="l" defTabSz="914400" rtl="0" eaLnBrk="1" latinLnBrk="0" hangingPunct="1">
      <a:defRPr lang="en-GB" sz="1200" kern="1200">
        <a:solidFill>
          <a:schemeClr val="tx1"/>
        </a:solidFill>
        <a:latin typeface="+mn-lt"/>
        <a:ea typeface="+mn-ea"/>
        <a:cs typeface="+mn-cs"/>
      </a:defRPr>
    </a:lvl3pPr>
    <a:lvl4pPr marL="1371600" algn="l" defTabSz="914400" rtl="0" eaLnBrk="1" latinLnBrk="0" hangingPunct="1">
      <a:defRPr lang="en-GB" sz="1200" kern="1200">
        <a:solidFill>
          <a:schemeClr val="tx1"/>
        </a:solidFill>
        <a:latin typeface="+mn-lt"/>
        <a:ea typeface="+mn-ea"/>
        <a:cs typeface="+mn-cs"/>
      </a:defRPr>
    </a:lvl4pPr>
    <a:lvl5pPr marL="1828800" algn="l" defTabSz="914400" rtl="0" eaLnBrk="1" latinLnBrk="0" hangingPunct="1">
      <a:defRPr lang="en-GB" sz="1200" kern="1200">
        <a:solidFill>
          <a:schemeClr val="tx1"/>
        </a:solidFill>
        <a:latin typeface="+mn-lt"/>
        <a:ea typeface="+mn-ea"/>
        <a:cs typeface="+mn-cs"/>
      </a:defRPr>
    </a:lvl5pPr>
    <a:lvl6pPr marL="2286000" algn="l" defTabSz="914400" rtl="0" eaLnBrk="1" latinLnBrk="0" hangingPunct="1">
      <a:defRPr lang="en-GB" sz="1200" kern="1200">
        <a:solidFill>
          <a:schemeClr val="tx1"/>
        </a:solidFill>
        <a:latin typeface="+mn-lt"/>
        <a:ea typeface="+mn-ea"/>
        <a:cs typeface="+mn-cs"/>
      </a:defRPr>
    </a:lvl6pPr>
    <a:lvl7pPr marL="2743200" algn="l" defTabSz="914400" rtl="0" eaLnBrk="1" latinLnBrk="0" hangingPunct="1">
      <a:defRPr lang="en-GB" sz="1200" kern="1200">
        <a:solidFill>
          <a:schemeClr val="tx1"/>
        </a:solidFill>
        <a:latin typeface="+mn-lt"/>
        <a:ea typeface="+mn-ea"/>
        <a:cs typeface="+mn-cs"/>
      </a:defRPr>
    </a:lvl7pPr>
    <a:lvl8pPr marL="3200400" algn="l" defTabSz="914400" rtl="0" eaLnBrk="1" latinLnBrk="0" hangingPunct="1">
      <a:defRPr lang="en-GB" sz="1200" kern="1200">
        <a:solidFill>
          <a:schemeClr val="tx1"/>
        </a:solidFill>
        <a:latin typeface="+mn-lt"/>
        <a:ea typeface="+mn-ea"/>
        <a:cs typeface="+mn-cs"/>
      </a:defRPr>
    </a:lvl8pPr>
    <a:lvl9pPr marL="3657600" algn="l" defTabSz="914400" rtl="0" eaLnBrk="1" latinLnBrk="0" hangingPunct="1">
      <a:defRPr lang="en-GB"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a:t>
            </a:fld>
            <a:endParaRPr lang="en-GB"/>
          </a:p>
        </p:txBody>
      </p:sp>
    </p:spTree>
    <p:extLst>
      <p:ext uri="{BB962C8B-B14F-4D97-AF65-F5344CB8AC3E}">
        <p14:creationId xmlns:p14="http://schemas.microsoft.com/office/powerpoint/2010/main" val="314958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2</a:t>
            </a:fld>
            <a:endParaRPr lang="en-GB"/>
          </a:p>
        </p:txBody>
      </p:sp>
    </p:spTree>
    <p:extLst>
      <p:ext uri="{BB962C8B-B14F-4D97-AF65-F5344CB8AC3E}">
        <p14:creationId xmlns:p14="http://schemas.microsoft.com/office/powerpoint/2010/main" val="107589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3</a:t>
            </a:fld>
            <a:endParaRPr lang="en-GB"/>
          </a:p>
        </p:txBody>
      </p:sp>
    </p:spTree>
    <p:extLst>
      <p:ext uri="{BB962C8B-B14F-4D97-AF65-F5344CB8AC3E}">
        <p14:creationId xmlns:p14="http://schemas.microsoft.com/office/powerpoint/2010/main" val="123468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4</a:t>
            </a:fld>
            <a:endParaRPr lang="en-GB"/>
          </a:p>
        </p:txBody>
      </p:sp>
    </p:spTree>
    <p:extLst>
      <p:ext uri="{BB962C8B-B14F-4D97-AF65-F5344CB8AC3E}">
        <p14:creationId xmlns:p14="http://schemas.microsoft.com/office/powerpoint/2010/main" val="811271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5</a:t>
            </a:fld>
            <a:endParaRPr lang="en-GB"/>
          </a:p>
        </p:txBody>
      </p:sp>
    </p:spTree>
    <p:extLst>
      <p:ext uri="{BB962C8B-B14F-4D97-AF65-F5344CB8AC3E}">
        <p14:creationId xmlns:p14="http://schemas.microsoft.com/office/powerpoint/2010/main" val="2180573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endParaRPr lang="en-GB" dirty="0"/>
          </a:p>
        </p:txBody>
      </p:sp>
      <p:sp>
        <p:nvSpPr>
          <p:cNvPr id="4" name="Slide Number Placeholder 3"/>
          <p:cNvSpPr>
            <a:spLocks noGrp="1"/>
          </p:cNvSpPr>
          <p:nvPr>
            <p:ph type="sldNum" sz="quarter" idx="5"/>
          </p:nvPr>
        </p:nvSpPr>
        <p:spPr/>
        <p:txBody>
          <a:bodyPr rtlCol="0"/>
          <a:lstStyle>
            <a:defPPr>
              <a:defRPr lang="en-GB"/>
            </a:defPPr>
          </a:lstStyle>
          <a:p>
            <a:pPr rtl="0"/>
            <a:fld id="{7C366290-4595-5745-A50F-D5EC13BAC604}" type="slidenum">
              <a:rPr lang="en-GB" smtClean="0"/>
              <a:t>6</a:t>
            </a:fld>
            <a:endParaRPr lang="en-GB"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rtlCol="0" anchor="b"/>
          <a:lstStyle>
            <a:lvl1pPr algn="ctr">
              <a:defRPr lang="en-GB" sz="6000"/>
            </a:lvl1pPr>
          </a:lstStyle>
          <a:p>
            <a:pPr rtl="0"/>
            <a:r>
              <a:rPr lang="en-GB"/>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en-GB" sz="2400">
                <a:solidFill>
                  <a:schemeClr val="tx2"/>
                </a:solidFill>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en-GB">
                <a:solidFill>
                  <a:schemeClr val="accent1"/>
                </a:solidFill>
              </a:defRPr>
            </a:lvl1pPr>
          </a:lstStyle>
          <a:p>
            <a:pPr rtl="0"/>
            <a:r>
              <a:rPr lang="en-GB"/>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en-GB">
                <a:solidFill>
                  <a:schemeClr val="accent1"/>
                </a:solidFill>
              </a:defRPr>
            </a:lvl1pPr>
          </a:lstStyle>
          <a:p>
            <a:pPr rtl="0"/>
            <a:r>
              <a:rPr lang="en-GB"/>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en-GB">
                <a:solidFill>
                  <a:schemeClr val="accent1"/>
                </a:solidFill>
              </a:defRPr>
            </a:lvl1pPr>
          </a:lstStyle>
          <a:p>
            <a:pPr rtl="0"/>
            <a:fld id="{58FB4751-880F-D840-AAA9-3A15815CC996}" type="slidenum">
              <a:rPr lang="en-GB" smtClean="0"/>
              <a:pPr/>
              <a:t>‹#›</a:t>
            </a:fld>
            <a:endParaRPr lang="en-GB"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rtlCol="0" anchor="b">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rtlCol="0" anchor="b">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rtlCol="0"/>
          <a:lstStyle>
            <a:lvl1pPr>
              <a:defRPr lang="en-GB" sz="4800">
                <a:solidFill>
                  <a:schemeClr val="accent1"/>
                </a:solidFill>
              </a:defRPr>
            </a:lvl1pPr>
          </a:lstStyle>
          <a:p>
            <a:pPr rtl="0"/>
            <a:r>
              <a:rPr lang="en-GB"/>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en-GB">
                <a:solidFill>
                  <a:schemeClr val="accent1"/>
                </a:solidFill>
              </a:defRPr>
            </a:lvl1pPr>
          </a:lstStyle>
          <a:p>
            <a:pPr rtl="0"/>
            <a:r>
              <a:rPr lang="en-GB"/>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en-GB">
                <a:solidFill>
                  <a:schemeClr val="accent1"/>
                </a:solidFill>
              </a:defRPr>
            </a:lvl1pPr>
          </a:lstStyle>
          <a:p>
            <a:pPr rtl="0"/>
            <a:r>
              <a:rPr lang="en-GB"/>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en-GB">
                <a:solidFill>
                  <a:schemeClr val="accent1"/>
                </a:solidFill>
              </a:defRPr>
            </a:lvl1pPr>
          </a:lstStyle>
          <a:p>
            <a:pPr rtl="0"/>
            <a:fld id="{58FB4751-880F-D840-AAA9-3A15815CC996}" type="slidenum">
              <a:rPr lang="en-GB" smtClean="0"/>
              <a:pPr/>
              <a:t>‹#›</a:t>
            </a:fld>
            <a:endParaRPr lang="en-GB"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rtlCol="0"/>
          <a:lstStyle>
            <a:lvl1pPr>
              <a:defRPr lang="en-GB" sz="4800">
                <a:solidFill>
                  <a:schemeClr val="accent1"/>
                </a:solidFill>
              </a:defRPr>
            </a:lvl1pPr>
          </a:lstStyle>
          <a:p>
            <a:pPr rtl="0"/>
            <a:r>
              <a:rPr lang="en-GB"/>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n-GB" sz="18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rtlCol="0" anchor="b"/>
          <a:lstStyle>
            <a:lvl1pPr algn="ctr">
              <a:defRPr lang="en-GB" sz="6000"/>
            </a:lvl1pPr>
          </a:lstStyle>
          <a:p>
            <a:pPr rtl="0"/>
            <a:r>
              <a:rPr lang="en-GB"/>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en-GB" sz="2400">
                <a:solidFill>
                  <a:schemeClr val="tx2"/>
                </a:solidFill>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rtlCol="0"/>
          <a:lstStyle>
            <a:defPPr>
              <a:defRPr lang="en-GB"/>
            </a:defPPr>
          </a:lstStyle>
          <a:p>
            <a:pPr rtl="0"/>
            <a:r>
              <a:rPr lang="en-GB"/>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rtlCol="0"/>
          <a:lstStyle>
            <a:defPPr>
              <a:defRPr lang="en-GB"/>
            </a:defPPr>
          </a:lstStyle>
          <a:p>
            <a:pPr rtl="0"/>
            <a:r>
              <a:rPr lang="en-GB"/>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rtlCol="0" anchor="b"/>
          <a:lstStyle>
            <a:lvl1pPr>
              <a:defRPr lang="en-GB" sz="3200"/>
            </a:lvl1pPr>
          </a:lstStyle>
          <a:p>
            <a:pPr rtl="0"/>
            <a:r>
              <a:rPr lang="en-GB"/>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rtlCol="0"/>
          <a:lstStyle>
            <a:lvl1pPr>
              <a:defRPr lang="en-GB" sz="3200"/>
            </a:lvl1pPr>
            <a:lvl2pPr>
              <a:defRPr lang="en-GB" sz="2800"/>
            </a:lvl2pPr>
            <a:lvl3pPr>
              <a:defRPr lang="en-GB" sz="2400"/>
            </a:lvl3pPr>
            <a:lvl4pPr>
              <a:defRPr lang="en-GB" sz="2000"/>
            </a:lvl4pPr>
            <a:lvl5pPr>
              <a:defRPr lang="en-GB" sz="2000"/>
            </a:lvl5pPr>
            <a:lvl6pPr>
              <a:defRPr lang="en-GB" sz="2000"/>
            </a:lvl6pPr>
            <a:lvl7pPr>
              <a:defRPr lang="en-GB" sz="2000"/>
            </a:lvl7pPr>
            <a:lvl8pPr>
              <a:defRPr lang="en-GB" sz="2000"/>
            </a:lvl8pPr>
            <a:lvl9pPr>
              <a:defRPr lang="en-GB"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rtlCol="0"/>
          <a:lstStyle>
            <a:lvl1pPr marL="0" indent="0">
              <a:buNone/>
              <a:defRPr lang="en-GB" sz="16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rtlCol="0"/>
          <a:lstStyle>
            <a:lvl1pPr algn="ctr">
              <a:defRPr lang="en-GB">
                <a:solidFill>
                  <a:schemeClr val="accent1"/>
                </a:solidFill>
              </a:defRPr>
            </a:lvl1pPr>
          </a:lstStyle>
          <a:p>
            <a:pPr rtl="0"/>
            <a:r>
              <a:rPr lang="en-GB"/>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rtlCol="0"/>
          <a:lstStyle>
            <a:lvl1pPr marL="0" indent="0" algn="r">
              <a:buNone/>
              <a:defRPr lang="en-GB" sz="2400" cap="all" baseline="0"/>
            </a:lvl1pPr>
            <a:lvl2pPr marL="457200" indent="0" algn="r">
              <a:buNone/>
              <a:defRPr lang="en-GB" sz="1800">
                <a:latin typeface="+mj-lt"/>
              </a:defRPr>
            </a:lvl2pPr>
            <a:lvl3pPr marL="914400" indent="0" algn="r">
              <a:buNone/>
              <a:defRPr lang="en-GB"/>
            </a:lvl3pPr>
            <a:lvl4pPr marL="1371600" indent="0" algn="r">
              <a:buNone/>
              <a:defRPr lang="en-GB"/>
            </a:lvl4pPr>
            <a:lvl5pPr marL="1828800" indent="0" algn="r">
              <a:buNone/>
              <a:defRPr lang="en-GB"/>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rtlCol="0" anchor="b"/>
          <a:lstStyle>
            <a:lvl1pPr>
              <a:defRPr lang="en-GB" sz="4800"/>
            </a:lvl1pPr>
          </a:lstStyle>
          <a:p>
            <a:pPr rtl="0"/>
            <a:r>
              <a:rPr lang="en-GB"/>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n-GB" sz="18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rtlCol="0" anchor="b"/>
          <a:lstStyle>
            <a:lvl1pPr>
              <a:defRPr lang="en-GB" sz="6000">
                <a:solidFill>
                  <a:schemeClr val="accent1"/>
                </a:solidFill>
              </a:defRPr>
            </a:lvl1pPr>
          </a:lstStyle>
          <a:p>
            <a:pPr rtl="0"/>
            <a:r>
              <a:rPr lang="en-GB"/>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rtlCol="0"/>
          <a:lstStyle>
            <a:lvl1pPr marL="0" indent="0">
              <a:buNone/>
              <a:defRPr lang="en-GB" sz="2400">
                <a:solidFill>
                  <a:schemeClr val="accent1"/>
                </a:solidFill>
              </a:defRPr>
            </a:lvl1pPr>
            <a:lvl2pPr marL="457200" indent="0">
              <a:buNone/>
              <a:defRPr lang="en-GB" sz="2000">
                <a:solidFill>
                  <a:schemeClr val="tx1">
                    <a:tint val="75000"/>
                  </a:schemeClr>
                </a:solidFill>
              </a:defRPr>
            </a:lvl2pPr>
            <a:lvl3pPr marL="914400" indent="0">
              <a:buNone/>
              <a:defRPr lang="en-GB" sz="1800">
                <a:solidFill>
                  <a:schemeClr val="tx1">
                    <a:tint val="75000"/>
                  </a:schemeClr>
                </a:solidFill>
              </a:defRPr>
            </a:lvl3pPr>
            <a:lvl4pPr marL="1371600" indent="0">
              <a:buNone/>
              <a:defRPr lang="en-GB" sz="1600">
                <a:solidFill>
                  <a:schemeClr val="tx1">
                    <a:tint val="75000"/>
                  </a:schemeClr>
                </a:solidFill>
              </a:defRPr>
            </a:lvl4pPr>
            <a:lvl5pPr marL="1828800" indent="0">
              <a:buNone/>
              <a:defRPr lang="en-GB" sz="1600">
                <a:solidFill>
                  <a:schemeClr val="tx1">
                    <a:tint val="75000"/>
                  </a:schemeClr>
                </a:solidFill>
              </a:defRPr>
            </a:lvl5pPr>
            <a:lvl6pPr marL="2286000" indent="0">
              <a:buNone/>
              <a:defRPr lang="en-GB" sz="1600">
                <a:solidFill>
                  <a:schemeClr val="tx1">
                    <a:tint val="75000"/>
                  </a:schemeClr>
                </a:solidFill>
              </a:defRPr>
            </a:lvl6pPr>
            <a:lvl7pPr marL="2743200" indent="0">
              <a:buNone/>
              <a:defRPr lang="en-GB" sz="1600">
                <a:solidFill>
                  <a:schemeClr val="tx1">
                    <a:tint val="75000"/>
                  </a:schemeClr>
                </a:solidFill>
              </a:defRPr>
            </a:lvl7pPr>
            <a:lvl8pPr marL="3200400" indent="0">
              <a:buNone/>
              <a:defRPr lang="en-GB" sz="1600">
                <a:solidFill>
                  <a:schemeClr val="tx1">
                    <a:tint val="75000"/>
                  </a:schemeClr>
                </a:solidFill>
              </a:defRPr>
            </a:lvl8pPr>
            <a:lvl9pPr marL="3657600" indent="0">
              <a:buNone/>
              <a:defRPr lang="en-GB" sz="1600">
                <a:solidFill>
                  <a:schemeClr val="tx1">
                    <a:tint val="75000"/>
                  </a:schemeClr>
                </a:solidFill>
              </a:defRPr>
            </a:lvl9pPr>
          </a:lstStyle>
          <a:p>
            <a:pPr lvl="0" rt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en-GB" sz="2400"/>
            </a:lvl1pPr>
          </a:lstStyle>
          <a:p>
            <a:pPr lvl="0" rt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rtlCol="0"/>
          <a:lstStyle>
            <a:lvl1pPr algn="ctr">
              <a:defRPr lang="en-GB" sz="2400" cap="all" baseline="0">
                <a:latin typeface="Gill Sans Nova" panose="020B0602020104020203" pitchFamily="34" charset="0"/>
              </a:defRPr>
            </a:lvl1pPr>
          </a:lstStyle>
          <a:p>
            <a:pPr rtl="0"/>
            <a:r>
              <a:rPr lang="en-US"/>
              <a:t>Click to edit Master title style</a:t>
            </a:r>
            <a:endParaRPr lang="en-GB"/>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en-GB"/>
            </a:def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en-GB" sz="1400">
                <a:solidFill>
                  <a:schemeClr val="tx1"/>
                </a:solidFill>
              </a:defRPr>
            </a:lvl1pPr>
          </a:lstStyle>
          <a:p>
            <a:pPr rtl="0"/>
            <a:r>
              <a:rPr lang="en-GB"/>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en-GB" sz="1400">
                <a:solidFill>
                  <a:schemeClr val="tx1"/>
                </a:solidFill>
              </a:defRPr>
            </a:lvl1pPr>
          </a:lstStyle>
          <a:p>
            <a:pPr rtl="0"/>
            <a:r>
              <a:rPr lang="en-GB"/>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lang="en-GB" sz="1400">
                <a:solidFill>
                  <a:schemeClr val="tx1"/>
                </a:solidFill>
              </a:defRPr>
            </a:lvl1pPr>
          </a:lstStyle>
          <a:p>
            <a:pPr rtl="0"/>
            <a:fld id="{58FB4751-880F-D840-AAA9-3A15815CC996}" type="slidenum">
              <a:rPr lang="en-GB" smtClean="0"/>
              <a:pPr/>
              <a:t>‹#›</a:t>
            </a:fld>
            <a:endParaRPr lang="en-GB"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lang="en-GB"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p:bodyStyle>
    <p:otherStyle>
      <a:defPPr>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rtlCol="0"/>
          <a:lstStyle>
            <a:defPPr>
              <a:defRPr lang="en-GB"/>
            </a:defPPr>
          </a:lstStyle>
          <a:p>
            <a:pPr rtl="0"/>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Internship Program in Entrepreneurship</a:t>
            </a:r>
            <a:br>
              <a:rPr lang="en-US" sz="20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20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Chenraj Roychand Center for Entrepreneurship (CRCE) </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association with</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Institute Innovation Council (IIC), JAIN (Deemed to-be-University)</a:t>
            </a:r>
            <a:endParaRPr lang="en-GB"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rtlCol="0"/>
          <a:lstStyle>
            <a:defPPr>
              <a:defRPr lang="en-GB"/>
            </a:defPPr>
          </a:lstStyle>
          <a:p>
            <a:r>
              <a:rPr lang="en-US" sz="2400" b="1" kern="100" dirty="0">
                <a:highlight>
                  <a:srgbClr val="FFF4ED"/>
                </a:highlight>
                <a:latin typeface="Times New Roman" panose="02020603050405020304" pitchFamily="18" charset="0"/>
                <a:cs typeface="Times New Roman" panose="02020603050405020304" pitchFamily="18" charset="0"/>
              </a:rPr>
              <a:t>Team Name: Dawn Of Shadow</a:t>
            </a:r>
          </a:p>
          <a:p>
            <a:pPr rtl="0"/>
            <a:endParaRPr lang="en-GB" dirty="0"/>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999363" y="1069947"/>
            <a:ext cx="9570765" cy="4718106"/>
          </a:xfrm>
        </p:spPr>
        <p:txBody>
          <a:bodyPr rtlCol="0"/>
          <a:lstStyle>
            <a:defPPr>
              <a:defRPr lang="en-GB"/>
            </a:defPPr>
          </a:lstStyle>
          <a:p>
            <a:pPr marL="0" indent="0">
              <a:buNone/>
            </a:pPr>
            <a:r>
              <a:rPr lang="en-US" sz="2400" b="1" kern="100" dirty="0">
                <a:latin typeface="Times New Roman" panose="02020603050405020304" pitchFamily="18" charset="0"/>
                <a:cs typeface="Times New Roman" panose="02020603050405020304" pitchFamily="18" charset="0"/>
              </a:rPr>
              <a:t>Team Name: Dawn Of Shadow</a:t>
            </a:r>
          </a:p>
          <a:p>
            <a:pPr marL="0" indent="0">
              <a:buNone/>
            </a:pPr>
            <a:endParaRPr lang="en-US" sz="2400" b="1" kern="100" dirty="0">
              <a:latin typeface="Times New Roman" panose="02020603050405020304" pitchFamily="18" charset="0"/>
              <a:cs typeface="Times New Roman" panose="02020603050405020304" pitchFamily="18" charset="0"/>
            </a:endParaRPr>
          </a:p>
          <a:p>
            <a:pPr marL="0" indent="0">
              <a:buNone/>
            </a:pPr>
            <a:endParaRPr lang="en-US" sz="2400" b="1" kern="100" dirty="0">
              <a:latin typeface="Times New Roman" panose="02020603050405020304" pitchFamily="18" charset="0"/>
              <a:cs typeface="Times New Roman" panose="02020603050405020304" pitchFamily="18" charset="0"/>
            </a:endParaRPr>
          </a:p>
          <a:p>
            <a:pPr marL="0" indent="0">
              <a:buNone/>
            </a:pPr>
            <a:r>
              <a:rPr lang="en-US" sz="2400" b="1" kern="100" dirty="0">
                <a:latin typeface="Times New Roman" panose="02020603050405020304" pitchFamily="18" charset="0"/>
                <a:cs typeface="Times New Roman" panose="02020603050405020304" pitchFamily="18" charset="0"/>
              </a:rPr>
              <a:t>Team member’s names:1. Amit Kumar Aryal – 20BTRCS157</a:t>
            </a:r>
          </a:p>
          <a:p>
            <a:pPr marL="0" indent="0">
              <a:buNone/>
            </a:pPr>
            <a:r>
              <a:rPr lang="en-US" sz="2400" b="1" kern="100" dirty="0">
                <a:latin typeface="Times New Roman" panose="02020603050405020304" pitchFamily="18" charset="0"/>
                <a:cs typeface="Times New Roman" panose="02020603050405020304" pitchFamily="18" charset="0"/>
              </a:rPr>
              <a:t>                                        2. Aanchal Singh - 20BTRCS156</a:t>
            </a:r>
          </a:p>
          <a:p>
            <a:pPr marL="0" indent="0">
              <a:buNone/>
            </a:pPr>
            <a:r>
              <a:rPr lang="en-US" sz="2400" b="1" kern="100" dirty="0">
                <a:latin typeface="Times New Roman" panose="02020603050405020304" pitchFamily="18" charset="0"/>
                <a:cs typeface="Times New Roman" panose="02020603050405020304" pitchFamily="18" charset="0"/>
              </a:rPr>
              <a:t>                                        3. Sweata Kumari Rauniyar - 20BTRCS175</a:t>
            </a:r>
          </a:p>
          <a:p>
            <a:pPr marL="0" indent="0">
              <a:buNone/>
            </a:pPr>
            <a:r>
              <a:rPr lang="en-US" sz="2400" b="1" kern="100" dirty="0">
                <a:latin typeface="Times New Roman" panose="02020603050405020304" pitchFamily="18" charset="0"/>
                <a:cs typeface="Times New Roman" panose="02020603050405020304" pitchFamily="18" charset="0"/>
              </a:rPr>
              <a:t>                                        4. Sayujaya Sharma - 20BTRCS172</a:t>
            </a:r>
          </a:p>
          <a:p>
            <a:pPr marL="0" indent="0">
              <a:buNone/>
            </a:pPr>
            <a:endParaRPr lang="en-US" sz="2400" b="1" kern="100" dirty="0">
              <a:latin typeface="Times New Roman" panose="02020603050405020304" pitchFamily="18" charset="0"/>
              <a:cs typeface="Times New Roman" panose="02020603050405020304" pitchFamily="18" charset="0"/>
            </a:endParaRPr>
          </a:p>
          <a:p>
            <a:pPr marL="0" indent="0">
              <a:buNone/>
            </a:pPr>
            <a:endParaRPr lang="en-US" sz="2400" b="1" kern="100" dirty="0">
              <a:latin typeface="Times New Roman" panose="02020603050405020304" pitchFamily="18" charset="0"/>
              <a:cs typeface="Times New Roman" panose="02020603050405020304" pitchFamily="18" charset="0"/>
            </a:endParaRPr>
          </a:p>
          <a:p>
            <a:pPr marL="0" indent="0">
              <a:buNone/>
            </a:pPr>
            <a:r>
              <a:rPr lang="en-US" sz="2400" b="1" kern="100" dirty="0">
                <a:latin typeface="Times New Roman" panose="02020603050405020304" pitchFamily="18" charset="0"/>
                <a:cs typeface="Times New Roman" panose="02020603050405020304" pitchFamily="18" charset="0"/>
              </a:rPr>
              <a:t>Name of the Faculty coordinator: Dr. Vikram Neerugatti</a:t>
            </a:r>
          </a:p>
          <a:p>
            <a:pPr marL="0" indent="0">
              <a:buNone/>
            </a:pPr>
            <a:endParaRPr lang="en-US" sz="2400" b="1" kern="100" dirty="0">
              <a:latin typeface="Times New Roman" panose="02020603050405020304" pitchFamily="18" charset="0"/>
              <a:cs typeface="Times New Roman" panose="02020603050405020304" pitchFamily="18" charset="0"/>
            </a:endParaRPr>
          </a:p>
          <a:p>
            <a:pPr rtl="0"/>
            <a:endParaRPr lang="en-GB"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rtlCol="0"/>
          <a:lstStyle>
            <a:defPPr>
              <a:defRPr lang="en-GB"/>
            </a:defPPr>
          </a:lstStyle>
          <a:p>
            <a:pPr rtl="0"/>
            <a:r>
              <a:rPr lang="en-GB"/>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rtlCol="0"/>
          <a:lstStyle>
            <a:defPPr>
              <a:defRPr lang="en-GB"/>
            </a:defPPr>
          </a:lstStyle>
          <a:p>
            <a:pPr rtl="0"/>
            <a:r>
              <a:rPr lang="en-GB"/>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pPr rtl="0"/>
              <a:t>2</a:t>
            </a:fld>
            <a:endParaRPr lang="en-GB" dirty="0"/>
          </a:p>
        </p:txBody>
      </p:sp>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3</a:t>
            </a:fld>
            <a:endParaRPr lang="en-GB" dirty="0"/>
          </a:p>
        </p:txBody>
      </p:sp>
      <p:sp>
        <p:nvSpPr>
          <p:cNvPr id="3" name="Content Placeholder 2">
            <a:extLst>
              <a:ext uri="{FF2B5EF4-FFF2-40B4-BE49-F238E27FC236}">
                <a16:creationId xmlns:a16="http://schemas.microsoft.com/office/drawing/2014/main" id="{EBB7779F-8E40-7D7C-BD15-273F7912940A}"/>
              </a:ext>
            </a:extLst>
          </p:cNvPr>
          <p:cNvSpPr>
            <a:spLocks noGrp="1"/>
          </p:cNvSpPr>
          <p:nvPr>
            <p:ph idx="1"/>
          </p:nvPr>
        </p:nvSpPr>
        <p:spPr>
          <a:xfrm>
            <a:off x="1012300" y="578840"/>
            <a:ext cx="10228948" cy="5360566"/>
          </a:xfrm>
        </p:spPr>
        <p:txBody>
          <a:bodyPr>
            <a:normAutofit/>
          </a:bodyPr>
          <a:lstStyle/>
          <a:p>
            <a:pPr marL="0" indent="0">
              <a:buNone/>
            </a:pPr>
            <a:r>
              <a:rPr lang="en-US" b="1" kern="100" dirty="0">
                <a:latin typeface="Times New Roman" panose="02020603050405020304" pitchFamily="18" charset="0"/>
                <a:cs typeface="Times New Roman" panose="02020603050405020304" pitchFamily="18" charset="0"/>
              </a:rPr>
              <a:t>Target Users</a:t>
            </a:r>
          </a:p>
          <a:p>
            <a:pPr algn="just"/>
            <a:r>
              <a:rPr lang="en-US" sz="2400" kern="100" dirty="0">
                <a:latin typeface="Times New Roman" panose="02020603050405020304" pitchFamily="18" charset="0"/>
                <a:cs typeface="Times New Roman" panose="02020603050405020304" pitchFamily="18" charset="0"/>
              </a:rPr>
              <a:t>The alcohol sensor market has been divided into three categories based on end users: business entities, government organizations, and private citizens.</a:t>
            </a:r>
          </a:p>
          <a:p>
            <a:pPr algn="just"/>
            <a:r>
              <a:rPr lang="en-US" sz="2400" kern="100" dirty="0">
                <a:latin typeface="Times New Roman" panose="02020603050405020304" pitchFamily="18" charset="0"/>
                <a:cs typeface="Times New Roman" panose="02020603050405020304" pitchFamily="18" charset="0"/>
              </a:rPr>
              <a:t>Educational institutions: To reduce student drinking and improve security.</a:t>
            </a:r>
          </a:p>
          <a:p>
            <a:pPr marL="0" indent="0" algn="just">
              <a:buNone/>
            </a:pPr>
            <a:endParaRPr lang="en-US" sz="2400" b="1" kern="100" dirty="0">
              <a:latin typeface="Times New Roman" panose="02020603050405020304" pitchFamily="18" charset="0"/>
              <a:cs typeface="Times New Roman" panose="02020603050405020304" pitchFamily="18" charset="0"/>
            </a:endParaRPr>
          </a:p>
          <a:p>
            <a:pPr marL="0" indent="0" algn="just">
              <a:buNone/>
            </a:pPr>
            <a:r>
              <a:rPr lang="en-US" b="1" kern="100" dirty="0">
                <a:latin typeface="Times New Roman" panose="02020603050405020304" pitchFamily="18" charset="0"/>
                <a:cs typeface="Times New Roman" panose="02020603050405020304" pitchFamily="18" charset="0"/>
              </a:rPr>
              <a:t>Problem Statement </a:t>
            </a:r>
          </a:p>
          <a:p>
            <a:pPr algn="just"/>
            <a:r>
              <a:rPr lang="en-US" sz="2400" kern="100" dirty="0">
                <a:latin typeface="Times New Roman" panose="02020603050405020304" pitchFamily="18" charset="0"/>
                <a:cs typeface="Times New Roman" panose="02020603050405020304" pitchFamily="18" charset="0"/>
              </a:rPr>
              <a:t>Public safety and regulatory standard compliance are put at risk by the lack of dependable, user-friendly, and inexpensive alcohol testing equipment for commercial use.</a:t>
            </a:r>
          </a:p>
          <a:p>
            <a:pPr algn="just"/>
            <a:r>
              <a:rPr lang="en-US" sz="2400" kern="100" dirty="0">
                <a:latin typeface="Times New Roman" panose="02020603050405020304" pitchFamily="18" charset="0"/>
                <a:cs typeface="Times New Roman" panose="02020603050405020304" pitchFamily="18" charset="0"/>
              </a:rPr>
              <a:t>It is important to create a system that deals with these issues and makes it possible for companies to test for alcohol levels in a reliable, economical, and time-effective way.</a:t>
            </a:r>
          </a:p>
          <a:p>
            <a:pPr marL="0" indent="0">
              <a:buNone/>
            </a:pPr>
            <a:endParaRPr lang="en-GB" dirty="0"/>
          </a:p>
        </p:txBody>
      </p:sp>
    </p:spTree>
    <p:extLst>
      <p:ext uri="{BB962C8B-B14F-4D97-AF65-F5344CB8AC3E}">
        <p14:creationId xmlns:p14="http://schemas.microsoft.com/office/powerpoint/2010/main" val="169908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rtlCol="0"/>
          <a:lstStyle>
            <a:defPPr>
              <a:defRPr lang="en-GB"/>
            </a:defPPr>
          </a:lstStyle>
          <a:p>
            <a:pPr rtl="0"/>
            <a:r>
              <a:rPr lang="en-GB"/>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4</a:t>
            </a:fld>
            <a:endParaRPr lang="en-GB" dirty="0"/>
          </a:p>
        </p:txBody>
      </p:sp>
      <p:sp>
        <p:nvSpPr>
          <p:cNvPr id="5" name="Content Placeholder 4">
            <a:extLst>
              <a:ext uri="{FF2B5EF4-FFF2-40B4-BE49-F238E27FC236}">
                <a16:creationId xmlns:a16="http://schemas.microsoft.com/office/drawing/2014/main" id="{48FCF4AD-F32F-F916-22D4-5597C4D7DF17}"/>
              </a:ext>
            </a:extLst>
          </p:cNvPr>
          <p:cNvSpPr>
            <a:spLocks noGrp="1"/>
          </p:cNvSpPr>
          <p:nvPr>
            <p:ph idx="1"/>
          </p:nvPr>
        </p:nvSpPr>
        <p:spPr>
          <a:xfrm>
            <a:off x="601239" y="903661"/>
            <a:ext cx="10128280" cy="4507237"/>
          </a:xfrm>
        </p:spPr>
        <p:txBody>
          <a:bodyPr/>
          <a:lstStyle/>
          <a:p>
            <a:pPr marL="0" indent="0">
              <a:buNone/>
            </a:pPr>
            <a:r>
              <a:rPr lang="en-US" b="1" kern="100" dirty="0">
                <a:latin typeface="Times New Roman" panose="02020603050405020304" pitchFamily="18" charset="0"/>
                <a:cs typeface="Times New Roman" panose="02020603050405020304" pitchFamily="18" charset="0"/>
              </a:rPr>
              <a:t>Solution</a:t>
            </a:r>
          </a:p>
          <a:p>
            <a:pPr marL="0" indent="0">
              <a:buNone/>
            </a:pPr>
            <a:endParaRPr lang="en-US" sz="2000" b="1" kern="100" dirty="0">
              <a:latin typeface="Times New Roman" panose="02020603050405020304" pitchFamily="18" charset="0"/>
              <a:cs typeface="Times New Roman" panose="02020603050405020304" pitchFamily="18" charset="0"/>
            </a:endParaRPr>
          </a:p>
          <a:p>
            <a:r>
              <a:rPr lang="en-US" sz="2400" kern="100" dirty="0">
                <a:latin typeface="Times New Roman" panose="02020603050405020304" pitchFamily="18" charset="0"/>
                <a:cs typeface="Times New Roman" panose="02020603050405020304" pitchFamily="18" charset="0"/>
              </a:rPr>
              <a:t>Alcohol levels may be measured quickly and accurately with the use of alcohol testing machines. </a:t>
            </a:r>
          </a:p>
          <a:p>
            <a:r>
              <a:rPr lang="en-US" sz="2400" kern="100" dirty="0">
                <a:latin typeface="Times New Roman" panose="02020603050405020304" pitchFamily="18" charset="0"/>
                <a:cs typeface="Times New Roman" panose="02020603050405020304" pitchFamily="18" charset="0"/>
              </a:rPr>
              <a:t>They test blood, saliva, or breath samples to detect problems.</a:t>
            </a:r>
          </a:p>
          <a:p>
            <a:r>
              <a:rPr lang="en-US" sz="2400" kern="100" dirty="0">
                <a:latin typeface="Times New Roman" panose="02020603050405020304" pitchFamily="18" charset="0"/>
                <a:cs typeface="Times New Roman" panose="02020603050405020304" pitchFamily="18" charset="0"/>
              </a:rPr>
              <a:t>These portable devices deliver results in real-time, helping businesses, organizations, and people in providing alcohol consumption that is safe, legal, and responsible.</a:t>
            </a:r>
            <a:endParaRPr lang="en-US" sz="2400" cap="all" dirty="0">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75285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595618" y="528506"/>
            <a:ext cx="10964411" cy="5394121"/>
          </a:xfrm>
        </p:spPr>
        <p:txBody>
          <a:bodyPr rtlCol="0">
            <a:normAutofit lnSpcReduction="10000"/>
          </a:bodyPr>
          <a:lstStyle>
            <a:defPPr>
              <a:defRPr lang="en-GB"/>
            </a:defPPr>
          </a:lstStyle>
          <a:p>
            <a:pPr algn="just"/>
            <a:r>
              <a:rPr lang="en-US" sz="2800" b="1" kern="100" dirty="0">
                <a:latin typeface="Times New Roman" panose="02020603050405020304" pitchFamily="18" charset="0"/>
                <a:cs typeface="Times New Roman" panose="02020603050405020304" pitchFamily="18" charset="0"/>
              </a:rPr>
              <a:t>Novelty/ Innovation</a:t>
            </a:r>
          </a:p>
          <a:p>
            <a:pPr marL="0" indent="0" algn="just">
              <a:buNone/>
            </a:pPr>
            <a:endParaRPr lang="en-US" sz="2400" kern="100" dirty="0">
              <a:latin typeface="Times New Roman" panose="02020603050405020304" pitchFamily="18" charset="0"/>
              <a:cs typeface="Times New Roman" panose="02020603050405020304" pitchFamily="18" charset="0"/>
            </a:endParaRPr>
          </a:p>
          <a:p>
            <a:pPr marL="0" indent="0" algn="just">
              <a:buNone/>
            </a:pPr>
            <a:r>
              <a:rPr lang="en-US" sz="2400" kern="100" dirty="0">
                <a:latin typeface="Times New Roman" panose="02020603050405020304" pitchFamily="18" charset="0"/>
                <a:cs typeface="Times New Roman" panose="02020603050405020304" pitchFamily="18" charset="0"/>
              </a:rPr>
              <a:t>Modern alcohol testing tools are special in that they quickly, accurately, and simply assess alcohol levels. By employing modern sensor technology and data analysis, they offer portable and user-friendly solutions for real-time monitoring. This development increases comfort, effectiveness, and safety in a range of applications, from law enforcement to personal use.</a:t>
            </a:r>
          </a:p>
          <a:p>
            <a:pPr marL="0" indent="0" algn="just">
              <a:buNone/>
            </a:pPr>
            <a:endParaRPr lang="en-US" b="1" kern="100" dirty="0">
              <a:latin typeface="Times New Roman" panose="02020603050405020304" pitchFamily="18" charset="0"/>
              <a:cs typeface="Times New Roman" panose="02020603050405020304" pitchFamily="18" charset="0"/>
            </a:endParaRPr>
          </a:p>
          <a:p>
            <a:pPr marL="0" indent="0" algn="just">
              <a:buNone/>
            </a:pPr>
            <a:r>
              <a:rPr lang="en-US" sz="2800" b="1" kern="100" dirty="0">
                <a:latin typeface="Times New Roman" panose="02020603050405020304" pitchFamily="18" charset="0"/>
                <a:cs typeface="Times New Roman" panose="02020603050405020304" pitchFamily="18" charset="0"/>
              </a:rPr>
              <a:t>Market Potential</a:t>
            </a:r>
          </a:p>
          <a:p>
            <a:pPr marL="0" indent="0" algn="just">
              <a:buNone/>
            </a:pPr>
            <a:endParaRPr lang="en-US" sz="2800" b="1" kern="100" dirty="0">
              <a:latin typeface="Times New Roman" panose="02020603050405020304" pitchFamily="18" charset="0"/>
              <a:cs typeface="Times New Roman" panose="02020603050405020304" pitchFamily="18" charset="0"/>
            </a:endParaRPr>
          </a:p>
          <a:p>
            <a:pPr marL="0" indent="0" algn="just">
              <a:buNone/>
            </a:pPr>
            <a:r>
              <a:rPr lang="en-US" sz="2400" kern="100" dirty="0">
                <a:latin typeface="Times New Roman" panose="02020603050405020304" pitchFamily="18" charset="0"/>
                <a:cs typeface="Times New Roman" panose="02020603050405020304" pitchFamily="18" charset="0"/>
              </a:rPr>
              <a:t>The market potential for alcohol testing devices is important, thanks to increased safety laws, workplace alcohol policies, and public awareness of responsible drinking. The market has the potential for development, innovation, and adoption, with demand from law enforcement, employers, healthcare, and individuals, making it an attractive business for manufacturers and developers.</a:t>
            </a:r>
          </a:p>
          <a:p>
            <a:pPr rtl="0"/>
            <a:endParaRPr lang="en-GB" dirty="0"/>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rtlCol="0"/>
          <a:lstStyle>
            <a:defPPr>
              <a:defRPr lang="en-GB"/>
            </a:defPPr>
          </a:lstStyle>
          <a:p>
            <a:pPr rtl="0"/>
            <a:r>
              <a:rPr lang="en-GB"/>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rtlCol="0"/>
          <a:lstStyle>
            <a:defPPr>
              <a:defRPr lang="en-GB"/>
            </a:defPPr>
          </a:lstStyle>
          <a:p>
            <a:pPr rtl="0"/>
            <a:r>
              <a:rPr lang="en-GB"/>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5</a:t>
            </a:fld>
            <a:endParaRPr lang="en-GB" dirty="0"/>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611809"/>
            <a:ext cx="10515600" cy="676656"/>
          </a:xfrm>
        </p:spPr>
        <p:txBody>
          <a:bodyPr rtlCol="0"/>
          <a:lstStyle>
            <a:defPPr>
              <a:defRPr lang="en-GB"/>
            </a:defPPr>
          </a:lstStyle>
          <a:p>
            <a:r>
              <a:rPr lang="en-US" sz="2800" b="1" kern="100" dirty="0">
                <a:latin typeface="Times New Roman" panose="02020603050405020304" pitchFamily="18" charset="0"/>
                <a:cs typeface="Times New Roman" panose="02020603050405020304" pitchFamily="18" charset="0"/>
              </a:rPr>
              <a:t>Prototype Picture</a:t>
            </a:r>
            <a:br>
              <a:rPr lang="en-US" sz="2800" b="1" kern="100" dirty="0">
                <a:latin typeface="Times New Roman" panose="02020603050405020304" pitchFamily="18" charset="0"/>
                <a:cs typeface="Times New Roman" panose="02020603050405020304" pitchFamily="18" charset="0"/>
              </a:rPr>
            </a:br>
            <a:endParaRPr lang="en-GB" sz="2800" dirty="0"/>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3377295155"/>
              </p:ext>
            </p:extLst>
          </p:nvPr>
        </p:nvGraphicFramePr>
        <p:xfrm>
          <a:off x="3053593" y="1901825"/>
          <a:ext cx="5268286"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rtlCol="0"/>
          <a:lstStyle>
            <a:defPPr>
              <a:defRPr lang="en-GB"/>
            </a:defPPr>
          </a:lstStyle>
          <a:p>
            <a:pPr rtl="0"/>
            <a:r>
              <a:rPr lang="en-GB"/>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6</a:t>
            </a:fld>
            <a:endParaRPr lang="en-GB" dirty="0"/>
          </a:p>
        </p:txBody>
      </p:sp>
    </p:spTree>
    <p:extLst>
      <p:ext uri="{BB962C8B-B14F-4D97-AF65-F5344CB8AC3E}">
        <p14:creationId xmlns:p14="http://schemas.microsoft.com/office/powerpoint/2010/main" val="1234133501"/>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823_TF11964407_Win32" id="{B93CAFD1-3682-48B9-AB4D-B17AE97EAEF6}" vid="{42E63F67-4AC8-49A2-8D09-A38E4C6451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{D292309C-90F1-462C-80BA-076F9BABB89F}tf11964407_win32</Template>
  <TotalTime>28</TotalTime>
  <Words>400</Words>
  <Application>Microsoft Office PowerPoint</Application>
  <PresentationFormat>Widescreen</PresentationFormat>
  <Paragraphs>53</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Courier New</vt:lpstr>
      <vt:lpstr>Gill Sans Nova</vt:lpstr>
      <vt:lpstr>Gill Sans Nova Light</vt:lpstr>
      <vt:lpstr>Sagona Book</vt:lpstr>
      <vt:lpstr>Times New Roman</vt:lpstr>
      <vt:lpstr>Office Theme</vt:lpstr>
      <vt:lpstr>Internship Program in Entrepreneurship  Chenraj Roychand Center for Entrepreneurship (CRCE)  in association with Institute Innovation Council (IIC), JAIN (Deemed to-be-University)</vt:lpstr>
      <vt:lpstr>PowerPoint Presentation</vt:lpstr>
      <vt:lpstr>PowerPoint Presentation</vt:lpstr>
      <vt:lpstr>PowerPoint Presentation</vt:lpstr>
      <vt:lpstr>PowerPoint Presentation</vt:lpstr>
      <vt:lpstr>Prototype Picture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Program in Entrepreneurship  Chenraj Roychand Center for Entrepreneurship (CRCE)  in association with Institute Innovation Council (IIC), JAIN (Deemed to-be-University)</dc:title>
  <dc:creator>sweata rauniyar</dc:creator>
  <cp:lastModifiedBy>Sayujaya Sharma</cp:lastModifiedBy>
  <cp:revision>2</cp:revision>
  <dcterms:created xsi:type="dcterms:W3CDTF">2023-08-04T16:37:24Z</dcterms:created>
  <dcterms:modified xsi:type="dcterms:W3CDTF">2023-08-06T15:47:15Z</dcterms:modified>
</cp:coreProperties>
</file>