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86424" autoAdjust="0"/>
  </p:normalViewPr>
  <p:slideViewPr>
    <p:cSldViewPr snapToGrid="0">
      <p:cViewPr varScale="1">
        <p:scale>
          <a:sx n="100" d="100"/>
          <a:sy n="100" d="100"/>
        </p:scale>
        <p:origin x="6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270BB-E2CD-4B98-9F66-8E60C77FD8F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EC5EB-12FC-4C3F-B659-77F196F6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1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a major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EC5EB-12FC-4C3F-B659-77F196F648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a major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EC5EB-12FC-4C3F-B659-77F196F648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EC5EB-12FC-4C3F-B659-77F196F648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87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EC5EB-12FC-4C3F-B659-77F196F648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7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EC5EB-12FC-4C3F-B659-77F196F648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3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6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19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3302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8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96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83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0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8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3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1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3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6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5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3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74F0DE-A2F5-41DA-B85A-E3B3E8CB24C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60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quintu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Automatic Game Level Generation</a:t>
            </a:r>
            <a:endParaRPr lang="en-US" b="1" dirty="0">
              <a:effectLst>
                <a:outerShdw blurRad="50800" dist="50800" dir="5400000" sx="102000" sy="102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1137644"/>
          </a:xfr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Super Mario 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Edition</a:t>
            </a:r>
            <a:endParaRPr lang="en-US" sz="1600" b="1" dirty="0">
              <a:solidFill>
                <a:schemeClr val="tx1"/>
              </a:solidFill>
              <a:effectLst>
                <a:outerShdw blurRad="50800" dist="50800" dir="5400000" sx="97000" sy="97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1600" b="1" dirty="0" err="1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Profesor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Coordonator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600" b="1" dirty="0" err="1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Florea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 Adrian</a:t>
            </a:r>
          </a:p>
          <a:p>
            <a:pPr algn="r"/>
            <a:r>
              <a:rPr lang="en-US" sz="1600" b="1" dirty="0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Student: </a:t>
            </a:r>
            <a:r>
              <a:rPr lang="en-US" sz="1600" b="1" dirty="0" err="1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Luchin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 Cristina</a:t>
            </a:r>
            <a:endParaRPr lang="en-US" sz="1600" b="1" dirty="0">
              <a:solidFill>
                <a:schemeClr val="tx1"/>
              </a:solidFill>
              <a:effectLst>
                <a:outerShdw blurRad="50800" dist="50800" dir="5400000" sx="97000" sy="97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07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880782"/>
          </a:xfrm>
        </p:spPr>
        <p:txBody>
          <a:bodyPr/>
          <a:lstStyle/>
          <a:p>
            <a:r>
              <a:rPr lang="en-US" dirty="0" smtClean="0"/>
              <a:t>Placed on ground =&gt; no flying enemies</a:t>
            </a:r>
          </a:p>
          <a:p>
            <a:r>
              <a:rPr lang="en-US" dirty="0" smtClean="0"/>
              <a:t>Types: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369" y="3590926"/>
            <a:ext cx="2319129" cy="2133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2" y="3590926"/>
            <a:ext cx="2133599" cy="2133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5" r="12484"/>
          <a:stretch/>
        </p:blipFill>
        <p:spPr>
          <a:xfrm>
            <a:off x="2341198" y="3590926"/>
            <a:ext cx="2140476" cy="21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0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7287" y="3195918"/>
            <a:ext cx="7631114" cy="690282"/>
          </a:xfrm>
        </p:spPr>
        <p:txBody>
          <a:bodyPr/>
          <a:lstStyle/>
          <a:p>
            <a:r>
              <a:rPr lang="en-US" dirty="0" smtClean="0"/>
              <a:t>How to evaluate the fitness?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3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levels –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Entropy</a:t>
            </a:r>
            <a:r>
              <a:rPr lang="en-US" dirty="0" smtClean="0"/>
              <a:t> - noun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1. PHYSICS - a </a:t>
            </a:r>
            <a:r>
              <a:rPr lang="en-US" dirty="0"/>
              <a:t>thermodynamic quantity representing the unavailability of a system's thermal energy for conversion into mechanical work, </a:t>
            </a:r>
            <a:r>
              <a:rPr lang="en-US" b="1" i="1" dirty="0"/>
              <a:t>often interpreted as the degree of disorder or randomness in the system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i="1" dirty="0" smtClean="0"/>
              <a:t>lack </a:t>
            </a:r>
            <a:r>
              <a:rPr lang="en-US" b="1" i="1" dirty="0"/>
              <a:t>of order or predictability; gradual decline into disorder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formula [2]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 K is a positive constant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69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and Enemies – Sparseness [3]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4262" y="2052918"/>
                <a:ext cx="8946541" cy="4195481"/>
              </a:xfrm>
            </p:spPr>
            <p:txBody>
              <a:bodyPr/>
              <a:lstStyle/>
              <a:p>
                <a:r>
                  <a:rPr lang="en-US" dirty="0" smtClean="0"/>
                  <a:t>An array is sparse if the average distance between two elements is high.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− 1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Where n is the number elements </a:t>
                </a:r>
                <a:r>
                  <a:rPr lang="en-US" dirty="0" smtClean="0"/>
                  <a:t>(ex: coins on the map)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4262" y="2052918"/>
                <a:ext cx="8946541" cy="4195481"/>
              </a:xfrm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02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batches for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Avoid having either:</a:t>
            </a:r>
          </a:p>
          <a:p>
            <a:pPr lvl="1"/>
            <a:r>
              <a:rPr lang="en-US" dirty="0" smtClean="0"/>
              <a:t>a flat shape (minimal </a:t>
            </a:r>
            <a:r>
              <a:rPr lang="en-US" dirty="0"/>
              <a:t>entropy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Too uncertain terrain (</a:t>
            </a:r>
            <a:r>
              <a:rPr lang="en-US" dirty="0"/>
              <a:t>maximal entropy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874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on the original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Develop each aspect individually (ground, blocks, coins, enemies)</a:t>
            </a:r>
          </a:p>
          <a:p>
            <a:r>
              <a:rPr lang="en-US" dirty="0" smtClean="0"/>
              <a:t>Get the best individual in each population and combine to get a single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Develop all aspects as a single level being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6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the actual level generation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Fitness evaluation by computing distance to desired function value 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5" y="2703005"/>
            <a:ext cx="4395788" cy="290614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8210549" y="2476500"/>
            <a:ext cx="523876" cy="9658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48387" y="1896934"/>
            <a:ext cx="280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 believe this to be “Ground minimum height”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653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2487" y="3234018"/>
            <a:ext cx="7631114" cy="690282"/>
          </a:xfrm>
        </p:spPr>
        <p:txBody>
          <a:bodyPr/>
          <a:lstStyle/>
          <a:p>
            <a:pPr algn="ctr"/>
            <a:r>
              <a:rPr lang="en-US" dirty="0" smtClean="0"/>
              <a:t>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11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or plausibility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level might not be playable due to:</a:t>
            </a:r>
          </a:p>
          <a:p>
            <a:pPr lvl="1"/>
            <a:r>
              <a:rPr lang="en-US" dirty="0" smtClean="0"/>
              <a:t>Gaps Mario can not jump</a:t>
            </a:r>
          </a:p>
          <a:p>
            <a:pPr lvl="1"/>
            <a:r>
              <a:rPr lang="en-US" dirty="0" smtClean="0"/>
              <a:t>Ground that increases in height too fast and Mario can not climb</a:t>
            </a:r>
          </a:p>
          <a:p>
            <a:pPr lvl="1"/>
            <a:r>
              <a:rPr lang="en-US" dirty="0" smtClean="0"/>
              <a:t>Enemies placed in gaps</a:t>
            </a:r>
          </a:p>
          <a:p>
            <a:pPr lvl="1"/>
            <a:r>
              <a:rPr lang="en-US" dirty="0" smtClean="0"/>
              <a:t>Coins placed over blocks</a:t>
            </a:r>
            <a:endParaRPr lang="en-US" dirty="0"/>
          </a:p>
          <a:p>
            <a:pPr lvl="1"/>
            <a:r>
              <a:rPr lang="en-US" dirty="0" smtClean="0"/>
              <a:t>Coins that can not be reached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Proper aggregation function for the entropy and sparseness evaluation</a:t>
            </a:r>
          </a:p>
        </p:txBody>
      </p:sp>
    </p:spTree>
    <p:extLst>
      <p:ext uri="{BB962C8B-B14F-4D97-AF65-F5344CB8AC3E}">
        <p14:creationId xmlns:p14="http://schemas.microsoft.com/office/powerpoint/2010/main" val="18822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Level Generation with Genetic Algorithms for </a:t>
            </a:r>
            <a:r>
              <a:rPr lang="en-US" b="1" dirty="0" smtClean="0"/>
              <a:t>Mario</a:t>
            </a:r>
          </a:p>
          <a:p>
            <a:r>
              <a:rPr lang="en-US" dirty="0" smtClean="0"/>
              <a:t>Based on a Paper by Lucas Ferreira, Leonardo Pereira and Claudio Toledo</a:t>
            </a:r>
            <a:endParaRPr lang="en-US" dirty="0"/>
          </a:p>
          <a:p>
            <a:r>
              <a:rPr lang="en-US" dirty="0" smtClean="0"/>
              <a:t>Challenges when writing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6363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playable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3"/>
              </a:rPr>
              <a:t>Link here</a:t>
            </a:r>
            <a:endParaRPr lang="en-US" dirty="0" smtClean="0"/>
          </a:p>
          <a:p>
            <a:r>
              <a:rPr lang="en-US" dirty="0" smtClean="0"/>
              <a:t>HTML5 Game Engine</a:t>
            </a:r>
          </a:p>
          <a:p>
            <a:r>
              <a:rPr lang="en-US" dirty="0" smtClean="0"/>
              <a:t>JavaScript-friendly syntax</a:t>
            </a:r>
          </a:p>
          <a:p>
            <a:r>
              <a:rPr lang="en-US" dirty="0"/>
              <a:t> </a:t>
            </a:r>
            <a:r>
              <a:rPr lang="en-US" dirty="0" smtClean="0"/>
              <a:t>Provides </a:t>
            </a:r>
            <a:r>
              <a:rPr lang="en-US" dirty="0"/>
              <a:t>plugins, events and a selector </a:t>
            </a:r>
            <a:r>
              <a:rPr lang="en-US" dirty="0" smtClean="0"/>
              <a:t>syntax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asically it is highly extensible code</a:t>
            </a:r>
          </a:p>
          <a:p>
            <a:pPr lvl="1"/>
            <a:r>
              <a:rPr lang="en-US" dirty="0" smtClean="0"/>
              <a:t>Allows fast development of games</a:t>
            </a:r>
          </a:p>
          <a:p>
            <a:endParaRPr lang="en-US" dirty="0" smtClean="0"/>
          </a:p>
          <a:p>
            <a:r>
              <a:rPr lang="en-US" dirty="0" smtClean="0"/>
              <a:t>Implementation requires:</a:t>
            </a:r>
          </a:p>
          <a:p>
            <a:pPr lvl="1"/>
            <a:r>
              <a:rPr lang="en-US" dirty="0" smtClean="0"/>
              <a:t>Implementing the game in </a:t>
            </a:r>
            <a:r>
              <a:rPr lang="en-US" dirty="0"/>
              <a:t>Q</a:t>
            </a:r>
            <a:r>
              <a:rPr lang="en-US" dirty="0" smtClean="0"/>
              <a:t>uintus</a:t>
            </a:r>
          </a:p>
          <a:p>
            <a:pPr lvl="1"/>
            <a:r>
              <a:rPr lang="en-US" dirty="0" smtClean="0"/>
              <a:t>Generating the TMX map file from the result of the genetic algorithm (ground and blocks)</a:t>
            </a:r>
          </a:p>
          <a:p>
            <a:pPr lvl="1"/>
            <a:r>
              <a:rPr lang="en-US" dirty="0" smtClean="0"/>
              <a:t>Adding the assets (enemies and coins) to the game using JavaScript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5" y="252871"/>
            <a:ext cx="35623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4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[1] A </a:t>
            </a:r>
            <a:r>
              <a:rPr lang="en-US" b="1" dirty="0"/>
              <a:t>Multi-population Genetic Algorithm for </a:t>
            </a:r>
            <a:r>
              <a:rPr lang="en-US" b="1" dirty="0" smtClean="0"/>
              <a:t>Procedural Generation </a:t>
            </a:r>
            <a:r>
              <a:rPr lang="en-US" b="1" dirty="0"/>
              <a:t>of Levels for Platform </a:t>
            </a:r>
            <a:r>
              <a:rPr lang="en-US" b="1" dirty="0" smtClean="0"/>
              <a:t>Games - </a:t>
            </a:r>
            <a:r>
              <a:rPr lang="en-US" dirty="0"/>
              <a:t>Lucas </a:t>
            </a:r>
            <a:r>
              <a:rPr lang="en-US" dirty="0" smtClean="0"/>
              <a:t>Ferreira,</a:t>
            </a:r>
            <a:r>
              <a:rPr lang="en-US" dirty="0"/>
              <a:t> Leonardo </a:t>
            </a:r>
            <a:r>
              <a:rPr lang="en-US" dirty="0" smtClean="0"/>
              <a:t>Pereira, </a:t>
            </a:r>
            <a:r>
              <a:rPr lang="en-US" dirty="0"/>
              <a:t>Claudio </a:t>
            </a:r>
            <a:r>
              <a:rPr lang="en-US" dirty="0" smtClean="0"/>
              <a:t>Toledo</a:t>
            </a:r>
          </a:p>
          <a:p>
            <a:r>
              <a:rPr lang="en-US" b="1" dirty="0" smtClean="0"/>
              <a:t>[2] A </a:t>
            </a:r>
            <a:r>
              <a:rPr lang="en-US" b="1" dirty="0"/>
              <a:t>Mathematical Theory of </a:t>
            </a:r>
            <a:r>
              <a:rPr lang="en-US" b="1" dirty="0" smtClean="0"/>
              <a:t>Communication</a:t>
            </a:r>
            <a:r>
              <a:rPr lang="en-US" dirty="0" smtClean="0"/>
              <a:t> - </a:t>
            </a:r>
            <a:r>
              <a:rPr lang="en-US" dirty="0"/>
              <a:t>C. E. </a:t>
            </a:r>
            <a:r>
              <a:rPr lang="en-US" dirty="0" smtClean="0"/>
              <a:t>Shannon</a:t>
            </a:r>
          </a:p>
          <a:p>
            <a:r>
              <a:rPr lang="en-US" b="1" dirty="0" smtClean="0"/>
              <a:t>[3] Multi-Faceted </a:t>
            </a:r>
            <a:r>
              <a:rPr lang="en-US" b="1" dirty="0"/>
              <a:t>Evolution Of Simple Arcade </a:t>
            </a:r>
            <a:r>
              <a:rPr lang="en-US" b="1" dirty="0" smtClean="0"/>
              <a:t>Games </a:t>
            </a:r>
            <a:r>
              <a:rPr lang="en-US" dirty="0" smtClean="0"/>
              <a:t>- </a:t>
            </a:r>
            <a:r>
              <a:rPr lang="en-US" dirty="0"/>
              <a:t>Michael Cook and Simon Colton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38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356" y="1309688"/>
            <a:ext cx="7059869" cy="51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8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Mario Can:</a:t>
            </a:r>
          </a:p>
          <a:p>
            <a:r>
              <a:rPr lang="en-US" dirty="0" smtClean="0"/>
              <a:t>Walk or jump to get to the end of the level</a:t>
            </a:r>
          </a:p>
          <a:p>
            <a:r>
              <a:rPr lang="en-US" dirty="0" smtClean="0"/>
              <a:t>Jump on blocks, collect power-ups (blocks)</a:t>
            </a:r>
          </a:p>
          <a:p>
            <a:r>
              <a:rPr lang="en-US" dirty="0" smtClean="0"/>
              <a:t>Collect coins (coins)</a:t>
            </a:r>
          </a:p>
          <a:p>
            <a:r>
              <a:rPr lang="en-US" dirty="0" smtClean="0"/>
              <a:t>Fight enemies</a:t>
            </a:r>
          </a:p>
          <a:p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508597"/>
            <a:ext cx="4395788" cy="3294956"/>
          </a:xfrm>
        </p:spPr>
      </p:pic>
    </p:spTree>
    <p:extLst>
      <p:ext uri="{BB962C8B-B14F-4D97-AF65-F5344CB8AC3E}">
        <p14:creationId xmlns:p14="http://schemas.microsoft.com/office/powerpoint/2010/main" val="38579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Mario can only jump 4 blocks in height</a:t>
            </a:r>
          </a:p>
          <a:p>
            <a:r>
              <a:rPr lang="en-US" dirty="0" smtClean="0"/>
              <a:t>Mario has a limit as to how long a gap he can jump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5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algorithm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Multi-population Genetic Algorithm for Procedural Generation of Levels for Platform </a:t>
            </a:r>
            <a:r>
              <a:rPr lang="en-US" b="1" dirty="0" smtClean="0"/>
              <a:t>Games - </a:t>
            </a:r>
            <a:r>
              <a:rPr lang="en-US" dirty="0"/>
              <a:t>Lucas </a:t>
            </a:r>
            <a:r>
              <a:rPr lang="en-US" dirty="0" smtClean="0"/>
              <a:t>Ferreira, </a:t>
            </a:r>
            <a:r>
              <a:rPr lang="en-US" dirty="0"/>
              <a:t>Leonardo </a:t>
            </a:r>
            <a:r>
              <a:rPr lang="en-US" dirty="0" smtClean="0"/>
              <a:t>Pereira, </a:t>
            </a:r>
            <a:r>
              <a:rPr lang="en-US" dirty="0"/>
              <a:t>Claudio Toledo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5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Level is to be represented as 4 vectors:</a:t>
            </a:r>
          </a:p>
          <a:p>
            <a:r>
              <a:rPr lang="en-US" dirty="0" smtClean="0"/>
              <a:t>Ground</a:t>
            </a:r>
          </a:p>
          <a:p>
            <a:r>
              <a:rPr lang="en-US" dirty="0" smtClean="0"/>
              <a:t>Blocks</a:t>
            </a:r>
          </a:p>
          <a:p>
            <a:r>
              <a:rPr lang="en-US" dirty="0" smtClean="0"/>
              <a:t>Enemies</a:t>
            </a:r>
          </a:p>
          <a:p>
            <a:r>
              <a:rPr lang="en-US" dirty="0" smtClean="0"/>
              <a:t>Coins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8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by heights</a:t>
            </a:r>
          </a:p>
          <a:p>
            <a:r>
              <a:rPr lang="en-US" dirty="0" smtClean="0"/>
              <a:t>Can take values from 0 to 15</a:t>
            </a:r>
          </a:p>
          <a:p>
            <a:r>
              <a:rPr lang="en-US" dirty="0" smtClean="0"/>
              <a:t>Value 0 represents a gap</a:t>
            </a:r>
          </a:p>
        </p:txBody>
      </p:sp>
    </p:spTree>
    <p:extLst>
      <p:ext uri="{BB962C8B-B14F-4D97-AF65-F5344CB8AC3E}">
        <p14:creationId xmlns:p14="http://schemas.microsoft.com/office/powerpoint/2010/main" val="129473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Placed over the ground</a:t>
            </a:r>
          </a:p>
          <a:p>
            <a:r>
              <a:rPr lang="en-US" dirty="0" smtClean="0"/>
              <a:t>Height values of 1 to 4 (when 1 only small Mario can hit)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Empty</a:t>
            </a:r>
          </a:p>
          <a:p>
            <a:pPr lvl="1"/>
            <a:r>
              <a:rPr lang="en-US" dirty="0" smtClean="0"/>
              <a:t>Power-up</a:t>
            </a:r>
          </a:p>
          <a:p>
            <a:pPr lvl="1"/>
            <a:r>
              <a:rPr lang="en-US" dirty="0" smtClean="0"/>
              <a:t>Coin</a:t>
            </a:r>
          </a:p>
          <a:p>
            <a:pPr lvl="1"/>
            <a:r>
              <a:rPr lang="en-US" dirty="0" smtClean="0"/>
              <a:t>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0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entry represents height</a:t>
            </a:r>
          </a:p>
          <a:p>
            <a:r>
              <a:rPr lang="en-US" dirty="0" smtClean="0"/>
              <a:t>Values from 0 to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03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575</Words>
  <Application>Microsoft Office PowerPoint</Application>
  <PresentationFormat>Widescreen</PresentationFormat>
  <Paragraphs>100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Wingdings 3</vt:lpstr>
      <vt:lpstr>Ion</vt:lpstr>
      <vt:lpstr>Automatic Game Level Generation</vt:lpstr>
      <vt:lpstr>Introduction</vt:lpstr>
      <vt:lpstr>The Game</vt:lpstr>
      <vt:lpstr>Limitations</vt:lpstr>
      <vt:lpstr>The proposed algorithm [1]</vt:lpstr>
      <vt:lpstr>Representation</vt:lpstr>
      <vt:lpstr>Ground</vt:lpstr>
      <vt:lpstr>Blocks</vt:lpstr>
      <vt:lpstr>Coins</vt:lpstr>
      <vt:lpstr>Enemies</vt:lpstr>
      <vt:lpstr>How to evaluate the fitness?</vt:lpstr>
      <vt:lpstr>Ground levels – Entropy</vt:lpstr>
      <vt:lpstr>Entropy formula [2]</vt:lpstr>
      <vt:lpstr>Assets and Enemies – Sparseness [3]</vt:lpstr>
      <vt:lpstr>Using batches for evaluation</vt:lpstr>
      <vt:lpstr>Variation on the original algorithm</vt:lpstr>
      <vt:lpstr>Getting to the actual level generation</vt:lpstr>
      <vt:lpstr>The application</vt:lpstr>
      <vt:lpstr>Issues or plausibility checks</vt:lpstr>
      <vt:lpstr>Making it playable</vt:lpstr>
      <vt:lpstr>Bibliography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Game Level Generation</dc:title>
  <dc:creator>Cristina Luchin</dc:creator>
  <cp:lastModifiedBy>spAdmin</cp:lastModifiedBy>
  <cp:revision>35</cp:revision>
  <dcterms:created xsi:type="dcterms:W3CDTF">2016-11-27T15:14:17Z</dcterms:created>
  <dcterms:modified xsi:type="dcterms:W3CDTF">2016-12-07T09:10:46Z</dcterms:modified>
</cp:coreProperties>
</file>