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Barlow Condensed Bold" charset="1" panose="00000806000000000000"/>
      <p:regular r:id="rId13"/>
    </p:embeddedFont>
    <p:embeddedFont>
      <p:font typeface="Open Sans Bold" charset="1" panose="00000000000000000000"/>
      <p:regular r:id="rId14"/>
    </p:embeddedFont>
    <p:embeddedFont>
      <p:font typeface="Open Sans" charset="1" panose="00000000000000000000"/>
      <p:regular r:id="rId15"/>
    </p:embeddedFont>
    <p:embeddedFont>
      <p:font typeface="Canva Sans" charset="1" panose="020B0503030501040103"/>
      <p:regular r:id="rId16"/>
    </p:embeddedFont>
    <p:embeddedFont>
      <p:font typeface="Canva Sans Bold"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tinyurl.com/MonofeyaHeroes"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tinyurl.com/MonofeyaHeroes" TargetMode="External" Type="http://schemas.openxmlformats.org/officeDocument/2006/relationships/hyperlink"/><Relationship Id="rId4"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 Id="rId5" Target="../media/image8.jpeg" Type="http://schemas.openxmlformats.org/officeDocument/2006/relationships/image"/><Relationship Id="rId6" Target="../media/image9.jpeg" Type="http://schemas.openxmlformats.org/officeDocument/2006/relationships/image"/><Relationship Id="rId7"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 Id="rId4" Target="../media/image12.jpeg" Type="http://schemas.openxmlformats.org/officeDocument/2006/relationships/image"/><Relationship Id="rId5"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 Id="rId4" Target="../media/image16.jpeg" Type="http://schemas.openxmlformats.org/officeDocument/2006/relationships/image"/><Relationship Id="rId5" Target="../media/image17.jpeg" Type="http://schemas.openxmlformats.org/officeDocument/2006/relationships/image"/><Relationship Id="rId6" Target="../media/image18.jpeg" Type="http://schemas.openxmlformats.org/officeDocument/2006/relationships/image"/><Relationship Id="rId7"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53535">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8625" y="31553"/>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FFFF">
                <a:alpha val="6667"/>
              </a:srgbClr>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578987" y="4667250"/>
            <a:ext cx="13147277" cy="2596587"/>
          </a:xfrm>
          <a:custGeom>
            <a:avLst/>
            <a:gdLst/>
            <a:ahLst/>
            <a:cxnLst/>
            <a:rect r="r" b="b" t="t" l="l"/>
            <a:pathLst>
              <a:path h="2596587" w="13147277">
                <a:moveTo>
                  <a:pt x="0" y="0"/>
                </a:moveTo>
                <a:lnTo>
                  <a:pt x="13147277" y="0"/>
                </a:lnTo>
                <a:lnTo>
                  <a:pt x="13147277" y="2596587"/>
                </a:lnTo>
                <a:lnTo>
                  <a:pt x="0" y="2596587"/>
                </a:lnTo>
                <a:lnTo>
                  <a:pt x="0" y="0"/>
                </a:lnTo>
                <a:close/>
              </a:path>
            </a:pathLst>
          </a:custGeom>
          <a:blipFill>
            <a:blip r:embed="rId2"/>
            <a:stretch>
              <a:fillRect l="0" t="0" r="0" b="0"/>
            </a:stretch>
          </a:blipFill>
        </p:spPr>
      </p:sp>
      <p:sp>
        <p:nvSpPr>
          <p:cNvPr name="TextBox 6" id="6"/>
          <p:cNvSpPr txBox="true"/>
          <p:nvPr/>
        </p:nvSpPr>
        <p:spPr>
          <a:xfrm rot="0">
            <a:off x="1028700" y="254215"/>
            <a:ext cx="16424479" cy="10032785"/>
          </a:xfrm>
          <a:prstGeom prst="rect">
            <a:avLst/>
          </a:prstGeom>
        </p:spPr>
        <p:txBody>
          <a:bodyPr anchor="t" rtlCol="false" tIns="0" lIns="0" bIns="0" rIns="0">
            <a:spAutoFit/>
          </a:bodyPr>
          <a:lstStyle/>
          <a:p>
            <a:pPr algn="ctr">
              <a:lnSpc>
                <a:spcPts val="40248"/>
              </a:lnSpc>
            </a:pPr>
            <a:r>
              <a:rPr lang="en-US" b="true" sz="28748">
                <a:solidFill>
                  <a:srgbClr val="FFFFFF"/>
                </a:solidFill>
                <a:latin typeface="Barlow Condensed Bold"/>
                <a:ea typeface="Barlow Condensed Bold"/>
                <a:cs typeface="Barlow Condensed Bold"/>
                <a:sym typeface="Barlow Condensed Bold"/>
              </a:rPr>
              <a:t>WELCOME</a:t>
            </a:r>
          </a:p>
          <a:p>
            <a:pPr algn="ctr">
              <a:lnSpc>
                <a:spcPts val="40248"/>
              </a:lnSpc>
              <a:spcBef>
                <a:spcPct val="0"/>
              </a:spcBef>
            </a:pPr>
            <a:r>
              <a:rPr lang="en-US" b="true" sz="28748">
                <a:solidFill>
                  <a:srgbClr val="FFFFFF"/>
                </a:solidFill>
                <a:latin typeface="Barlow Condensed Bold"/>
                <a:ea typeface="Barlow Condensed Bold"/>
                <a:cs typeface="Barlow Condensed Bold"/>
                <a:sym typeface="Barlow Condensed Bold"/>
              </a:rPr>
              <a:t>EVERY ONE</a:t>
            </a:r>
          </a:p>
        </p:txBody>
      </p:sp>
      <p:sp>
        <p:nvSpPr>
          <p:cNvPr name="TextBox 7" id="7"/>
          <p:cNvSpPr txBox="true"/>
          <p:nvPr/>
        </p:nvSpPr>
        <p:spPr>
          <a:xfrm rot="0">
            <a:off x="349718" y="233249"/>
            <a:ext cx="4041912" cy="524021"/>
          </a:xfrm>
          <a:prstGeom prst="rect">
            <a:avLst/>
          </a:prstGeom>
        </p:spPr>
        <p:txBody>
          <a:bodyPr anchor="t" rtlCol="false" tIns="0" lIns="0" bIns="0" rIns="0">
            <a:spAutoFit/>
          </a:bodyPr>
          <a:lstStyle/>
          <a:p>
            <a:pPr algn="l">
              <a:lnSpc>
                <a:spcPts val="4380"/>
              </a:lnSpc>
              <a:spcBef>
                <a:spcPct val="0"/>
              </a:spcBef>
            </a:pPr>
            <a:r>
              <a:rPr lang="en-US" b="true" sz="3128">
                <a:solidFill>
                  <a:srgbClr val="FFFFFF"/>
                </a:solidFill>
                <a:latin typeface="Open Sans Bold"/>
                <a:ea typeface="Open Sans Bold"/>
                <a:cs typeface="Open Sans Bold"/>
                <a:sym typeface="Open Sans Bold"/>
              </a:rPr>
              <a:t>Monofeya Heroes</a:t>
            </a:r>
          </a:p>
        </p:txBody>
      </p:sp>
      <p:sp>
        <p:nvSpPr>
          <p:cNvPr name="TextBox 8" id="8"/>
          <p:cNvSpPr txBox="true"/>
          <p:nvPr/>
        </p:nvSpPr>
        <p:spPr>
          <a:xfrm rot="0">
            <a:off x="1676134" y="5880836"/>
            <a:ext cx="14116106" cy="440967"/>
          </a:xfrm>
          <a:prstGeom prst="rect">
            <a:avLst/>
          </a:prstGeom>
        </p:spPr>
        <p:txBody>
          <a:bodyPr anchor="t" rtlCol="false" tIns="0" lIns="0" bIns="0" rIns="0">
            <a:spAutoFit/>
          </a:bodyPr>
          <a:lstStyle/>
          <a:p>
            <a:pPr algn="ctr">
              <a:lnSpc>
                <a:spcPts val="3532"/>
              </a:lnSpc>
              <a:spcBef>
                <a:spcPct val="0"/>
              </a:spcBef>
            </a:pPr>
            <a:r>
              <a:rPr lang="en-US" sz="2523" spc="2018" u="sng">
                <a:solidFill>
                  <a:srgbClr val="FFFFFF"/>
                </a:solidFill>
                <a:latin typeface="Open Sans"/>
                <a:ea typeface="Open Sans"/>
                <a:cs typeface="Open Sans"/>
                <a:sym typeface="Open Sans"/>
                <a:hlinkClick r:id="rId3" tooltip="https://tinyurl.com/MonofeyaHeroes"/>
              </a:rPr>
              <a:t>WWW.MONOFEYAHEROES.IO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53535">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3400410" y="3338758"/>
            <a:ext cx="13147277" cy="2596587"/>
          </a:xfrm>
          <a:custGeom>
            <a:avLst/>
            <a:gdLst/>
            <a:ahLst/>
            <a:cxnLst/>
            <a:rect r="r" b="b" t="t" l="l"/>
            <a:pathLst>
              <a:path h="2596587" w="13147277">
                <a:moveTo>
                  <a:pt x="0" y="0"/>
                </a:moveTo>
                <a:lnTo>
                  <a:pt x="13147277" y="0"/>
                </a:lnTo>
                <a:lnTo>
                  <a:pt x="13147277" y="2596587"/>
                </a:lnTo>
                <a:lnTo>
                  <a:pt x="0" y="2596587"/>
                </a:lnTo>
                <a:lnTo>
                  <a:pt x="0" y="0"/>
                </a:lnTo>
                <a:close/>
              </a:path>
            </a:pathLst>
          </a:custGeom>
          <a:blipFill>
            <a:blip r:embed="rId2"/>
            <a:stretch>
              <a:fillRect l="0" t="0" r="0" b="0"/>
            </a:stretch>
          </a:blipFill>
        </p:spPr>
      </p:sp>
      <p:sp>
        <p:nvSpPr>
          <p:cNvPr name="TextBox 3" id="3"/>
          <p:cNvSpPr txBox="true"/>
          <p:nvPr/>
        </p:nvSpPr>
        <p:spPr>
          <a:xfrm rot="0">
            <a:off x="113630" y="2275353"/>
            <a:ext cx="18060739" cy="5126693"/>
          </a:xfrm>
          <a:prstGeom prst="rect">
            <a:avLst/>
          </a:prstGeom>
        </p:spPr>
        <p:txBody>
          <a:bodyPr anchor="t" rtlCol="false" tIns="0" lIns="0" bIns="0" rIns="0">
            <a:spAutoFit/>
          </a:bodyPr>
          <a:lstStyle/>
          <a:p>
            <a:pPr algn="ctr">
              <a:lnSpc>
                <a:spcPts val="16984"/>
              </a:lnSpc>
            </a:pPr>
            <a:r>
              <a:rPr lang="en-US" b="true" sz="8846" spc="734">
                <a:solidFill>
                  <a:srgbClr val="FFFFFF"/>
                </a:solidFill>
                <a:latin typeface="Barlow Condensed Bold"/>
                <a:ea typeface="Barlow Condensed Bold"/>
                <a:cs typeface="Barlow Condensed Bold"/>
                <a:sym typeface="Barlow Condensed Bold"/>
              </a:rPr>
              <a:t>OUR CHALLANGE:                                                  </a:t>
            </a:r>
          </a:p>
          <a:p>
            <a:pPr algn="ctr">
              <a:lnSpc>
                <a:spcPts val="14681"/>
              </a:lnSpc>
            </a:pPr>
            <a:r>
              <a:rPr lang="en-US" b="true" sz="7646" spc="634">
                <a:solidFill>
                  <a:srgbClr val="FFFFFF"/>
                </a:solidFill>
                <a:latin typeface="Barlow Condensed Bold"/>
                <a:ea typeface="Barlow Condensed Bold"/>
                <a:cs typeface="Barlow Condensed Bold"/>
                <a:sym typeface="Barlow Condensed Bold"/>
              </a:rPr>
              <a:t>CHRONICLES OF EXOPLANET EXPLORATION</a:t>
            </a:r>
          </a:p>
          <a:p>
            <a:pPr algn="ctr">
              <a:lnSpc>
                <a:spcPts val="8921"/>
              </a:lnSpc>
            </a:pPr>
          </a:p>
        </p:txBody>
      </p:sp>
      <p:sp>
        <p:nvSpPr>
          <p:cNvPr name="TextBox 4" id="4"/>
          <p:cNvSpPr txBox="true"/>
          <p:nvPr/>
        </p:nvSpPr>
        <p:spPr>
          <a:xfrm rot="0">
            <a:off x="3249036" y="8872262"/>
            <a:ext cx="12446200" cy="386038"/>
          </a:xfrm>
          <a:prstGeom prst="rect">
            <a:avLst/>
          </a:prstGeom>
        </p:spPr>
        <p:txBody>
          <a:bodyPr anchor="t" rtlCol="false" tIns="0" lIns="0" bIns="0" rIns="0">
            <a:spAutoFit/>
          </a:bodyPr>
          <a:lstStyle/>
          <a:p>
            <a:pPr algn="ctr">
              <a:lnSpc>
                <a:spcPts val="3114"/>
              </a:lnSpc>
              <a:spcBef>
                <a:spcPct val="0"/>
              </a:spcBef>
            </a:pPr>
            <a:r>
              <a:rPr lang="en-US" sz="2224" spc="1779" u="sng">
                <a:solidFill>
                  <a:srgbClr val="FFFFFF"/>
                </a:solidFill>
                <a:latin typeface="Open Sans"/>
                <a:ea typeface="Open Sans"/>
                <a:cs typeface="Open Sans"/>
                <a:sym typeface="Open Sans"/>
                <a:hlinkClick r:id="rId3" tooltip="https://tinyurl.com/MonofeyaHeroes"/>
              </a:rPr>
              <a:t>WWW.MONOFEYAHEROES.IO</a:t>
            </a:r>
          </a:p>
        </p:txBody>
      </p:sp>
      <p:grpSp>
        <p:nvGrpSpPr>
          <p:cNvPr name="Group 5" id="5"/>
          <p:cNvGrpSpPr/>
          <p:nvPr/>
        </p:nvGrpSpPr>
        <p:grpSpPr>
          <a:xfrm rot="0">
            <a:off x="0" y="0"/>
            <a:ext cx="18288000" cy="1028700"/>
            <a:chOff x="0" y="0"/>
            <a:chExt cx="24384000" cy="1371600"/>
          </a:xfrm>
        </p:grpSpPr>
        <p:grpSp>
          <p:nvGrpSpPr>
            <p:cNvPr name="Group 6" id="6"/>
            <p:cNvGrpSpPr/>
            <p:nvPr/>
          </p:nvGrpSpPr>
          <p:grpSpPr>
            <a:xfrm rot="0">
              <a:off x="0" y="0"/>
              <a:ext cx="24384000" cy="1371600"/>
              <a:chOff x="0" y="0"/>
              <a:chExt cx="4816593" cy="270933"/>
            </a:xfrm>
          </p:grpSpPr>
          <p:sp>
            <p:nvSpPr>
              <p:cNvPr name="Freeform 7" id="7"/>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FFFF">
                  <a:alpha val="6667"/>
                </a:srgbClr>
              </a:solidFill>
            </p:spPr>
          </p:sp>
          <p:sp>
            <p:nvSpPr>
              <p:cNvPr name="TextBox 8" id="8"/>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0"/>
              <a:ext cx="1371600" cy="1329809"/>
            </a:xfrm>
            <a:custGeom>
              <a:avLst/>
              <a:gdLst/>
              <a:ahLst/>
              <a:cxnLst/>
              <a:rect r="r" b="b" t="t" l="l"/>
              <a:pathLst>
                <a:path h="1329809" w="1371600">
                  <a:moveTo>
                    <a:pt x="0" y="0"/>
                  </a:moveTo>
                  <a:lnTo>
                    <a:pt x="1371600" y="0"/>
                  </a:lnTo>
                  <a:lnTo>
                    <a:pt x="1371600" y="1329809"/>
                  </a:lnTo>
                  <a:lnTo>
                    <a:pt x="0" y="1329809"/>
                  </a:lnTo>
                  <a:lnTo>
                    <a:pt x="0" y="0"/>
                  </a:lnTo>
                  <a:close/>
                </a:path>
              </a:pathLst>
            </a:custGeom>
            <a:blipFill>
              <a:blip r:embed="rId4"/>
              <a:stretch>
                <a:fillRect l="0" t="0" r="0" b="0"/>
              </a:stretch>
            </a:blipFill>
          </p:spPr>
        </p:sp>
        <p:sp>
          <p:nvSpPr>
            <p:cNvPr name="TextBox 10" id="10"/>
            <p:cNvSpPr txBox="true"/>
            <p:nvPr/>
          </p:nvSpPr>
          <p:spPr>
            <a:xfrm rot="0">
              <a:off x="1810519" y="190557"/>
              <a:ext cx="5107531" cy="647108"/>
            </a:xfrm>
            <a:prstGeom prst="rect">
              <a:avLst/>
            </a:prstGeom>
          </p:spPr>
          <p:txBody>
            <a:bodyPr anchor="t" rtlCol="false" tIns="0" lIns="0" bIns="0" rIns="0">
              <a:spAutoFit/>
            </a:bodyPr>
            <a:lstStyle/>
            <a:p>
              <a:pPr algn="l">
                <a:lnSpc>
                  <a:spcPts val="4151"/>
                </a:lnSpc>
                <a:spcBef>
                  <a:spcPct val="0"/>
                </a:spcBef>
              </a:pPr>
              <a:r>
                <a:rPr lang="en-US" b="true" sz="2965">
                  <a:solidFill>
                    <a:srgbClr val="FFFFFF"/>
                  </a:solidFill>
                  <a:latin typeface="Open Sans Bold"/>
                  <a:ea typeface="Open Sans Bold"/>
                  <a:cs typeface="Open Sans Bold"/>
                  <a:sym typeface="Open Sans Bold"/>
                </a:rPr>
                <a:t>Monofeya Heroes</a:t>
              </a:r>
            </a:p>
          </p:txBody>
        </p:sp>
        <p:sp>
          <p:nvSpPr>
            <p:cNvPr name="TextBox 11" id="11"/>
            <p:cNvSpPr txBox="true"/>
            <p:nvPr/>
          </p:nvSpPr>
          <p:spPr>
            <a:xfrm rot="0">
              <a:off x="20350418" y="229133"/>
              <a:ext cx="4033582" cy="804868"/>
            </a:xfrm>
            <a:prstGeom prst="rect">
              <a:avLst/>
            </a:prstGeom>
          </p:spPr>
          <p:txBody>
            <a:bodyPr anchor="t" rtlCol="false" tIns="0" lIns="0" bIns="0" rIns="0">
              <a:spAutoFit/>
            </a:bodyPr>
            <a:lstStyle/>
            <a:p>
              <a:pPr algn="l">
                <a:lnSpc>
                  <a:spcPts val="5194"/>
                </a:lnSpc>
                <a:spcBef>
                  <a:spcPct val="0"/>
                </a:spcBef>
              </a:pPr>
              <a:r>
                <a:rPr lang="en-US" sz="3710">
                  <a:solidFill>
                    <a:srgbClr val="FFFFFF"/>
                  </a:solidFill>
                  <a:latin typeface="Open Sans"/>
                  <a:ea typeface="Open Sans"/>
                  <a:cs typeface="Open Sans"/>
                  <a:sym typeface="Open Sans"/>
                </a:rPr>
                <a:t>Wellcome</a:t>
              </a:r>
            </a:p>
          </p:txBody>
        </p:sp>
      </p:grpSp>
    </p:spTree>
  </p:cSld>
  <p:clrMapOvr>
    <a:masterClrMapping/>
  </p:clrMapOvr>
  <p:transition spd="slow">
    <p:circle/>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53535">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758974" y="1912708"/>
            <a:ext cx="5577425" cy="5577425"/>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4" id="4"/>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18129" t="0" r="-18129" b="0"/>
              </a:stretch>
            </a:blipFill>
          </p:spPr>
        </p:sp>
      </p:grpSp>
      <p:grpSp>
        <p:nvGrpSpPr>
          <p:cNvPr name="Group 5" id="5"/>
          <p:cNvGrpSpPr>
            <a:grpSpLocks noChangeAspect="true"/>
          </p:cNvGrpSpPr>
          <p:nvPr/>
        </p:nvGrpSpPr>
        <p:grpSpPr>
          <a:xfrm rot="0">
            <a:off x="12211164" y="3372020"/>
            <a:ext cx="3508703" cy="3508703"/>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7" id="7"/>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3"/>
              <a:stretch>
                <a:fillRect l="-38492" t="0" r="-38492" b="0"/>
              </a:stretch>
            </a:blipFill>
          </p:spPr>
        </p:sp>
      </p:grpSp>
      <p:sp>
        <p:nvSpPr>
          <p:cNvPr name="TextBox 8" id="8"/>
          <p:cNvSpPr txBox="true"/>
          <p:nvPr/>
        </p:nvSpPr>
        <p:spPr>
          <a:xfrm rot="0">
            <a:off x="219459" y="1091000"/>
            <a:ext cx="7682897" cy="1093004"/>
          </a:xfrm>
          <a:prstGeom prst="rect">
            <a:avLst/>
          </a:prstGeom>
        </p:spPr>
        <p:txBody>
          <a:bodyPr anchor="t" rtlCol="false" tIns="0" lIns="0" bIns="0" rIns="0">
            <a:spAutoFit/>
          </a:bodyPr>
          <a:lstStyle/>
          <a:p>
            <a:pPr algn="l">
              <a:lnSpc>
                <a:spcPts val="8570"/>
              </a:lnSpc>
            </a:pPr>
            <a:r>
              <a:rPr lang="en-US" b="true" sz="7325">
                <a:solidFill>
                  <a:srgbClr val="FFFFFF"/>
                </a:solidFill>
                <a:latin typeface="Barlow Condensed Bold"/>
                <a:ea typeface="Barlow Condensed Bold"/>
                <a:cs typeface="Barlow Condensed Bold"/>
                <a:sym typeface="Barlow Condensed Bold"/>
              </a:rPr>
              <a:t>WHAT IS  SPACE ?</a:t>
            </a:r>
          </a:p>
        </p:txBody>
      </p:sp>
      <p:grpSp>
        <p:nvGrpSpPr>
          <p:cNvPr name="Group 9" id="9"/>
          <p:cNvGrpSpPr/>
          <p:nvPr/>
        </p:nvGrpSpPr>
        <p:grpSpPr>
          <a:xfrm rot="0">
            <a:off x="219459" y="2888093"/>
            <a:ext cx="940629" cy="967854"/>
            <a:chOff x="0" y="0"/>
            <a:chExt cx="1254172" cy="1290472"/>
          </a:xfrm>
        </p:grpSpPr>
        <p:grpSp>
          <p:nvGrpSpPr>
            <p:cNvPr name="Group 10" id="10"/>
            <p:cNvGrpSpPr/>
            <p:nvPr/>
          </p:nvGrpSpPr>
          <p:grpSpPr>
            <a:xfrm rot="0">
              <a:off x="0" y="0"/>
              <a:ext cx="1254172" cy="1290472"/>
              <a:chOff x="0" y="0"/>
              <a:chExt cx="812800" cy="836325"/>
            </a:xfrm>
          </p:grpSpPr>
          <p:sp>
            <p:nvSpPr>
              <p:cNvPr name="Freeform 11" id="11"/>
              <p:cNvSpPr/>
              <p:nvPr/>
            </p:nvSpPr>
            <p:spPr>
              <a:xfrm flipH="false" flipV="false" rot="0">
                <a:off x="0" y="0"/>
                <a:ext cx="812800" cy="836325"/>
              </a:xfrm>
              <a:custGeom>
                <a:avLst/>
                <a:gdLst/>
                <a:ahLst/>
                <a:cxnLst/>
                <a:rect r="r" b="b" t="t" l="l"/>
                <a:pathLst>
                  <a:path h="836325" w="812800">
                    <a:moveTo>
                      <a:pt x="406400" y="0"/>
                    </a:moveTo>
                    <a:cubicBezTo>
                      <a:pt x="181951" y="0"/>
                      <a:pt x="0" y="187218"/>
                      <a:pt x="0" y="418163"/>
                    </a:cubicBezTo>
                    <a:cubicBezTo>
                      <a:pt x="0" y="649107"/>
                      <a:pt x="181951" y="836325"/>
                      <a:pt x="406400" y="836325"/>
                    </a:cubicBezTo>
                    <a:cubicBezTo>
                      <a:pt x="630849" y="836325"/>
                      <a:pt x="812800" y="649107"/>
                      <a:pt x="812800" y="418163"/>
                    </a:cubicBezTo>
                    <a:cubicBezTo>
                      <a:pt x="812800" y="187218"/>
                      <a:pt x="630849" y="0"/>
                      <a:pt x="406400" y="0"/>
                    </a:cubicBezTo>
                    <a:close/>
                  </a:path>
                </a:pathLst>
              </a:custGeom>
              <a:solidFill>
                <a:srgbClr val="545454"/>
              </a:solidFill>
            </p:spPr>
          </p:sp>
          <p:sp>
            <p:nvSpPr>
              <p:cNvPr name="TextBox 12" id="12"/>
              <p:cNvSpPr txBox="true"/>
              <p:nvPr/>
            </p:nvSpPr>
            <p:spPr>
              <a:xfrm>
                <a:off x="76200" y="40305"/>
                <a:ext cx="660400" cy="717614"/>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69651" y="401211"/>
              <a:ext cx="714869" cy="449950"/>
            </a:xfrm>
            <a:prstGeom prst="rect">
              <a:avLst/>
            </a:prstGeom>
          </p:spPr>
          <p:txBody>
            <a:bodyPr anchor="t" rtlCol="false" tIns="0" lIns="0" bIns="0" rIns="0">
              <a:spAutoFit/>
            </a:bodyPr>
            <a:lstStyle/>
            <a:p>
              <a:pPr algn="ctr">
                <a:lnSpc>
                  <a:spcPts val="2924"/>
                </a:lnSpc>
                <a:spcBef>
                  <a:spcPct val="0"/>
                </a:spcBef>
              </a:pPr>
              <a:r>
                <a:rPr lang="en-US" b="true" sz="2089">
                  <a:solidFill>
                    <a:srgbClr val="FFFFFF"/>
                  </a:solidFill>
                  <a:latin typeface="Open Sans Bold"/>
                  <a:ea typeface="Open Sans Bold"/>
                  <a:cs typeface="Open Sans Bold"/>
                  <a:sym typeface="Open Sans Bold"/>
                </a:rPr>
                <a:t>1</a:t>
              </a:r>
            </a:p>
          </p:txBody>
        </p:sp>
      </p:grpSp>
      <p:grpSp>
        <p:nvGrpSpPr>
          <p:cNvPr name="Group 14" id="14"/>
          <p:cNvGrpSpPr/>
          <p:nvPr/>
        </p:nvGrpSpPr>
        <p:grpSpPr>
          <a:xfrm rot="0">
            <a:off x="219459" y="6044039"/>
            <a:ext cx="940629" cy="1009388"/>
            <a:chOff x="0" y="0"/>
            <a:chExt cx="1254172" cy="1345851"/>
          </a:xfrm>
        </p:grpSpPr>
        <p:grpSp>
          <p:nvGrpSpPr>
            <p:cNvPr name="Group 15" id="15"/>
            <p:cNvGrpSpPr/>
            <p:nvPr/>
          </p:nvGrpSpPr>
          <p:grpSpPr>
            <a:xfrm rot="0">
              <a:off x="0" y="0"/>
              <a:ext cx="1254172" cy="1345851"/>
              <a:chOff x="0" y="0"/>
              <a:chExt cx="812800" cy="872215"/>
            </a:xfrm>
          </p:grpSpPr>
          <p:sp>
            <p:nvSpPr>
              <p:cNvPr name="Freeform 16" id="16"/>
              <p:cNvSpPr/>
              <p:nvPr/>
            </p:nvSpPr>
            <p:spPr>
              <a:xfrm flipH="false" flipV="false" rot="0">
                <a:off x="0" y="0"/>
                <a:ext cx="812800" cy="872215"/>
              </a:xfrm>
              <a:custGeom>
                <a:avLst/>
                <a:gdLst/>
                <a:ahLst/>
                <a:cxnLst/>
                <a:rect r="r" b="b" t="t" l="l"/>
                <a:pathLst>
                  <a:path h="872215" w="812800">
                    <a:moveTo>
                      <a:pt x="406400" y="0"/>
                    </a:moveTo>
                    <a:cubicBezTo>
                      <a:pt x="181951" y="0"/>
                      <a:pt x="0" y="195252"/>
                      <a:pt x="0" y="436108"/>
                    </a:cubicBezTo>
                    <a:cubicBezTo>
                      <a:pt x="0" y="676963"/>
                      <a:pt x="181951" y="872215"/>
                      <a:pt x="406400" y="872215"/>
                    </a:cubicBezTo>
                    <a:cubicBezTo>
                      <a:pt x="630849" y="872215"/>
                      <a:pt x="812800" y="676963"/>
                      <a:pt x="812800" y="436108"/>
                    </a:cubicBezTo>
                    <a:cubicBezTo>
                      <a:pt x="812800" y="195252"/>
                      <a:pt x="630849" y="0"/>
                      <a:pt x="406400" y="0"/>
                    </a:cubicBezTo>
                    <a:close/>
                  </a:path>
                </a:pathLst>
              </a:custGeom>
              <a:solidFill>
                <a:srgbClr val="545454"/>
              </a:solidFill>
            </p:spPr>
          </p:sp>
          <p:sp>
            <p:nvSpPr>
              <p:cNvPr name="TextBox 17" id="17"/>
              <p:cNvSpPr txBox="true"/>
              <p:nvPr/>
            </p:nvSpPr>
            <p:spPr>
              <a:xfrm>
                <a:off x="76200" y="43670"/>
                <a:ext cx="660400" cy="746775"/>
              </a:xfrm>
              <a:prstGeom prst="rect">
                <a:avLst/>
              </a:prstGeom>
            </p:spPr>
            <p:txBody>
              <a:bodyPr anchor="ctr" rtlCol="false" tIns="50800" lIns="50800" bIns="50800" rIns="50800"/>
              <a:lstStyle/>
              <a:p>
                <a:pPr algn="ctr">
                  <a:lnSpc>
                    <a:spcPts val="2660"/>
                  </a:lnSpc>
                </a:pPr>
              </a:p>
            </p:txBody>
          </p:sp>
        </p:grpSp>
        <p:sp>
          <p:nvSpPr>
            <p:cNvPr name="TextBox 18" id="18"/>
            <p:cNvSpPr txBox="true"/>
            <p:nvPr/>
          </p:nvSpPr>
          <p:spPr>
            <a:xfrm rot="0">
              <a:off x="167137" y="391686"/>
              <a:ext cx="714869" cy="514854"/>
            </a:xfrm>
            <a:prstGeom prst="rect">
              <a:avLst/>
            </a:prstGeom>
          </p:spPr>
          <p:txBody>
            <a:bodyPr anchor="t" rtlCol="false" tIns="0" lIns="0" bIns="0" rIns="0">
              <a:spAutoFit/>
            </a:bodyPr>
            <a:lstStyle/>
            <a:p>
              <a:pPr algn="ctr" marL="0" indent="0" lvl="0">
                <a:lnSpc>
                  <a:spcPts val="3260"/>
                </a:lnSpc>
                <a:spcBef>
                  <a:spcPct val="0"/>
                </a:spcBef>
              </a:pPr>
              <a:r>
                <a:rPr lang="en-US" sz="2328">
                  <a:solidFill>
                    <a:srgbClr val="EFE0E0"/>
                  </a:solidFill>
                  <a:latin typeface="Canva Sans"/>
                  <a:ea typeface="Canva Sans"/>
                  <a:cs typeface="Canva Sans"/>
                  <a:sym typeface="Canva Sans"/>
                </a:rPr>
                <a:t>2</a:t>
              </a:r>
            </a:p>
          </p:txBody>
        </p:sp>
      </p:grpSp>
      <p:sp>
        <p:nvSpPr>
          <p:cNvPr name="TextBox 19" id="19"/>
          <p:cNvSpPr txBox="true"/>
          <p:nvPr/>
        </p:nvSpPr>
        <p:spPr>
          <a:xfrm rot="0">
            <a:off x="1486056" y="2184004"/>
            <a:ext cx="11039200" cy="10850113"/>
          </a:xfrm>
          <a:prstGeom prst="rect">
            <a:avLst/>
          </a:prstGeom>
        </p:spPr>
        <p:txBody>
          <a:bodyPr anchor="t" rtlCol="false" tIns="0" lIns="0" bIns="0" rIns="0">
            <a:spAutoFit/>
          </a:bodyPr>
          <a:lstStyle/>
          <a:p>
            <a:pPr algn="l">
              <a:lnSpc>
                <a:spcPts val="4093"/>
              </a:lnSpc>
            </a:pPr>
            <a:r>
              <a:rPr lang="en-US" sz="2924">
                <a:solidFill>
                  <a:srgbClr val="FFFFFF"/>
                </a:solidFill>
                <a:latin typeface="Open Sans"/>
                <a:ea typeface="Open Sans"/>
                <a:cs typeface="Open Sans"/>
                <a:sym typeface="Open Sans"/>
              </a:rPr>
              <a:t>"Space" refers to the vast, seemingly infinite expanse that exists beyond Earth's atmosphere, encompassing everything in the universe—planets, stars, galaxies, and all forms of matter and energy. It’s often called "outer space" and is defined as the region that starts about 100 kilometers above sea level, where Earth's atmosphere thins out and space begins.</a:t>
            </a:r>
          </a:p>
          <a:p>
            <a:pPr algn="l">
              <a:lnSpc>
                <a:spcPts val="4093"/>
              </a:lnSpc>
            </a:pPr>
          </a:p>
          <a:p>
            <a:pPr algn="l">
              <a:lnSpc>
                <a:spcPts val="4093"/>
              </a:lnSpc>
            </a:pPr>
            <a:r>
              <a:rPr lang="en-US" sz="2924">
                <a:solidFill>
                  <a:srgbClr val="FFFFFF"/>
                </a:solidFill>
                <a:latin typeface="Open Sans"/>
                <a:ea typeface="Open Sans"/>
                <a:cs typeface="Open Sans"/>
                <a:sym typeface="Open Sans"/>
              </a:rPr>
              <a:t>In space, there is no air to breathe or carry sound, and temperatures can vary dramatically depending on exposure to the sun. It is also a vacuum, meaning it has very low pressure compared to Earth's atmosphere.</a:t>
            </a:r>
          </a:p>
          <a:p>
            <a:pPr algn="l">
              <a:lnSpc>
                <a:spcPts val="4093"/>
              </a:lnSpc>
            </a:pPr>
          </a:p>
          <a:p>
            <a:pPr algn="l">
              <a:lnSpc>
                <a:spcPts val="4093"/>
              </a:lnSpc>
            </a:pPr>
            <a:r>
              <a:rPr lang="en-US" sz="2924">
                <a:solidFill>
                  <a:srgbClr val="FFFFFF"/>
                </a:solidFill>
                <a:latin typeface="Open Sans"/>
                <a:ea typeface="Open Sans"/>
                <a:cs typeface="Open Sans"/>
                <a:sym typeface="Open Sans"/>
              </a:rPr>
              <a:t>Space exploration has led to discoveries about the universe’s structure, the solar system, black holes, and much more. </a:t>
            </a:r>
          </a:p>
          <a:p>
            <a:pPr algn="l">
              <a:lnSpc>
                <a:spcPts val="4093"/>
              </a:lnSpc>
            </a:pPr>
          </a:p>
          <a:p>
            <a:pPr algn="l">
              <a:lnSpc>
                <a:spcPts val="4093"/>
              </a:lnSpc>
            </a:pPr>
          </a:p>
          <a:p>
            <a:pPr algn="l">
              <a:lnSpc>
                <a:spcPts val="4093"/>
              </a:lnSpc>
            </a:pPr>
          </a:p>
          <a:p>
            <a:pPr algn="l">
              <a:lnSpc>
                <a:spcPts val="4093"/>
              </a:lnSpc>
            </a:pPr>
          </a:p>
          <a:p>
            <a:pPr algn="l">
              <a:lnSpc>
                <a:spcPts val="4093"/>
              </a:lnSpc>
            </a:pPr>
          </a:p>
          <a:p>
            <a:pPr algn="l">
              <a:lnSpc>
                <a:spcPts val="4093"/>
              </a:lnSpc>
            </a:pPr>
          </a:p>
          <a:p>
            <a:pPr algn="l">
              <a:lnSpc>
                <a:spcPts val="4093"/>
              </a:lnSpc>
              <a:spcBef>
                <a:spcPct val="0"/>
              </a:spcBef>
            </a:pPr>
          </a:p>
        </p:txBody>
      </p:sp>
      <p:grpSp>
        <p:nvGrpSpPr>
          <p:cNvPr name="Group 20" id="20"/>
          <p:cNvGrpSpPr/>
          <p:nvPr/>
        </p:nvGrpSpPr>
        <p:grpSpPr>
          <a:xfrm rot="0">
            <a:off x="0" y="-82893"/>
            <a:ext cx="18288000" cy="1028700"/>
            <a:chOff x="0" y="0"/>
            <a:chExt cx="24384000" cy="1371600"/>
          </a:xfrm>
        </p:grpSpPr>
        <p:grpSp>
          <p:nvGrpSpPr>
            <p:cNvPr name="Group 21" id="21"/>
            <p:cNvGrpSpPr/>
            <p:nvPr/>
          </p:nvGrpSpPr>
          <p:grpSpPr>
            <a:xfrm rot="0">
              <a:off x="0" y="0"/>
              <a:ext cx="24384000" cy="1371600"/>
              <a:chOff x="0" y="0"/>
              <a:chExt cx="4816593" cy="270933"/>
            </a:xfrm>
          </p:grpSpPr>
          <p:sp>
            <p:nvSpPr>
              <p:cNvPr name="Freeform 22" id="22"/>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FFFF">
                  <a:alpha val="6667"/>
                </a:srgbClr>
              </a:solidFill>
            </p:spPr>
          </p:sp>
          <p:sp>
            <p:nvSpPr>
              <p:cNvPr name="TextBox 23" id="23"/>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0" y="0"/>
              <a:ext cx="1371600" cy="1329809"/>
            </a:xfrm>
            <a:custGeom>
              <a:avLst/>
              <a:gdLst/>
              <a:ahLst/>
              <a:cxnLst/>
              <a:rect r="r" b="b" t="t" l="l"/>
              <a:pathLst>
                <a:path h="1329809" w="1371600">
                  <a:moveTo>
                    <a:pt x="0" y="0"/>
                  </a:moveTo>
                  <a:lnTo>
                    <a:pt x="1371600" y="0"/>
                  </a:lnTo>
                  <a:lnTo>
                    <a:pt x="1371600" y="1329809"/>
                  </a:lnTo>
                  <a:lnTo>
                    <a:pt x="0" y="1329809"/>
                  </a:lnTo>
                  <a:lnTo>
                    <a:pt x="0" y="0"/>
                  </a:lnTo>
                  <a:close/>
                </a:path>
              </a:pathLst>
            </a:custGeom>
            <a:blipFill>
              <a:blip r:embed="rId4"/>
              <a:stretch>
                <a:fillRect l="0" t="0" r="0" b="0"/>
              </a:stretch>
            </a:blipFill>
          </p:spPr>
        </p:sp>
        <p:sp>
          <p:nvSpPr>
            <p:cNvPr name="TextBox 25" id="25"/>
            <p:cNvSpPr txBox="true"/>
            <p:nvPr/>
          </p:nvSpPr>
          <p:spPr>
            <a:xfrm rot="0">
              <a:off x="1810519" y="190557"/>
              <a:ext cx="5107531" cy="647108"/>
            </a:xfrm>
            <a:prstGeom prst="rect">
              <a:avLst/>
            </a:prstGeom>
          </p:spPr>
          <p:txBody>
            <a:bodyPr anchor="t" rtlCol="false" tIns="0" lIns="0" bIns="0" rIns="0">
              <a:spAutoFit/>
            </a:bodyPr>
            <a:lstStyle/>
            <a:p>
              <a:pPr algn="l">
                <a:lnSpc>
                  <a:spcPts val="4151"/>
                </a:lnSpc>
                <a:spcBef>
                  <a:spcPct val="0"/>
                </a:spcBef>
              </a:pPr>
              <a:r>
                <a:rPr lang="en-US" b="true" sz="2965">
                  <a:solidFill>
                    <a:srgbClr val="FFFFFF"/>
                  </a:solidFill>
                  <a:latin typeface="Open Sans Bold"/>
                  <a:ea typeface="Open Sans Bold"/>
                  <a:cs typeface="Open Sans Bold"/>
                  <a:sym typeface="Open Sans Bold"/>
                </a:rPr>
                <a:t>Monofeya Heroes</a:t>
              </a:r>
            </a:p>
          </p:txBody>
        </p:sp>
        <p:sp>
          <p:nvSpPr>
            <p:cNvPr name="TextBox 26" id="26"/>
            <p:cNvSpPr txBox="true"/>
            <p:nvPr/>
          </p:nvSpPr>
          <p:spPr>
            <a:xfrm rot="0">
              <a:off x="20350418" y="229133"/>
              <a:ext cx="4033582" cy="804868"/>
            </a:xfrm>
            <a:prstGeom prst="rect">
              <a:avLst/>
            </a:prstGeom>
          </p:spPr>
          <p:txBody>
            <a:bodyPr anchor="t" rtlCol="false" tIns="0" lIns="0" bIns="0" rIns="0">
              <a:spAutoFit/>
            </a:bodyPr>
            <a:lstStyle/>
            <a:p>
              <a:pPr algn="l">
                <a:lnSpc>
                  <a:spcPts val="5194"/>
                </a:lnSpc>
                <a:spcBef>
                  <a:spcPct val="0"/>
                </a:spcBef>
              </a:pPr>
              <a:r>
                <a:rPr lang="en-US" sz="3710">
                  <a:solidFill>
                    <a:srgbClr val="FFFFFF"/>
                  </a:solidFill>
                  <a:latin typeface="Open Sans"/>
                  <a:ea typeface="Open Sans"/>
                  <a:cs typeface="Open Sans"/>
                  <a:sym typeface="Open Sans"/>
                </a:rPr>
                <a:t>Intro</a:t>
              </a:r>
            </a:p>
          </p:txBody>
        </p:sp>
      </p:gr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53535">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355596" y="2057998"/>
            <a:ext cx="3576808" cy="3576808"/>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4" id="4"/>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223" t="-38887" r="223" b="-38888"/>
              </a:stretch>
            </a:blipFill>
          </p:spPr>
        </p:sp>
      </p:grpSp>
      <p:grpSp>
        <p:nvGrpSpPr>
          <p:cNvPr name="Group 5" id="5"/>
          <p:cNvGrpSpPr>
            <a:grpSpLocks noChangeAspect="true"/>
          </p:cNvGrpSpPr>
          <p:nvPr/>
        </p:nvGrpSpPr>
        <p:grpSpPr>
          <a:xfrm rot="0">
            <a:off x="11854241" y="2549304"/>
            <a:ext cx="2594196" cy="2594196"/>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7" id="7"/>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3"/>
              <a:stretch>
                <a:fillRect l="223" t="-49998" r="223" b="-49999"/>
              </a:stretch>
            </a:blipFill>
          </p:spPr>
        </p:sp>
      </p:grpSp>
      <p:grpSp>
        <p:nvGrpSpPr>
          <p:cNvPr name="Group 8" id="8"/>
          <p:cNvGrpSpPr>
            <a:grpSpLocks noChangeAspect="true"/>
          </p:cNvGrpSpPr>
          <p:nvPr/>
        </p:nvGrpSpPr>
        <p:grpSpPr>
          <a:xfrm rot="0">
            <a:off x="3846512" y="2615537"/>
            <a:ext cx="2594196" cy="259419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10" id="10"/>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4"/>
              <a:stretch>
                <a:fillRect l="223" t="-49998" r="223" b="-49999"/>
              </a:stretch>
            </a:blipFill>
          </p:spPr>
        </p:sp>
      </p:grpSp>
      <p:grpSp>
        <p:nvGrpSpPr>
          <p:cNvPr name="Group 11" id="11"/>
          <p:cNvGrpSpPr>
            <a:grpSpLocks noChangeAspect="true"/>
          </p:cNvGrpSpPr>
          <p:nvPr/>
        </p:nvGrpSpPr>
        <p:grpSpPr>
          <a:xfrm rot="0">
            <a:off x="1109845" y="3555443"/>
            <a:ext cx="1821779" cy="1821779"/>
            <a:chOff x="0" y="0"/>
            <a:chExt cx="6350000" cy="6350000"/>
          </a:xfrm>
        </p:grpSpPr>
        <p:sp>
          <p:nvSpPr>
            <p:cNvPr name="Freeform 12" id="12"/>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13" id="13"/>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5"/>
              <a:stretch>
                <a:fillRect l="223" t="0" r="223" b="0"/>
              </a:stretch>
            </a:blipFill>
          </p:spPr>
        </p:sp>
      </p:grpSp>
      <p:grpSp>
        <p:nvGrpSpPr>
          <p:cNvPr name="Group 14" id="14"/>
          <p:cNvGrpSpPr>
            <a:grpSpLocks noChangeAspect="true"/>
          </p:cNvGrpSpPr>
          <p:nvPr/>
        </p:nvGrpSpPr>
        <p:grpSpPr>
          <a:xfrm rot="0">
            <a:off x="15636797" y="3555443"/>
            <a:ext cx="1821779" cy="1821779"/>
            <a:chOff x="0" y="0"/>
            <a:chExt cx="6350000" cy="6350000"/>
          </a:xfrm>
        </p:grpSpPr>
        <p:sp>
          <p:nvSpPr>
            <p:cNvPr name="Freeform 15" id="1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16" id="16"/>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6"/>
              <a:stretch>
                <a:fillRect l="223" t="-24999" r="223" b="-24999"/>
              </a:stretch>
            </a:blipFill>
          </p:spPr>
        </p:sp>
      </p:grpSp>
      <p:sp>
        <p:nvSpPr>
          <p:cNvPr name="TextBox 17" id="17"/>
          <p:cNvSpPr txBox="true"/>
          <p:nvPr/>
        </p:nvSpPr>
        <p:spPr>
          <a:xfrm rot="0">
            <a:off x="1745780" y="1159653"/>
            <a:ext cx="13641699" cy="947928"/>
          </a:xfrm>
          <a:prstGeom prst="rect">
            <a:avLst/>
          </a:prstGeom>
        </p:spPr>
        <p:txBody>
          <a:bodyPr anchor="t" rtlCol="false" tIns="0" lIns="0" bIns="0" rIns="0">
            <a:spAutoFit/>
          </a:bodyPr>
          <a:lstStyle/>
          <a:p>
            <a:pPr algn="ctr">
              <a:lnSpc>
                <a:spcPts val="7371"/>
              </a:lnSpc>
            </a:pPr>
            <a:r>
              <a:rPr lang="en-US" b="true" sz="6300">
                <a:solidFill>
                  <a:srgbClr val="FFFFFF"/>
                </a:solidFill>
                <a:latin typeface="Barlow Condensed Bold"/>
                <a:ea typeface="Barlow Condensed Bold"/>
                <a:cs typeface="Barlow Condensed Bold"/>
                <a:sym typeface="Barlow Condensed Bold"/>
              </a:rPr>
              <a:t>CHRONICLES OF EXOPLANET EXPLORATION</a:t>
            </a:r>
          </a:p>
        </p:txBody>
      </p:sp>
      <p:sp>
        <p:nvSpPr>
          <p:cNvPr name="TextBox 18" id="18"/>
          <p:cNvSpPr txBox="true"/>
          <p:nvPr/>
        </p:nvSpPr>
        <p:spPr>
          <a:xfrm rot="0">
            <a:off x="0" y="5670064"/>
            <a:ext cx="18089871" cy="4207853"/>
          </a:xfrm>
          <a:prstGeom prst="rect">
            <a:avLst/>
          </a:prstGeom>
        </p:spPr>
        <p:txBody>
          <a:bodyPr anchor="t" rtlCol="false" tIns="0" lIns="0" bIns="0" rIns="0">
            <a:spAutoFit/>
          </a:bodyPr>
          <a:lstStyle/>
          <a:p>
            <a:pPr algn="ctr">
              <a:lnSpc>
                <a:spcPts val="3467"/>
              </a:lnSpc>
            </a:pPr>
            <a:r>
              <a:rPr lang="en-US" sz="2476" b="true">
                <a:solidFill>
                  <a:srgbClr val="FFFFFF"/>
                </a:solidFill>
                <a:latin typeface="Canva Sans Bold"/>
                <a:ea typeface="Canva Sans Bold"/>
                <a:cs typeface="Canva Sans Bold"/>
                <a:sym typeface="Canva Sans Bold"/>
              </a:rPr>
              <a:t>"Chronicles of Exoplanet Exploration" is one of the challenges featured in NASA's Space Apps Challenge 2024. This challenge invites participants to explore and creatively present the history and discoveries surrounding exoplanets—planets located outside our solar system. The goal is to highlight significant milestones in exoplanet research and raise awareness about the ongoing search for Earth-like planets and potential extraterrestrial life.</a:t>
            </a:r>
          </a:p>
          <a:p>
            <a:pPr algn="ctr">
              <a:lnSpc>
                <a:spcPts val="3970"/>
              </a:lnSpc>
            </a:pPr>
          </a:p>
          <a:p>
            <a:pPr algn="ctr">
              <a:lnSpc>
                <a:spcPts val="3970"/>
              </a:lnSpc>
            </a:pPr>
            <a:r>
              <a:rPr lang="en-US" sz="2835" b="true">
                <a:solidFill>
                  <a:srgbClr val="FFFFFF"/>
                </a:solidFill>
                <a:latin typeface="Canva Sans Bold"/>
                <a:ea typeface="Canva Sans Bold"/>
                <a:cs typeface="Canva Sans Bold"/>
                <a:sym typeface="Canva Sans Bold"/>
              </a:rPr>
              <a:t>NASA’s Exoplanet Exploration Program plays a critical role in this, focusing on discovering and studying planetary systems beyond our own, particularly those that could potentially support life. This challenge encourages innovative storytelling or technological solutions that can help convey these discoveries to a broader audi</a:t>
            </a:r>
          </a:p>
        </p:txBody>
      </p:sp>
      <p:grpSp>
        <p:nvGrpSpPr>
          <p:cNvPr name="Group 19" id="19"/>
          <p:cNvGrpSpPr/>
          <p:nvPr/>
        </p:nvGrpSpPr>
        <p:grpSpPr>
          <a:xfrm rot="0">
            <a:off x="0" y="-82893"/>
            <a:ext cx="18288000" cy="1028700"/>
            <a:chOff x="0" y="0"/>
            <a:chExt cx="24384000" cy="1371600"/>
          </a:xfrm>
        </p:grpSpPr>
        <p:grpSp>
          <p:nvGrpSpPr>
            <p:cNvPr name="Group 20" id="20"/>
            <p:cNvGrpSpPr/>
            <p:nvPr/>
          </p:nvGrpSpPr>
          <p:grpSpPr>
            <a:xfrm rot="0">
              <a:off x="0" y="0"/>
              <a:ext cx="24384000" cy="1371600"/>
              <a:chOff x="0" y="0"/>
              <a:chExt cx="4816593" cy="270933"/>
            </a:xfrm>
          </p:grpSpPr>
          <p:sp>
            <p:nvSpPr>
              <p:cNvPr name="Freeform 21" id="21"/>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FFFF">
                  <a:alpha val="6667"/>
                </a:srgbClr>
              </a:solidFill>
            </p:spPr>
          </p:sp>
          <p:sp>
            <p:nvSpPr>
              <p:cNvPr name="TextBox 22" id="22"/>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0" y="0"/>
              <a:ext cx="1371600" cy="1329809"/>
            </a:xfrm>
            <a:custGeom>
              <a:avLst/>
              <a:gdLst/>
              <a:ahLst/>
              <a:cxnLst/>
              <a:rect r="r" b="b" t="t" l="l"/>
              <a:pathLst>
                <a:path h="1329809" w="1371600">
                  <a:moveTo>
                    <a:pt x="0" y="0"/>
                  </a:moveTo>
                  <a:lnTo>
                    <a:pt x="1371600" y="0"/>
                  </a:lnTo>
                  <a:lnTo>
                    <a:pt x="1371600" y="1329809"/>
                  </a:lnTo>
                  <a:lnTo>
                    <a:pt x="0" y="1329809"/>
                  </a:lnTo>
                  <a:lnTo>
                    <a:pt x="0" y="0"/>
                  </a:lnTo>
                  <a:close/>
                </a:path>
              </a:pathLst>
            </a:custGeom>
            <a:blipFill>
              <a:blip r:embed="rId7"/>
              <a:stretch>
                <a:fillRect l="0" t="0" r="0" b="0"/>
              </a:stretch>
            </a:blipFill>
          </p:spPr>
        </p:sp>
        <p:sp>
          <p:nvSpPr>
            <p:cNvPr name="TextBox 24" id="24"/>
            <p:cNvSpPr txBox="true"/>
            <p:nvPr/>
          </p:nvSpPr>
          <p:spPr>
            <a:xfrm rot="0">
              <a:off x="1810519" y="190557"/>
              <a:ext cx="5107531" cy="647108"/>
            </a:xfrm>
            <a:prstGeom prst="rect">
              <a:avLst/>
            </a:prstGeom>
          </p:spPr>
          <p:txBody>
            <a:bodyPr anchor="t" rtlCol="false" tIns="0" lIns="0" bIns="0" rIns="0">
              <a:spAutoFit/>
            </a:bodyPr>
            <a:lstStyle/>
            <a:p>
              <a:pPr algn="l">
                <a:lnSpc>
                  <a:spcPts val="4151"/>
                </a:lnSpc>
                <a:spcBef>
                  <a:spcPct val="0"/>
                </a:spcBef>
              </a:pPr>
              <a:r>
                <a:rPr lang="en-US" b="true" sz="2965">
                  <a:solidFill>
                    <a:srgbClr val="FFFFFF"/>
                  </a:solidFill>
                  <a:latin typeface="Open Sans Bold"/>
                  <a:ea typeface="Open Sans Bold"/>
                  <a:cs typeface="Open Sans Bold"/>
                  <a:sym typeface="Open Sans Bold"/>
                </a:rPr>
                <a:t>Monofeya Heroes</a:t>
              </a:r>
            </a:p>
          </p:txBody>
        </p:sp>
        <p:sp>
          <p:nvSpPr>
            <p:cNvPr name="TextBox 25" id="25"/>
            <p:cNvSpPr txBox="true"/>
            <p:nvPr/>
          </p:nvSpPr>
          <p:spPr>
            <a:xfrm rot="0">
              <a:off x="20350418" y="229133"/>
              <a:ext cx="4033582" cy="804868"/>
            </a:xfrm>
            <a:prstGeom prst="rect">
              <a:avLst/>
            </a:prstGeom>
          </p:spPr>
          <p:txBody>
            <a:bodyPr anchor="t" rtlCol="false" tIns="0" lIns="0" bIns="0" rIns="0">
              <a:spAutoFit/>
            </a:bodyPr>
            <a:lstStyle/>
            <a:p>
              <a:pPr algn="l">
                <a:lnSpc>
                  <a:spcPts val="5194"/>
                </a:lnSpc>
                <a:spcBef>
                  <a:spcPct val="0"/>
                </a:spcBef>
              </a:pPr>
              <a:r>
                <a:rPr lang="en-US" sz="3710">
                  <a:solidFill>
                    <a:srgbClr val="FFFFFF"/>
                  </a:solidFill>
                  <a:latin typeface="Open Sans"/>
                  <a:ea typeface="Open Sans"/>
                  <a:cs typeface="Open Sans"/>
                  <a:sym typeface="Open Sans"/>
                </a:rPr>
                <a:t>Challenge</a:t>
              </a:r>
            </a:p>
          </p:txBody>
        </p:sp>
      </p:grpSp>
    </p:spTree>
  </p:cSld>
  <p:clrMapOvr>
    <a:masterClrMapping/>
  </p:clrMapOvr>
  <p:transition spd="fast">
    <p:cover dir="rd"/>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53535">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986658" y="5478835"/>
            <a:ext cx="5076580" cy="5076580"/>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4" id="4"/>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29643" t="0" r="-29643" b="0"/>
              </a:stretch>
            </a:blipFill>
          </p:spPr>
        </p:sp>
      </p:grpSp>
      <p:grpSp>
        <p:nvGrpSpPr>
          <p:cNvPr name="Group 5" id="5"/>
          <p:cNvGrpSpPr>
            <a:grpSpLocks noChangeAspect="true"/>
          </p:cNvGrpSpPr>
          <p:nvPr/>
        </p:nvGrpSpPr>
        <p:grpSpPr>
          <a:xfrm rot="0">
            <a:off x="2259718" y="1279182"/>
            <a:ext cx="5265230" cy="5265230"/>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7" id="7"/>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3"/>
              <a:stretch>
                <a:fillRect l="223" t="-3475" r="223" b="-3475"/>
              </a:stretch>
            </a:blipFill>
          </p:spPr>
        </p:sp>
      </p:grpSp>
      <p:grpSp>
        <p:nvGrpSpPr>
          <p:cNvPr name="Group 8" id="8"/>
          <p:cNvGrpSpPr>
            <a:grpSpLocks noChangeAspect="true"/>
          </p:cNvGrpSpPr>
          <p:nvPr/>
        </p:nvGrpSpPr>
        <p:grpSpPr>
          <a:xfrm rot="0">
            <a:off x="0" y="5523796"/>
            <a:ext cx="4986658" cy="4986658"/>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10" id="10"/>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4"/>
              <a:stretch>
                <a:fillRect l="-38492" t="0" r="-38492" b="0"/>
              </a:stretch>
            </a:blipFill>
          </p:spPr>
        </p:sp>
      </p:grpSp>
      <p:sp>
        <p:nvSpPr>
          <p:cNvPr name="TextBox 11" id="11"/>
          <p:cNvSpPr txBox="true"/>
          <p:nvPr/>
        </p:nvSpPr>
        <p:spPr>
          <a:xfrm rot="0">
            <a:off x="11661097" y="1370521"/>
            <a:ext cx="4421217" cy="967740"/>
          </a:xfrm>
          <a:prstGeom prst="rect">
            <a:avLst/>
          </a:prstGeom>
        </p:spPr>
        <p:txBody>
          <a:bodyPr anchor="t" rtlCol="false" tIns="0" lIns="0" bIns="0" rIns="0">
            <a:spAutoFit/>
          </a:bodyPr>
          <a:lstStyle/>
          <a:p>
            <a:pPr algn="l">
              <a:lnSpc>
                <a:spcPts val="7605"/>
              </a:lnSpc>
            </a:pPr>
            <a:r>
              <a:rPr lang="en-US" b="true" sz="6500">
                <a:solidFill>
                  <a:srgbClr val="FFFFFF"/>
                </a:solidFill>
                <a:latin typeface="Barlow Condensed Bold"/>
                <a:ea typeface="Barlow Condensed Bold"/>
                <a:cs typeface="Barlow Condensed Bold"/>
                <a:sym typeface="Barlow Condensed Bold"/>
              </a:rPr>
              <a:t>OUR SOLUTION</a:t>
            </a:r>
          </a:p>
        </p:txBody>
      </p:sp>
      <p:sp>
        <p:nvSpPr>
          <p:cNvPr name="TextBox 12" id="12"/>
          <p:cNvSpPr txBox="true"/>
          <p:nvPr/>
        </p:nvSpPr>
        <p:spPr>
          <a:xfrm rot="0">
            <a:off x="12303410" y="3900916"/>
            <a:ext cx="4516890" cy="1140747"/>
          </a:xfrm>
          <a:prstGeom prst="rect">
            <a:avLst/>
          </a:prstGeom>
        </p:spPr>
        <p:txBody>
          <a:bodyPr anchor="t" rtlCol="false" tIns="0" lIns="0" bIns="0" rIns="0">
            <a:spAutoFit/>
          </a:bodyPr>
          <a:lstStyle/>
          <a:p>
            <a:pPr algn="l">
              <a:lnSpc>
                <a:spcPts val="3096"/>
              </a:lnSpc>
              <a:spcBef>
                <a:spcPct val="0"/>
              </a:spcBef>
            </a:pPr>
            <a:r>
              <a:rPr lang="en-US" sz="2212">
                <a:solidFill>
                  <a:srgbClr val="FFFFFF"/>
                </a:solidFill>
                <a:latin typeface="Open Sans"/>
                <a:ea typeface="Open Sans"/>
                <a:cs typeface="Open Sans"/>
                <a:sym typeface="Open Sans"/>
              </a:rPr>
              <a:t>Making Website Using Nasa Resources for exploring space to facilitate space conditions</a:t>
            </a:r>
          </a:p>
        </p:txBody>
      </p:sp>
      <p:grpSp>
        <p:nvGrpSpPr>
          <p:cNvPr name="Group 13" id="13"/>
          <p:cNvGrpSpPr/>
          <p:nvPr/>
        </p:nvGrpSpPr>
        <p:grpSpPr>
          <a:xfrm rot="0">
            <a:off x="11305714" y="3911797"/>
            <a:ext cx="832598" cy="83259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TextBox 16" id="16"/>
          <p:cNvSpPr txBox="true"/>
          <p:nvPr/>
        </p:nvSpPr>
        <p:spPr>
          <a:xfrm rot="0">
            <a:off x="11423663" y="3853291"/>
            <a:ext cx="474867" cy="755707"/>
          </a:xfrm>
          <a:prstGeom prst="rect">
            <a:avLst/>
          </a:prstGeom>
        </p:spPr>
        <p:txBody>
          <a:bodyPr anchor="t" rtlCol="false" tIns="0" lIns="0" bIns="0" rIns="0">
            <a:spAutoFit/>
          </a:bodyPr>
          <a:lstStyle/>
          <a:p>
            <a:pPr algn="ctr">
              <a:lnSpc>
                <a:spcPts val="6244"/>
              </a:lnSpc>
              <a:spcBef>
                <a:spcPct val="0"/>
              </a:spcBef>
            </a:pPr>
            <a:r>
              <a:rPr lang="en-US" b="true" sz="4460">
                <a:solidFill>
                  <a:srgbClr val="FFFFFF"/>
                </a:solidFill>
                <a:latin typeface="Open Sans Bold"/>
                <a:ea typeface="Open Sans Bold"/>
                <a:cs typeface="Open Sans Bold"/>
                <a:sym typeface="Open Sans Bold"/>
              </a:rPr>
              <a:t>1</a:t>
            </a:r>
          </a:p>
        </p:txBody>
      </p:sp>
      <p:sp>
        <p:nvSpPr>
          <p:cNvPr name="TextBox 17" id="17"/>
          <p:cNvSpPr txBox="true"/>
          <p:nvPr/>
        </p:nvSpPr>
        <p:spPr>
          <a:xfrm rot="0">
            <a:off x="12250498" y="5431210"/>
            <a:ext cx="4569801" cy="772386"/>
          </a:xfrm>
          <a:prstGeom prst="rect">
            <a:avLst/>
          </a:prstGeom>
        </p:spPr>
        <p:txBody>
          <a:bodyPr anchor="t" rtlCol="false" tIns="0" lIns="0" bIns="0" rIns="0">
            <a:spAutoFit/>
          </a:bodyPr>
          <a:lstStyle/>
          <a:p>
            <a:pPr algn="l">
              <a:lnSpc>
                <a:spcPts val="3133"/>
              </a:lnSpc>
              <a:spcBef>
                <a:spcPct val="0"/>
              </a:spcBef>
            </a:pPr>
            <a:r>
              <a:rPr lang="en-US" sz="2237">
                <a:solidFill>
                  <a:srgbClr val="FFFFFF"/>
                </a:solidFill>
                <a:latin typeface="Open Sans"/>
                <a:ea typeface="Open Sans"/>
                <a:cs typeface="Open Sans"/>
                <a:sym typeface="Open Sans"/>
              </a:rPr>
              <a:t>Use Generative Ai for asking him about planets and space </a:t>
            </a:r>
          </a:p>
        </p:txBody>
      </p:sp>
      <p:grpSp>
        <p:nvGrpSpPr>
          <p:cNvPr name="Group 18" id="18"/>
          <p:cNvGrpSpPr/>
          <p:nvPr/>
        </p:nvGrpSpPr>
        <p:grpSpPr>
          <a:xfrm rot="0">
            <a:off x="11305714" y="5370998"/>
            <a:ext cx="832598" cy="83259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1557832" y="5344474"/>
            <a:ext cx="430203" cy="683166"/>
          </a:xfrm>
          <a:prstGeom prst="rect">
            <a:avLst/>
          </a:prstGeom>
        </p:spPr>
        <p:txBody>
          <a:bodyPr anchor="t" rtlCol="false" tIns="0" lIns="0" bIns="0" rIns="0">
            <a:spAutoFit/>
          </a:bodyPr>
          <a:lstStyle/>
          <a:p>
            <a:pPr algn="ctr">
              <a:lnSpc>
                <a:spcPts val="5657"/>
              </a:lnSpc>
              <a:spcBef>
                <a:spcPct val="0"/>
              </a:spcBef>
            </a:pPr>
            <a:r>
              <a:rPr lang="en-US" b="true" sz="4041">
                <a:solidFill>
                  <a:srgbClr val="FFFFFF"/>
                </a:solidFill>
                <a:latin typeface="Open Sans Bold"/>
                <a:ea typeface="Open Sans Bold"/>
                <a:cs typeface="Open Sans Bold"/>
                <a:sym typeface="Open Sans Bold"/>
              </a:rPr>
              <a:t>2</a:t>
            </a:r>
          </a:p>
        </p:txBody>
      </p:sp>
      <p:sp>
        <p:nvSpPr>
          <p:cNvPr name="TextBox 22" id="22"/>
          <p:cNvSpPr txBox="true"/>
          <p:nvPr/>
        </p:nvSpPr>
        <p:spPr>
          <a:xfrm rot="0">
            <a:off x="12349501" y="6890411"/>
            <a:ext cx="4569801" cy="772386"/>
          </a:xfrm>
          <a:prstGeom prst="rect">
            <a:avLst/>
          </a:prstGeom>
        </p:spPr>
        <p:txBody>
          <a:bodyPr anchor="t" rtlCol="false" tIns="0" lIns="0" bIns="0" rIns="0">
            <a:spAutoFit/>
          </a:bodyPr>
          <a:lstStyle/>
          <a:p>
            <a:pPr algn="l">
              <a:lnSpc>
                <a:spcPts val="3133"/>
              </a:lnSpc>
              <a:spcBef>
                <a:spcPct val="0"/>
              </a:spcBef>
            </a:pPr>
            <a:r>
              <a:rPr lang="en-US" sz="2237">
                <a:solidFill>
                  <a:srgbClr val="FFFFFF"/>
                </a:solidFill>
                <a:latin typeface="Open Sans"/>
                <a:ea typeface="Open Sans"/>
                <a:cs typeface="Open Sans"/>
                <a:sym typeface="Open Sans"/>
              </a:rPr>
              <a:t>Play a Game to learn about space and different challenges</a:t>
            </a:r>
          </a:p>
        </p:txBody>
      </p:sp>
      <p:grpSp>
        <p:nvGrpSpPr>
          <p:cNvPr name="Group 23" id="23"/>
          <p:cNvGrpSpPr/>
          <p:nvPr/>
        </p:nvGrpSpPr>
        <p:grpSpPr>
          <a:xfrm rot="0">
            <a:off x="11307761" y="6832246"/>
            <a:ext cx="830551" cy="83055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1535500" y="6703695"/>
            <a:ext cx="474867" cy="880291"/>
          </a:xfrm>
          <a:prstGeom prst="rect">
            <a:avLst/>
          </a:prstGeom>
        </p:spPr>
        <p:txBody>
          <a:bodyPr anchor="t" rtlCol="false" tIns="0" lIns="0" bIns="0" rIns="0">
            <a:spAutoFit/>
          </a:bodyPr>
          <a:lstStyle/>
          <a:p>
            <a:pPr algn="ctr">
              <a:lnSpc>
                <a:spcPts val="7220"/>
              </a:lnSpc>
              <a:spcBef>
                <a:spcPct val="0"/>
              </a:spcBef>
            </a:pPr>
            <a:r>
              <a:rPr lang="en-US" b="true" sz="5157">
                <a:solidFill>
                  <a:srgbClr val="FFFFFF"/>
                </a:solidFill>
                <a:latin typeface="Open Sans Bold"/>
                <a:ea typeface="Open Sans Bold"/>
                <a:cs typeface="Open Sans Bold"/>
                <a:sym typeface="Open Sans Bold"/>
              </a:rPr>
              <a:t>3</a:t>
            </a:r>
          </a:p>
        </p:txBody>
      </p:sp>
      <p:grpSp>
        <p:nvGrpSpPr>
          <p:cNvPr name="Group 27" id="27"/>
          <p:cNvGrpSpPr/>
          <p:nvPr/>
        </p:nvGrpSpPr>
        <p:grpSpPr>
          <a:xfrm rot="0">
            <a:off x="0" y="-82893"/>
            <a:ext cx="18288000" cy="1028700"/>
            <a:chOff x="0" y="0"/>
            <a:chExt cx="24384000" cy="1371600"/>
          </a:xfrm>
        </p:grpSpPr>
        <p:grpSp>
          <p:nvGrpSpPr>
            <p:cNvPr name="Group 28" id="28"/>
            <p:cNvGrpSpPr/>
            <p:nvPr/>
          </p:nvGrpSpPr>
          <p:grpSpPr>
            <a:xfrm rot="0">
              <a:off x="0" y="0"/>
              <a:ext cx="24384000" cy="1371600"/>
              <a:chOff x="0" y="0"/>
              <a:chExt cx="4816593" cy="270933"/>
            </a:xfrm>
          </p:grpSpPr>
          <p:sp>
            <p:nvSpPr>
              <p:cNvPr name="Freeform 29" id="29"/>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FFFF">
                  <a:alpha val="6667"/>
                </a:srgbClr>
              </a:solidFill>
            </p:spPr>
          </p:sp>
          <p:sp>
            <p:nvSpPr>
              <p:cNvPr name="TextBox 30" id="30"/>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0" y="0"/>
              <a:ext cx="1371600" cy="1329809"/>
            </a:xfrm>
            <a:custGeom>
              <a:avLst/>
              <a:gdLst/>
              <a:ahLst/>
              <a:cxnLst/>
              <a:rect r="r" b="b" t="t" l="l"/>
              <a:pathLst>
                <a:path h="1329809" w="1371600">
                  <a:moveTo>
                    <a:pt x="0" y="0"/>
                  </a:moveTo>
                  <a:lnTo>
                    <a:pt x="1371600" y="0"/>
                  </a:lnTo>
                  <a:lnTo>
                    <a:pt x="1371600" y="1329809"/>
                  </a:lnTo>
                  <a:lnTo>
                    <a:pt x="0" y="1329809"/>
                  </a:lnTo>
                  <a:lnTo>
                    <a:pt x="0" y="0"/>
                  </a:lnTo>
                  <a:close/>
                </a:path>
              </a:pathLst>
            </a:custGeom>
            <a:blipFill>
              <a:blip r:embed="rId5"/>
              <a:stretch>
                <a:fillRect l="0" t="0" r="0" b="0"/>
              </a:stretch>
            </a:blipFill>
          </p:spPr>
        </p:sp>
        <p:sp>
          <p:nvSpPr>
            <p:cNvPr name="TextBox 32" id="32"/>
            <p:cNvSpPr txBox="true"/>
            <p:nvPr/>
          </p:nvSpPr>
          <p:spPr>
            <a:xfrm rot="0">
              <a:off x="1810519" y="190557"/>
              <a:ext cx="5107531" cy="647108"/>
            </a:xfrm>
            <a:prstGeom prst="rect">
              <a:avLst/>
            </a:prstGeom>
          </p:spPr>
          <p:txBody>
            <a:bodyPr anchor="t" rtlCol="false" tIns="0" lIns="0" bIns="0" rIns="0">
              <a:spAutoFit/>
            </a:bodyPr>
            <a:lstStyle/>
            <a:p>
              <a:pPr algn="l">
                <a:lnSpc>
                  <a:spcPts val="4151"/>
                </a:lnSpc>
                <a:spcBef>
                  <a:spcPct val="0"/>
                </a:spcBef>
              </a:pPr>
              <a:r>
                <a:rPr lang="en-US" b="true" sz="2965">
                  <a:solidFill>
                    <a:srgbClr val="FFFFFF"/>
                  </a:solidFill>
                  <a:latin typeface="Open Sans Bold"/>
                  <a:ea typeface="Open Sans Bold"/>
                  <a:cs typeface="Open Sans Bold"/>
                  <a:sym typeface="Open Sans Bold"/>
                </a:rPr>
                <a:t>Monofeya Heroes</a:t>
              </a:r>
            </a:p>
          </p:txBody>
        </p:sp>
        <p:sp>
          <p:nvSpPr>
            <p:cNvPr name="TextBox 33" id="33"/>
            <p:cNvSpPr txBox="true"/>
            <p:nvPr/>
          </p:nvSpPr>
          <p:spPr>
            <a:xfrm rot="0">
              <a:off x="20350418" y="229133"/>
              <a:ext cx="4033582" cy="804868"/>
            </a:xfrm>
            <a:prstGeom prst="rect">
              <a:avLst/>
            </a:prstGeom>
          </p:spPr>
          <p:txBody>
            <a:bodyPr anchor="t" rtlCol="false" tIns="0" lIns="0" bIns="0" rIns="0">
              <a:spAutoFit/>
            </a:bodyPr>
            <a:lstStyle/>
            <a:p>
              <a:pPr algn="l">
                <a:lnSpc>
                  <a:spcPts val="5194"/>
                </a:lnSpc>
                <a:spcBef>
                  <a:spcPct val="0"/>
                </a:spcBef>
              </a:pPr>
              <a:r>
                <a:rPr lang="en-US" sz="3710">
                  <a:solidFill>
                    <a:srgbClr val="FFFFFF"/>
                  </a:solidFill>
                  <a:latin typeface="Open Sans"/>
                  <a:ea typeface="Open Sans"/>
                  <a:cs typeface="Open Sans"/>
                  <a:sym typeface="Open Sans"/>
                </a:rPr>
                <a:t>Our Solution</a:t>
              </a:r>
            </a:p>
          </p:txBody>
        </p:sp>
      </p:gr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53535">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82893"/>
            <a:ext cx="18288000" cy="1028700"/>
            <a:chOff x="0" y="0"/>
            <a:chExt cx="24384000" cy="1371600"/>
          </a:xfrm>
        </p:grpSpPr>
        <p:grpSp>
          <p:nvGrpSpPr>
            <p:cNvPr name="Group 3" id="3"/>
            <p:cNvGrpSpPr/>
            <p:nvPr/>
          </p:nvGrpSpPr>
          <p:grpSpPr>
            <a:xfrm rot="0">
              <a:off x="0" y="0"/>
              <a:ext cx="24384000" cy="1371600"/>
              <a:chOff x="0" y="0"/>
              <a:chExt cx="4816593" cy="270933"/>
            </a:xfrm>
          </p:grpSpPr>
          <p:sp>
            <p:nvSpPr>
              <p:cNvPr name="Freeform 4" id="4"/>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FFFF">
                  <a:alpha val="6667"/>
                </a:srgbClr>
              </a:solidFill>
            </p:spPr>
          </p:sp>
          <p:sp>
            <p:nvSpPr>
              <p:cNvPr name="TextBox 5" id="5"/>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1371600" cy="1329809"/>
            </a:xfrm>
            <a:custGeom>
              <a:avLst/>
              <a:gdLst/>
              <a:ahLst/>
              <a:cxnLst/>
              <a:rect r="r" b="b" t="t" l="l"/>
              <a:pathLst>
                <a:path h="1329809" w="1371600">
                  <a:moveTo>
                    <a:pt x="0" y="0"/>
                  </a:moveTo>
                  <a:lnTo>
                    <a:pt x="1371600" y="0"/>
                  </a:lnTo>
                  <a:lnTo>
                    <a:pt x="1371600" y="1329809"/>
                  </a:lnTo>
                  <a:lnTo>
                    <a:pt x="0" y="1329809"/>
                  </a:lnTo>
                  <a:lnTo>
                    <a:pt x="0" y="0"/>
                  </a:lnTo>
                  <a:close/>
                </a:path>
              </a:pathLst>
            </a:custGeom>
            <a:blipFill>
              <a:blip r:embed="rId2"/>
              <a:stretch>
                <a:fillRect l="0" t="0" r="0" b="0"/>
              </a:stretch>
            </a:blipFill>
          </p:spPr>
        </p:sp>
        <p:sp>
          <p:nvSpPr>
            <p:cNvPr name="TextBox 7" id="7"/>
            <p:cNvSpPr txBox="true"/>
            <p:nvPr/>
          </p:nvSpPr>
          <p:spPr>
            <a:xfrm rot="0">
              <a:off x="1810519" y="190557"/>
              <a:ext cx="5107531" cy="647108"/>
            </a:xfrm>
            <a:prstGeom prst="rect">
              <a:avLst/>
            </a:prstGeom>
          </p:spPr>
          <p:txBody>
            <a:bodyPr anchor="t" rtlCol="false" tIns="0" lIns="0" bIns="0" rIns="0">
              <a:spAutoFit/>
            </a:bodyPr>
            <a:lstStyle/>
            <a:p>
              <a:pPr algn="l">
                <a:lnSpc>
                  <a:spcPts val="4151"/>
                </a:lnSpc>
                <a:spcBef>
                  <a:spcPct val="0"/>
                </a:spcBef>
              </a:pPr>
              <a:r>
                <a:rPr lang="en-US" b="true" sz="2965">
                  <a:solidFill>
                    <a:srgbClr val="FFFFFF"/>
                  </a:solidFill>
                  <a:latin typeface="Open Sans Bold"/>
                  <a:ea typeface="Open Sans Bold"/>
                  <a:cs typeface="Open Sans Bold"/>
                  <a:sym typeface="Open Sans Bold"/>
                </a:rPr>
                <a:t>Monofeya Heroes</a:t>
              </a:r>
            </a:p>
          </p:txBody>
        </p:sp>
        <p:sp>
          <p:nvSpPr>
            <p:cNvPr name="TextBox 8" id="8"/>
            <p:cNvSpPr txBox="true"/>
            <p:nvPr/>
          </p:nvSpPr>
          <p:spPr>
            <a:xfrm rot="0">
              <a:off x="20350418" y="229133"/>
              <a:ext cx="4033582" cy="804868"/>
            </a:xfrm>
            <a:prstGeom prst="rect">
              <a:avLst/>
            </a:prstGeom>
          </p:spPr>
          <p:txBody>
            <a:bodyPr anchor="t" rtlCol="false" tIns="0" lIns="0" bIns="0" rIns="0">
              <a:spAutoFit/>
            </a:bodyPr>
            <a:lstStyle/>
            <a:p>
              <a:pPr algn="l">
                <a:lnSpc>
                  <a:spcPts val="5194"/>
                </a:lnSpc>
                <a:spcBef>
                  <a:spcPct val="0"/>
                </a:spcBef>
              </a:pPr>
              <a:r>
                <a:rPr lang="en-US" sz="3710">
                  <a:solidFill>
                    <a:srgbClr val="FFFFFF"/>
                  </a:solidFill>
                  <a:latin typeface="Open Sans"/>
                  <a:ea typeface="Open Sans"/>
                  <a:cs typeface="Open Sans"/>
                  <a:sym typeface="Open Sans"/>
                </a:rPr>
                <a:t>Scan Me</a:t>
              </a:r>
            </a:p>
          </p:txBody>
        </p:sp>
      </p:grpSp>
      <p:sp>
        <p:nvSpPr>
          <p:cNvPr name="Freeform 9" id="9"/>
          <p:cNvSpPr/>
          <p:nvPr/>
        </p:nvSpPr>
        <p:spPr>
          <a:xfrm flipH="false" flipV="false" rot="0">
            <a:off x="5834865" y="2035198"/>
            <a:ext cx="6886045" cy="6886045"/>
          </a:xfrm>
          <a:custGeom>
            <a:avLst/>
            <a:gdLst/>
            <a:ahLst/>
            <a:cxnLst/>
            <a:rect r="r" b="b" t="t" l="l"/>
            <a:pathLst>
              <a:path h="6886045" w="6886045">
                <a:moveTo>
                  <a:pt x="0" y="0"/>
                </a:moveTo>
                <a:lnTo>
                  <a:pt x="6886046" y="0"/>
                </a:lnTo>
                <a:lnTo>
                  <a:pt x="6886046" y="6886045"/>
                </a:lnTo>
                <a:lnTo>
                  <a:pt x="0" y="6886045"/>
                </a:lnTo>
                <a:lnTo>
                  <a:pt x="0" y="0"/>
                </a:lnTo>
                <a:close/>
              </a:path>
            </a:pathLst>
          </a:custGeom>
          <a:blipFill>
            <a:blip r:embed="rId3"/>
            <a:stretch>
              <a:fillRect l="0" t="0" r="0" b="0"/>
            </a:stretch>
          </a:blipFill>
        </p:spPr>
      </p:sp>
    </p:spTree>
  </p:cSld>
  <p:clrMapOvr>
    <a:masterClrMapping/>
  </p:clrMapOvr>
  <p:transition spd="slow">
    <p:circle/>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53535">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6630134" y="1562701"/>
            <a:ext cx="4343707" cy="3580799"/>
            <a:chOff x="0" y="0"/>
            <a:chExt cx="5791610" cy="4774398"/>
          </a:xfrm>
        </p:grpSpPr>
        <p:sp>
          <p:nvSpPr>
            <p:cNvPr name="TextBox 3" id="3"/>
            <p:cNvSpPr txBox="true"/>
            <p:nvPr/>
          </p:nvSpPr>
          <p:spPr>
            <a:xfrm rot="0">
              <a:off x="0" y="4094100"/>
              <a:ext cx="5791610" cy="680298"/>
            </a:xfrm>
            <a:prstGeom prst="rect">
              <a:avLst/>
            </a:prstGeom>
          </p:spPr>
          <p:txBody>
            <a:bodyPr anchor="t" rtlCol="false" tIns="0" lIns="0" bIns="0" rIns="0">
              <a:spAutoFit/>
            </a:bodyPr>
            <a:lstStyle/>
            <a:p>
              <a:pPr algn="ctr">
                <a:lnSpc>
                  <a:spcPts val="4349"/>
                </a:lnSpc>
                <a:spcBef>
                  <a:spcPct val="0"/>
                </a:spcBef>
              </a:pPr>
              <a:r>
                <a:rPr lang="en-US" b="true" sz="3106">
                  <a:solidFill>
                    <a:srgbClr val="FFFFFF"/>
                  </a:solidFill>
                  <a:latin typeface="Open Sans Bold"/>
                  <a:ea typeface="Open Sans Bold"/>
                  <a:cs typeface="Open Sans Bold"/>
                  <a:sym typeface="Open Sans Bold"/>
                </a:rPr>
                <a:t>Mohammed Sayyad</a:t>
              </a:r>
            </a:p>
          </p:txBody>
        </p:sp>
        <p:grpSp>
          <p:nvGrpSpPr>
            <p:cNvPr name="Group 4" id="4"/>
            <p:cNvGrpSpPr>
              <a:grpSpLocks noChangeAspect="true"/>
            </p:cNvGrpSpPr>
            <p:nvPr/>
          </p:nvGrpSpPr>
          <p:grpSpPr>
            <a:xfrm rot="0">
              <a:off x="673254" y="0"/>
              <a:ext cx="4151250" cy="4151250"/>
              <a:chOff x="0" y="0"/>
              <a:chExt cx="6350000" cy="6350000"/>
            </a:xfrm>
          </p:grpSpPr>
          <p:sp>
            <p:nvSpPr>
              <p:cNvPr name="Freeform 5" id="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6" id="6"/>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223" t="-297" r="223" b="-297"/>
                </a:stretch>
              </a:blipFill>
            </p:spPr>
          </p:sp>
        </p:grpSp>
      </p:grpSp>
      <p:grpSp>
        <p:nvGrpSpPr>
          <p:cNvPr name="Group 7" id="7"/>
          <p:cNvGrpSpPr/>
          <p:nvPr/>
        </p:nvGrpSpPr>
        <p:grpSpPr>
          <a:xfrm rot="0">
            <a:off x="13594870" y="1450565"/>
            <a:ext cx="3664430" cy="3805071"/>
            <a:chOff x="0" y="0"/>
            <a:chExt cx="4885906" cy="5073428"/>
          </a:xfrm>
        </p:grpSpPr>
        <p:sp>
          <p:nvSpPr>
            <p:cNvPr name="TextBox 8" id="8"/>
            <p:cNvSpPr txBox="true"/>
            <p:nvPr/>
          </p:nvSpPr>
          <p:spPr>
            <a:xfrm rot="0">
              <a:off x="0" y="4397402"/>
              <a:ext cx="4885906" cy="676026"/>
            </a:xfrm>
            <a:prstGeom prst="rect">
              <a:avLst/>
            </a:prstGeom>
          </p:spPr>
          <p:txBody>
            <a:bodyPr anchor="t" rtlCol="false" tIns="0" lIns="0" bIns="0" rIns="0">
              <a:spAutoFit/>
            </a:bodyPr>
            <a:lstStyle/>
            <a:p>
              <a:pPr algn="ctr">
                <a:lnSpc>
                  <a:spcPts val="4319"/>
                </a:lnSpc>
                <a:spcBef>
                  <a:spcPct val="0"/>
                </a:spcBef>
              </a:pPr>
              <a:r>
                <a:rPr lang="en-US" b="true" sz="3085">
                  <a:solidFill>
                    <a:srgbClr val="FFFFFF"/>
                  </a:solidFill>
                  <a:latin typeface="Open Sans Bold"/>
                  <a:ea typeface="Open Sans Bold"/>
                  <a:cs typeface="Open Sans Bold"/>
                  <a:sym typeface="Open Sans Bold"/>
                </a:rPr>
                <a:t>Momen Alaa</a:t>
              </a:r>
            </a:p>
          </p:txBody>
        </p:sp>
        <p:grpSp>
          <p:nvGrpSpPr>
            <p:cNvPr name="Group 9" id="9"/>
            <p:cNvGrpSpPr>
              <a:grpSpLocks noChangeAspect="true"/>
            </p:cNvGrpSpPr>
            <p:nvPr/>
          </p:nvGrpSpPr>
          <p:grpSpPr>
            <a:xfrm rot="0">
              <a:off x="391009" y="0"/>
              <a:ext cx="4101730" cy="4101730"/>
              <a:chOff x="0" y="0"/>
              <a:chExt cx="6350000" cy="6350000"/>
            </a:xfrm>
          </p:grpSpPr>
          <p:sp>
            <p:nvSpPr>
              <p:cNvPr name="Freeform 10" id="10"/>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11" id="11"/>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3"/>
                <a:stretch>
                  <a:fillRect l="223" t="0" r="223" b="0"/>
                </a:stretch>
              </a:blipFill>
            </p:spPr>
          </p:sp>
        </p:grpSp>
      </p:grpSp>
      <p:grpSp>
        <p:nvGrpSpPr>
          <p:cNvPr name="Group 12" id="12"/>
          <p:cNvGrpSpPr/>
          <p:nvPr/>
        </p:nvGrpSpPr>
        <p:grpSpPr>
          <a:xfrm rot="0">
            <a:off x="1258164" y="1660118"/>
            <a:ext cx="3554294" cy="3385965"/>
            <a:chOff x="0" y="0"/>
            <a:chExt cx="4739059" cy="4514620"/>
          </a:xfrm>
        </p:grpSpPr>
        <p:grpSp>
          <p:nvGrpSpPr>
            <p:cNvPr name="Group 13" id="13"/>
            <p:cNvGrpSpPr>
              <a:grpSpLocks noChangeAspect="true"/>
            </p:cNvGrpSpPr>
            <p:nvPr/>
          </p:nvGrpSpPr>
          <p:grpSpPr>
            <a:xfrm rot="0">
              <a:off x="507359" y="0"/>
              <a:ext cx="3852360" cy="3852360"/>
              <a:chOff x="0" y="0"/>
              <a:chExt cx="6350000" cy="6350000"/>
            </a:xfrm>
          </p:grpSpPr>
          <p:sp>
            <p:nvSpPr>
              <p:cNvPr name="Freeform 14" id="1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15" id="15"/>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4"/>
                <a:stretch>
                  <a:fillRect l="-40821" t="-21033" r="-40032" b="0"/>
                </a:stretch>
              </a:blipFill>
            </p:spPr>
          </p:sp>
        </p:grpSp>
        <p:sp>
          <p:nvSpPr>
            <p:cNvPr name="TextBox 16" id="16"/>
            <p:cNvSpPr txBox="true"/>
            <p:nvPr/>
          </p:nvSpPr>
          <p:spPr>
            <a:xfrm rot="0">
              <a:off x="0" y="3935923"/>
              <a:ext cx="4739059" cy="578697"/>
            </a:xfrm>
            <a:prstGeom prst="rect">
              <a:avLst/>
            </a:prstGeom>
          </p:spPr>
          <p:txBody>
            <a:bodyPr anchor="t" rtlCol="false" tIns="0" lIns="0" bIns="0" rIns="0">
              <a:spAutoFit/>
            </a:bodyPr>
            <a:lstStyle/>
            <a:p>
              <a:pPr algn="ctr">
                <a:lnSpc>
                  <a:spcPts val="3640"/>
                </a:lnSpc>
                <a:spcBef>
                  <a:spcPct val="0"/>
                </a:spcBef>
              </a:pPr>
              <a:r>
                <a:rPr lang="en-US" b="true" sz="2600">
                  <a:solidFill>
                    <a:srgbClr val="FFFFFF"/>
                  </a:solidFill>
                  <a:latin typeface="Open Sans Bold"/>
                  <a:ea typeface="Open Sans Bold"/>
                  <a:cs typeface="Open Sans Bold"/>
                  <a:sym typeface="Open Sans Bold"/>
                </a:rPr>
                <a:t>Ahmed Mohammed</a:t>
              </a:r>
            </a:p>
          </p:txBody>
        </p:sp>
      </p:grpSp>
      <p:grpSp>
        <p:nvGrpSpPr>
          <p:cNvPr name="Group 17" id="17"/>
          <p:cNvGrpSpPr/>
          <p:nvPr/>
        </p:nvGrpSpPr>
        <p:grpSpPr>
          <a:xfrm rot="0">
            <a:off x="3563653" y="5952121"/>
            <a:ext cx="4244113" cy="3559575"/>
            <a:chOff x="0" y="0"/>
            <a:chExt cx="5658817" cy="4746099"/>
          </a:xfrm>
        </p:grpSpPr>
        <p:grpSp>
          <p:nvGrpSpPr>
            <p:cNvPr name="Group 18" id="18"/>
            <p:cNvGrpSpPr>
              <a:grpSpLocks noChangeAspect="true"/>
            </p:cNvGrpSpPr>
            <p:nvPr/>
          </p:nvGrpSpPr>
          <p:grpSpPr>
            <a:xfrm rot="0">
              <a:off x="829022" y="0"/>
              <a:ext cx="4000772" cy="4000772"/>
              <a:chOff x="0" y="0"/>
              <a:chExt cx="6350000" cy="6350000"/>
            </a:xfrm>
          </p:grpSpPr>
          <p:sp>
            <p:nvSpPr>
              <p:cNvPr name="Freeform 19" id="1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20" id="20"/>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5"/>
                <a:stretch>
                  <a:fillRect l="223" t="0" r="223" b="0"/>
                </a:stretch>
              </a:blipFill>
            </p:spPr>
          </p:sp>
        </p:grpSp>
        <p:sp>
          <p:nvSpPr>
            <p:cNvPr name="TextBox 21" id="21"/>
            <p:cNvSpPr txBox="true"/>
            <p:nvPr/>
          </p:nvSpPr>
          <p:spPr>
            <a:xfrm rot="0">
              <a:off x="0" y="4066181"/>
              <a:ext cx="5658817" cy="679918"/>
            </a:xfrm>
            <a:prstGeom prst="rect">
              <a:avLst/>
            </a:prstGeom>
          </p:spPr>
          <p:txBody>
            <a:bodyPr anchor="t" rtlCol="false" tIns="0" lIns="0" bIns="0" rIns="0">
              <a:spAutoFit/>
            </a:bodyPr>
            <a:lstStyle/>
            <a:p>
              <a:pPr algn="ctr">
                <a:lnSpc>
                  <a:spcPts val="4346"/>
                </a:lnSpc>
                <a:spcBef>
                  <a:spcPct val="0"/>
                </a:spcBef>
              </a:pPr>
              <a:r>
                <a:rPr lang="en-US" b="true" sz="3104">
                  <a:solidFill>
                    <a:srgbClr val="FFFFFF"/>
                  </a:solidFill>
                  <a:latin typeface="Open Sans Bold"/>
                  <a:ea typeface="Open Sans Bold"/>
                  <a:cs typeface="Open Sans Bold"/>
                  <a:sym typeface="Open Sans Bold"/>
                </a:rPr>
                <a:t>Alhoda Alaa</a:t>
              </a:r>
            </a:p>
          </p:txBody>
        </p:sp>
      </p:grpSp>
      <p:grpSp>
        <p:nvGrpSpPr>
          <p:cNvPr name="Group 22" id="22"/>
          <p:cNvGrpSpPr/>
          <p:nvPr/>
        </p:nvGrpSpPr>
        <p:grpSpPr>
          <a:xfrm rot="0">
            <a:off x="10412007" y="5872274"/>
            <a:ext cx="4503287" cy="3719269"/>
            <a:chOff x="0" y="0"/>
            <a:chExt cx="6004383" cy="4959025"/>
          </a:xfrm>
        </p:grpSpPr>
        <p:grpSp>
          <p:nvGrpSpPr>
            <p:cNvPr name="Group 23" id="23"/>
            <p:cNvGrpSpPr>
              <a:grpSpLocks noChangeAspect="true"/>
            </p:cNvGrpSpPr>
            <p:nvPr/>
          </p:nvGrpSpPr>
          <p:grpSpPr>
            <a:xfrm rot="0">
              <a:off x="749113" y="0"/>
              <a:ext cx="4174769" cy="4174769"/>
              <a:chOff x="0" y="0"/>
              <a:chExt cx="6350000" cy="6350000"/>
            </a:xfrm>
          </p:grpSpPr>
          <p:sp>
            <p:nvSpPr>
              <p:cNvPr name="Freeform 24" id="2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545454"/>
              </a:solidFill>
            </p:spPr>
          </p:sp>
          <p:sp>
            <p:nvSpPr>
              <p:cNvPr name="Freeform 25" id="25"/>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6"/>
                <a:stretch>
                  <a:fillRect l="223" t="-181" r="223" b="-181"/>
                </a:stretch>
              </a:blipFill>
            </p:spPr>
          </p:sp>
        </p:grpSp>
        <p:sp>
          <p:nvSpPr>
            <p:cNvPr name="TextBox 26" id="26"/>
            <p:cNvSpPr txBox="true"/>
            <p:nvPr/>
          </p:nvSpPr>
          <p:spPr>
            <a:xfrm rot="0">
              <a:off x="0" y="4246309"/>
              <a:ext cx="6004383" cy="712716"/>
            </a:xfrm>
            <a:prstGeom prst="rect">
              <a:avLst/>
            </a:prstGeom>
          </p:spPr>
          <p:txBody>
            <a:bodyPr anchor="t" rtlCol="false" tIns="0" lIns="0" bIns="0" rIns="0">
              <a:spAutoFit/>
            </a:bodyPr>
            <a:lstStyle/>
            <a:p>
              <a:pPr algn="ctr">
                <a:lnSpc>
                  <a:spcPts val="4508"/>
                </a:lnSpc>
                <a:spcBef>
                  <a:spcPct val="0"/>
                </a:spcBef>
              </a:pPr>
              <a:r>
                <a:rPr lang="en-US" b="true" sz="3220">
                  <a:solidFill>
                    <a:srgbClr val="FFFFFF"/>
                  </a:solidFill>
                  <a:latin typeface="Open Sans Bold"/>
                  <a:ea typeface="Open Sans Bold"/>
                  <a:cs typeface="Open Sans Bold"/>
                  <a:sym typeface="Open Sans Bold"/>
                </a:rPr>
                <a:t>Jana Ahmed</a:t>
              </a:r>
            </a:p>
          </p:txBody>
        </p:sp>
      </p:grpSp>
      <p:grpSp>
        <p:nvGrpSpPr>
          <p:cNvPr name="Group 27" id="27"/>
          <p:cNvGrpSpPr/>
          <p:nvPr/>
        </p:nvGrpSpPr>
        <p:grpSpPr>
          <a:xfrm rot="0">
            <a:off x="0" y="-82893"/>
            <a:ext cx="18288000" cy="1028700"/>
            <a:chOff x="0" y="0"/>
            <a:chExt cx="24384000" cy="1371600"/>
          </a:xfrm>
        </p:grpSpPr>
        <p:grpSp>
          <p:nvGrpSpPr>
            <p:cNvPr name="Group 28" id="28"/>
            <p:cNvGrpSpPr/>
            <p:nvPr/>
          </p:nvGrpSpPr>
          <p:grpSpPr>
            <a:xfrm rot="0">
              <a:off x="0" y="0"/>
              <a:ext cx="24384000" cy="1371600"/>
              <a:chOff x="0" y="0"/>
              <a:chExt cx="4816593" cy="270933"/>
            </a:xfrm>
          </p:grpSpPr>
          <p:sp>
            <p:nvSpPr>
              <p:cNvPr name="Freeform 29" id="29"/>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FFFF">
                  <a:alpha val="6667"/>
                </a:srgbClr>
              </a:solidFill>
            </p:spPr>
          </p:sp>
          <p:sp>
            <p:nvSpPr>
              <p:cNvPr name="TextBox 30" id="30"/>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0" y="0"/>
              <a:ext cx="1371600" cy="1329809"/>
            </a:xfrm>
            <a:custGeom>
              <a:avLst/>
              <a:gdLst/>
              <a:ahLst/>
              <a:cxnLst/>
              <a:rect r="r" b="b" t="t" l="l"/>
              <a:pathLst>
                <a:path h="1329809" w="1371600">
                  <a:moveTo>
                    <a:pt x="0" y="0"/>
                  </a:moveTo>
                  <a:lnTo>
                    <a:pt x="1371600" y="0"/>
                  </a:lnTo>
                  <a:lnTo>
                    <a:pt x="1371600" y="1329809"/>
                  </a:lnTo>
                  <a:lnTo>
                    <a:pt x="0" y="1329809"/>
                  </a:lnTo>
                  <a:lnTo>
                    <a:pt x="0" y="0"/>
                  </a:lnTo>
                  <a:close/>
                </a:path>
              </a:pathLst>
            </a:custGeom>
            <a:blipFill>
              <a:blip r:embed="rId7"/>
              <a:stretch>
                <a:fillRect l="0" t="0" r="0" b="0"/>
              </a:stretch>
            </a:blipFill>
          </p:spPr>
        </p:sp>
        <p:sp>
          <p:nvSpPr>
            <p:cNvPr name="TextBox 32" id="32"/>
            <p:cNvSpPr txBox="true"/>
            <p:nvPr/>
          </p:nvSpPr>
          <p:spPr>
            <a:xfrm rot="0">
              <a:off x="1810519" y="190557"/>
              <a:ext cx="5107531" cy="647108"/>
            </a:xfrm>
            <a:prstGeom prst="rect">
              <a:avLst/>
            </a:prstGeom>
          </p:spPr>
          <p:txBody>
            <a:bodyPr anchor="t" rtlCol="false" tIns="0" lIns="0" bIns="0" rIns="0">
              <a:spAutoFit/>
            </a:bodyPr>
            <a:lstStyle/>
            <a:p>
              <a:pPr algn="l">
                <a:lnSpc>
                  <a:spcPts val="4151"/>
                </a:lnSpc>
                <a:spcBef>
                  <a:spcPct val="0"/>
                </a:spcBef>
              </a:pPr>
              <a:r>
                <a:rPr lang="en-US" b="true" sz="2965">
                  <a:solidFill>
                    <a:srgbClr val="FFFFFF"/>
                  </a:solidFill>
                  <a:latin typeface="Open Sans Bold"/>
                  <a:ea typeface="Open Sans Bold"/>
                  <a:cs typeface="Open Sans Bold"/>
                  <a:sym typeface="Open Sans Bold"/>
                </a:rPr>
                <a:t>Monofeya Heroes</a:t>
              </a:r>
            </a:p>
          </p:txBody>
        </p:sp>
        <p:sp>
          <p:nvSpPr>
            <p:cNvPr name="TextBox 33" id="33"/>
            <p:cNvSpPr txBox="true"/>
            <p:nvPr/>
          </p:nvSpPr>
          <p:spPr>
            <a:xfrm rot="0">
              <a:off x="20350418" y="229133"/>
              <a:ext cx="4033582" cy="804868"/>
            </a:xfrm>
            <a:prstGeom prst="rect">
              <a:avLst/>
            </a:prstGeom>
          </p:spPr>
          <p:txBody>
            <a:bodyPr anchor="t" rtlCol="false" tIns="0" lIns="0" bIns="0" rIns="0">
              <a:spAutoFit/>
            </a:bodyPr>
            <a:lstStyle/>
            <a:p>
              <a:pPr algn="l">
                <a:lnSpc>
                  <a:spcPts val="5194"/>
                </a:lnSpc>
                <a:spcBef>
                  <a:spcPct val="0"/>
                </a:spcBef>
              </a:pPr>
              <a:r>
                <a:rPr lang="en-US" sz="3710">
                  <a:solidFill>
                    <a:srgbClr val="FFFFFF"/>
                  </a:solidFill>
                  <a:latin typeface="Open Sans"/>
                  <a:ea typeface="Open Sans"/>
                  <a:cs typeface="Open Sans"/>
                  <a:sym typeface="Open Sans"/>
                </a:rPr>
                <a:t>Our Team</a:t>
              </a:r>
            </a:p>
          </p:txBody>
        </p:sp>
      </p:gr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DAGSVA87a9I</dc:identifier>
  <dcterms:modified xsi:type="dcterms:W3CDTF">2011-08-01T06:04:30Z</dcterms:modified>
  <cp:revision>1</cp:revision>
  <dc:title>Black White Modern Outer Space Presentation</dc:title>
</cp:coreProperties>
</file>