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Lora"/>
      <p:regular r:id="rId15"/>
    </p:embeddedFont>
    <p:embeddedFont>
      <p:font typeface="Lora"/>
      <p:regular r:id="rId16"/>
    </p:embeddedFont>
    <p:embeddedFont>
      <p:font typeface="Lora"/>
      <p:regular r:id="rId17"/>
    </p:embeddedFont>
    <p:embeddedFont>
      <p:font typeface="Lora"/>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68693" y="2018467"/>
            <a:ext cx="12692896" cy="1452086"/>
          </a:xfrm>
          <a:prstGeom prst="rect">
            <a:avLst/>
          </a:prstGeom>
          <a:noFill/>
          <a:ln/>
        </p:spPr>
        <p:txBody>
          <a:bodyPr wrap="squar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Retail Business Performance &amp; Profitability Analysis</a:t>
            </a:r>
            <a:endParaRPr lang="en-US" sz="4550" dirty="0"/>
          </a:p>
        </p:txBody>
      </p:sp>
      <p:sp>
        <p:nvSpPr>
          <p:cNvPr id="3" name="Text 1"/>
          <p:cNvSpPr/>
          <p:nvPr/>
        </p:nvSpPr>
        <p:spPr>
          <a:xfrm>
            <a:off x="968693" y="3840837"/>
            <a:ext cx="12692896" cy="2370296"/>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This comprehensive report provides an in-depth analysis of the retail business’ sales performance and profitability metrics collected over an 18-month period, from January 2023 through June 2024. It explores key performance indicators including sales revenue, gross profit margins, inventory turnover ratios, and customer acquisition costs to uncover high-value product categories and highlight those that underperform. The document also presents insights into inventory efficiency and seasonal sales fluctuations, equipping stakeholders with data-driven recommendations to enhance profitability and operational effectiveness across the retail chain.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1054418"/>
            <a:ext cx="11947446"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Key Performance Indicators (KPIs) Overview</a:t>
            </a:r>
            <a:endParaRPr lang="en-US" sz="4550" dirty="0"/>
          </a:p>
        </p:txBody>
      </p:sp>
      <p:sp>
        <p:nvSpPr>
          <p:cNvPr id="3" name="Text 1"/>
          <p:cNvSpPr/>
          <p:nvPr/>
        </p:nvSpPr>
        <p:spPr>
          <a:xfrm>
            <a:off x="968693" y="2274213"/>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This section outlines the essential metrics used to evaluate retail business health and operational success. Sales Revenue captures total sales and efficiency by measuring revenue per square foot, alongside year-over-year growth to track performance trends. Gross Profit Margin, calculated as (Revenue minus Cost of Goods Sold) divided by Revenue, is broken down by product category to identify profitability spread across merchandise types.</a:t>
            </a:r>
            <a:endParaRPr lang="en-US" sz="1900" dirty="0"/>
          </a:p>
        </p:txBody>
      </p:sp>
      <p:sp>
        <p:nvSpPr>
          <p:cNvPr id="4" name="Text 2"/>
          <p:cNvSpPr/>
          <p:nvPr/>
        </p:nvSpPr>
        <p:spPr>
          <a:xfrm>
            <a:off x="968693" y="4132064"/>
            <a:ext cx="12692896" cy="1975247"/>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The Inventory Turnover Ratio, defined as the ratio of Cost of Goods Sold to Average Inventory, provides a lens into how efficiently stock is replenished and sold, highlighting areas of inventory management strength or weakness. Customer Acquisition Cost (CAC) evaluates marketing efficiency by dividing marketing spend by new customers acquired, connecting promotional efforts to customer growth. Finally, Average Transaction Value (ATV) measures revenue per purchase, offering insight on customer spending behavior and upselling success.</a:t>
            </a:r>
            <a:endParaRPr lang="en-US" sz="1900" dirty="0"/>
          </a:p>
        </p:txBody>
      </p:sp>
      <p:sp>
        <p:nvSpPr>
          <p:cNvPr id="5" name="Text 3"/>
          <p:cNvSpPr/>
          <p:nvPr/>
        </p:nvSpPr>
        <p:spPr>
          <a:xfrm>
            <a:off x="968693" y="6384965"/>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Together, these KPIs furnish a comprehensive snapshot that guides strategic decisions and operational improvements aligned with the company’s business goals.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1390769"/>
            <a:ext cx="9990177"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High-Performing Product Categories</a:t>
            </a:r>
            <a:endParaRPr lang="en-US" sz="4550" dirty="0"/>
          </a:p>
        </p:txBody>
      </p:sp>
      <p:sp>
        <p:nvSpPr>
          <p:cNvPr id="3" name="Text 1"/>
          <p:cNvSpPr/>
          <p:nvPr/>
        </p:nvSpPr>
        <p:spPr>
          <a:xfrm>
            <a:off x="968693" y="2610564"/>
            <a:ext cx="12692896" cy="1975247"/>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Analysis reveals that Electronics and Home Décor are the standout product categories driving superior profitability and sales velocity. Electronics boast a robust 25% gross profit margin, complemented by a swift 3x inventory turnover ratio indicative of strong consumer demand and efficient stock management. Specifically, smart home devices within this category experienced a remarkable 40% year-over-year sales increase, reflecting broad consumer adoption of connected technologies and the success of targeted marketing efforts.</a:t>
            </a:r>
            <a:endParaRPr lang="en-US" sz="1900" dirty="0"/>
          </a:p>
        </p:txBody>
      </p:sp>
      <p:sp>
        <p:nvSpPr>
          <p:cNvPr id="4" name="Text 2"/>
          <p:cNvSpPr/>
          <p:nvPr/>
        </p:nvSpPr>
        <p:spPr>
          <a:xfrm>
            <a:off x="968693" y="4863465"/>
            <a:ext cx="12692896" cy="1975247"/>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Home Décor products demonstrate even higher margins at 30%, primarily fueled by strong seasonal sales peaks during holidays and special occasions. The category benefits from visually appealing merchandise and strategic promotional campaigns that capitalize on consumer trends for home enhancement. These high-margin categories contribute disproportionately to overall profitability and offer key areas for ongoing investment and expansion within the retail portfolio.</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1251942"/>
            <a:ext cx="10123765"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Underperforming Product Categories</a:t>
            </a:r>
            <a:endParaRPr lang="en-US" sz="4550" dirty="0"/>
          </a:p>
        </p:txBody>
      </p:sp>
      <p:sp>
        <p:nvSpPr>
          <p:cNvPr id="3" name="Text 1"/>
          <p:cNvSpPr/>
          <p:nvPr/>
        </p:nvSpPr>
        <p:spPr>
          <a:xfrm>
            <a:off x="968693" y="2471738"/>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Conversely, the Books and Toys categories show signs of weaker financial performance and inventory challenges. Books generate a modest 15% gross profit margin and suffer from sluggish inventory turnover at 1.5x, suggesting excess stock accumulation and slower movement. This stagnation increases holding costs and ties up capital that could be more productively deployed elsewhere.</a:t>
            </a:r>
            <a:endParaRPr lang="en-US" sz="1900" dirty="0"/>
          </a:p>
        </p:txBody>
      </p:sp>
      <p:sp>
        <p:nvSpPr>
          <p:cNvPr id="4" name="Text 2"/>
          <p:cNvSpPr/>
          <p:nvPr/>
        </p:nvSpPr>
        <p:spPr>
          <a:xfrm>
            <a:off x="968693" y="4329589"/>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The Toys category fares slightly better with an 18% profit margin but is burdened by high storage costs, which erode net profitability. Seasonal demand fluctuations and competitive pricing pressures further compress margins and complicate inventory management efforts.</a:t>
            </a:r>
            <a:endParaRPr lang="en-US" sz="1900" dirty="0"/>
          </a:p>
        </p:txBody>
      </p:sp>
      <p:sp>
        <p:nvSpPr>
          <p:cNvPr id="5" name="Text 3"/>
          <p:cNvSpPr/>
          <p:nvPr/>
        </p:nvSpPr>
        <p:spPr>
          <a:xfrm>
            <a:off x="968693" y="5792391"/>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To address these challenges, implementing strategies such as product bundling, promotional discounts, and aggressive inventory reduction are recommended. Such initiatives can stimulate sales velocity, minimize holding periods, and enhance overall category profitability by improving cash flow and reducing waste.</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1054418"/>
            <a:ext cx="7610118"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Inventory Turnover Analysis</a:t>
            </a:r>
            <a:endParaRPr lang="en-US" sz="4550" dirty="0"/>
          </a:p>
        </p:txBody>
      </p:sp>
      <p:sp>
        <p:nvSpPr>
          <p:cNvPr id="3" name="Text 1"/>
          <p:cNvSpPr/>
          <p:nvPr/>
        </p:nvSpPr>
        <p:spPr>
          <a:xfrm>
            <a:off x="968693" y="2274213"/>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Efficient inventory management is critical for retail profitability, as demonstrated by the Inventory Turnover Ratio calculated as Cost of Goods Sold divided by Average Inventory. The analysis identified a significant negative correlation (-0.42) between inventory holding time and profit margins, indicating that prolonged stock retention detrimentally impacts profitability.</a:t>
            </a:r>
            <a:endParaRPr lang="en-US" sz="1900" dirty="0"/>
          </a:p>
        </p:txBody>
      </p:sp>
      <p:sp>
        <p:nvSpPr>
          <p:cNvPr id="4" name="Text 2"/>
          <p:cNvSpPr/>
          <p:nvPr/>
        </p:nvSpPr>
        <p:spPr>
          <a:xfrm>
            <a:off x="968693" y="4132064"/>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Quantitatively, profit margins decline by approximately 2% for every additional month inventory remains unsold, highlighting the cost of aging stock due to factors like obsolescence, markdowns, and storage expenses. Employing an ABC analysis segments products based on sales velocity and value, classifying them into fast-moving (A), moderate turnover (B), and slow-moving (C) categories.</a:t>
            </a:r>
            <a:endParaRPr lang="en-US" sz="1900" dirty="0"/>
          </a:p>
        </p:txBody>
      </p:sp>
      <p:sp>
        <p:nvSpPr>
          <p:cNvPr id="5" name="Text 3"/>
          <p:cNvSpPr/>
          <p:nvPr/>
        </p:nvSpPr>
        <p:spPr>
          <a:xfrm>
            <a:off x="968693" y="5989915"/>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Focusing inventory replenishment and marketing resources on ‘A’ and ‘B’ items while minimizing overstock of ‘C’ goods can optimize turnover rates and enhance cash flow. Additionally, integrating real-time inventory tracking and demand forecasting tools further empowers proactive stock management, reducing the drag on profits caused by excess inventory.</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1251942"/>
            <a:ext cx="5931694"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Seasonal Sales Trends</a:t>
            </a:r>
            <a:endParaRPr lang="en-US" sz="4550" dirty="0"/>
          </a:p>
        </p:txBody>
      </p:sp>
      <p:sp>
        <p:nvSpPr>
          <p:cNvPr id="3" name="Text 1"/>
          <p:cNvSpPr/>
          <p:nvPr/>
        </p:nvSpPr>
        <p:spPr>
          <a:xfrm>
            <a:off x="968693" y="2471738"/>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Retail sales exhibit marked seasonality, with peak revenue concentrated in the November-December period, accounting for roughly 40% of the total annual sales. This surge is largely driven by holiday shopping, promotional campaigns, and gift-giving occasions that stimulate consumer spending significantly.</a:t>
            </a:r>
            <a:endParaRPr lang="en-US" sz="1900" dirty="0"/>
          </a:p>
        </p:txBody>
      </p:sp>
      <p:sp>
        <p:nvSpPr>
          <p:cNvPr id="4" name="Text 2"/>
          <p:cNvSpPr/>
          <p:nvPr/>
        </p:nvSpPr>
        <p:spPr>
          <a:xfrm>
            <a:off x="968693" y="3934539"/>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Conversely, the summer months of July and August consistently represent the lowest sales volume, constituting around 8% of annual revenue. This summer slump is attributed to decreased foot traffic and shifting consumer priorities toward vacations and outdoor activities.</a:t>
            </a:r>
            <a:endParaRPr lang="en-US" sz="1900" dirty="0"/>
          </a:p>
        </p:txBody>
      </p:sp>
      <p:sp>
        <p:nvSpPr>
          <p:cNvPr id="5" name="Text 3"/>
          <p:cNvSpPr/>
          <p:nvPr/>
        </p:nvSpPr>
        <p:spPr>
          <a:xfrm>
            <a:off x="968693" y="5397341"/>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Promotional periods during both peak and off-peak seasons yield approximately 15% incremental sales uplift, validating the effectiveness of marketing incentives. A dynamic marketing strategy that adjusts campaign intensity, product assortment, and promotional offers based on these seasonal demand fluctuations can maximize revenue and improve inventory turnover across the retail calendar.</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1054418"/>
            <a:ext cx="5809059"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Cost Analysis</a:t>
            </a:r>
            <a:endParaRPr lang="en-US" sz="4550" dirty="0"/>
          </a:p>
        </p:txBody>
      </p:sp>
      <p:sp>
        <p:nvSpPr>
          <p:cNvPr id="3" name="Text 1"/>
          <p:cNvSpPr/>
          <p:nvPr/>
        </p:nvSpPr>
        <p:spPr>
          <a:xfrm>
            <a:off x="968693" y="2274213"/>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Understanding and managing operating expenses is vital for sustaining profitability. The principal components of retail operating costs include rent, utilities, salaries, and marketing expenditures. Rent typically represents the largest fixed expense, influenced by location and store size. Utilities costs, while variable, can be mitigated through energy efficiency initiatives.</a:t>
            </a:r>
            <a:endParaRPr lang="en-US" sz="1900" dirty="0"/>
          </a:p>
        </p:txBody>
      </p:sp>
      <p:sp>
        <p:nvSpPr>
          <p:cNvPr id="4" name="Text 2"/>
          <p:cNvSpPr/>
          <p:nvPr/>
        </p:nvSpPr>
        <p:spPr>
          <a:xfrm>
            <a:off x="968693" y="4132064"/>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For example, transitioning to energy-efficient lighting and HVAC systems could deliver a 10% reduction in utilities costs, producing meaningful savings over time. Lease renegotiations offer another opportunity, potentially lowering rent or improving lease terms aligned with business performance.</a:t>
            </a:r>
            <a:endParaRPr lang="en-US" sz="1900" dirty="0"/>
          </a:p>
        </p:txBody>
      </p:sp>
      <p:sp>
        <p:nvSpPr>
          <p:cNvPr id="5" name="Text 3"/>
          <p:cNvSpPr/>
          <p:nvPr/>
        </p:nvSpPr>
        <p:spPr>
          <a:xfrm>
            <a:off x="968693" y="5594866"/>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Marketing ROI analysis reveals which campaigns deliver the highest customer acquisition and sales impact, enabling more effective budget allocations. Staffing optimization ensures labor costs are aligned with traffic patterns, scaling personnel to peak shopping hours while minimizing overhead during downtimes. This holistic cost management approach strengthens the financial foundation and operational agility of the retail business.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1251942"/>
            <a:ext cx="8761809" cy="726043"/>
          </a:xfrm>
          <a:prstGeom prst="rect">
            <a:avLst/>
          </a:prstGeom>
          <a:noFill/>
          <a:ln/>
        </p:spPr>
        <p:txBody>
          <a:bodyPr wrap="none" lIns="0" tIns="0" rIns="0" bIns="0" rtlCol="0" anchor="t"/>
          <a:lstStyle/>
          <a:p>
            <a:pPr algn="l" indent="0" marL="0">
              <a:lnSpc>
                <a:spcPts val="5700"/>
              </a:lnSpc>
              <a:buNone/>
            </a:pPr>
            <a:r>
              <a:rPr lang="en-US" sz="4550" dirty="0">
                <a:solidFill>
                  <a:srgbClr val="38512F"/>
                </a:solidFill>
                <a:latin typeface="Lora" pitchFamily="34" charset="0"/>
                <a:ea typeface="Lora" pitchFamily="34" charset="-122"/>
                <a:cs typeface="Lora" pitchFamily="34" charset="-120"/>
              </a:rPr>
              <a:t>Recommendations &amp; Conclusion</a:t>
            </a:r>
            <a:endParaRPr lang="en-US" sz="4550" dirty="0"/>
          </a:p>
        </p:txBody>
      </p:sp>
      <p:sp>
        <p:nvSpPr>
          <p:cNvPr id="3" name="Text 1"/>
          <p:cNvSpPr/>
          <p:nvPr/>
        </p:nvSpPr>
        <p:spPr>
          <a:xfrm>
            <a:off x="968693" y="2471738"/>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To enhance profitability and operational efficiency, several strategic actions are recommended. First, optimize pricing strategies specifically for underperforming product categories such as Books and Toys by leveraging discounts, bundling, and dynamic pricing to spur sales and reduce inventory lag. Second, improve inventory management by focusing on turnover improvements, especially minimizing aging stock and deploying an ABC inventory system to prioritize fast movers.</a:t>
            </a:r>
            <a:endParaRPr lang="en-US" sz="1900" dirty="0"/>
          </a:p>
        </p:txBody>
      </p:sp>
      <p:sp>
        <p:nvSpPr>
          <p:cNvPr id="4" name="Text 2"/>
          <p:cNvSpPr/>
          <p:nvPr/>
        </p:nvSpPr>
        <p:spPr>
          <a:xfrm>
            <a:off x="968693" y="4329589"/>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Third, capitalize on seasonal sales trends by designing targeted marketing campaigns during peak months and crafting tactical promotions to stimulate demand during slower periods. Fourth, establish continuous KPI monitoring to enable swift, data-driven adjustments aligned with ongoing market conditions and internal performance.</a:t>
            </a:r>
            <a:endParaRPr lang="en-US" sz="1900" dirty="0"/>
          </a:p>
        </p:txBody>
      </p:sp>
      <p:sp>
        <p:nvSpPr>
          <p:cNvPr id="5" name="Text 3"/>
          <p:cNvSpPr/>
          <p:nvPr/>
        </p:nvSpPr>
        <p:spPr>
          <a:xfrm>
            <a:off x="968693" y="5792391"/>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Implementing these changes is projected to boost retail profit margins by 10-15%, positioning the business for sustained growth and competitive advantage. This holistic approach encompassing pricing, inventory, marketing, and cost control ensures a robust retail operation prepared to meet evolving customer preferences and market dynamics successfully.</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2025-05-17T17:55:30Z</dcterms:created>
  <dcterms:modified xsi:type="dcterms:W3CDTF">2025-05-17T17:55:30Z</dcterms:modified>
</cp:coreProperties>
</file>