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3"/>
  </p:notesMasterIdLst>
  <p:handoutMasterIdLst>
    <p:handoutMasterId r:id="rId44"/>
  </p:handoutMasterIdLst>
  <p:sldIdLst>
    <p:sldId id="256" r:id="rId5"/>
    <p:sldId id="276" r:id="rId6"/>
    <p:sldId id="277" r:id="rId7"/>
    <p:sldId id="278" r:id="rId8"/>
    <p:sldId id="279" r:id="rId9"/>
    <p:sldId id="280" r:id="rId10"/>
    <p:sldId id="281" r:id="rId11"/>
    <p:sldId id="283" r:id="rId12"/>
    <p:sldId id="282" r:id="rId13"/>
    <p:sldId id="287" r:id="rId14"/>
    <p:sldId id="288" r:id="rId15"/>
    <p:sldId id="289" r:id="rId16"/>
    <p:sldId id="290" r:id="rId17"/>
    <p:sldId id="291" r:id="rId18"/>
    <p:sldId id="292" r:id="rId19"/>
    <p:sldId id="312" r:id="rId20"/>
    <p:sldId id="293" r:id="rId21"/>
    <p:sldId id="294" r:id="rId22"/>
    <p:sldId id="295" r:id="rId23"/>
    <p:sldId id="313" r:id="rId24"/>
    <p:sldId id="314" r:id="rId25"/>
    <p:sldId id="296" r:id="rId26"/>
    <p:sldId id="297" r:id="rId27"/>
    <p:sldId id="298" r:id="rId28"/>
    <p:sldId id="308" r:id="rId29"/>
    <p:sldId id="309" r:id="rId30"/>
    <p:sldId id="300" r:id="rId31"/>
    <p:sldId id="301" r:id="rId32"/>
    <p:sldId id="315" r:id="rId33"/>
    <p:sldId id="302" r:id="rId34"/>
    <p:sldId id="316" r:id="rId35"/>
    <p:sldId id="305" r:id="rId36"/>
    <p:sldId id="311" r:id="rId37"/>
    <p:sldId id="310" r:id="rId38"/>
    <p:sldId id="306" r:id="rId39"/>
    <p:sldId id="307" r:id="rId40"/>
    <p:sldId id="304" r:id="rId41"/>
    <p:sldId id="28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94" autoAdjust="0"/>
    <p:restoredTop sz="94652" autoAdjust="0"/>
  </p:normalViewPr>
  <p:slideViewPr>
    <p:cSldViewPr snapToGrid="0" showGuides="1">
      <p:cViewPr>
        <p:scale>
          <a:sx n="73" d="100"/>
          <a:sy n="73" d="100"/>
        </p:scale>
        <p:origin x="402" y="354"/>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5/8/2021</a:t>
            </a:fld>
            <a:endParaRPr lang="en-US" dirty="0"/>
          </a:p>
        </p:txBody>
      </p:sp>
      <p:sp>
        <p:nvSpPr>
          <p:cNvPr id="4" name="Footer Placeholder 3">
            <a:extLst>
              <a:ext uri="{FF2B5EF4-FFF2-40B4-BE49-F238E27FC236}">
                <a16:creationId xmlns=""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5/8/2021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4085712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38</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688625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5/8/2021</a:t>
            </a:fld>
            <a:endParaRPr lang="en-US" dirty="0"/>
          </a:p>
        </p:txBody>
      </p:sp>
      <p:sp>
        <p:nvSpPr>
          <p:cNvPr id="5" name="Footer Placeholder 4">
            <a:extLst>
              <a:ext uri="{FF2B5EF4-FFF2-40B4-BE49-F238E27FC236}">
                <a16:creationId xmlns=""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5/8/2021</a:t>
            </a:fld>
            <a:endParaRPr lang="en-US" dirty="0"/>
          </a:p>
        </p:txBody>
      </p:sp>
      <p:sp>
        <p:nvSpPr>
          <p:cNvPr id="5" name="Footer Placeholder 4">
            <a:extLst>
              <a:ext uri="{FF2B5EF4-FFF2-40B4-BE49-F238E27FC236}">
                <a16:creationId xmlns=""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5/8/2021</a:t>
            </a:fld>
            <a:endParaRPr lang="en-US" dirty="0"/>
          </a:p>
        </p:txBody>
      </p:sp>
      <p:sp>
        <p:nvSpPr>
          <p:cNvPr id="5" name="Footer Placeholder 4">
            <a:extLst>
              <a:ext uri="{FF2B5EF4-FFF2-40B4-BE49-F238E27FC236}">
                <a16:creationId xmlns=""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5/8/2021</a:t>
            </a:fld>
            <a:endParaRPr lang="en-US" dirty="0"/>
          </a:p>
        </p:txBody>
      </p:sp>
      <p:sp>
        <p:nvSpPr>
          <p:cNvPr id="5" name="Footer Placeholder 4">
            <a:extLst>
              <a:ext uri="{FF2B5EF4-FFF2-40B4-BE49-F238E27FC236}">
                <a16:creationId xmlns=""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5/8/2021</a:t>
            </a:fld>
            <a:endParaRPr lang="en-US" dirty="0"/>
          </a:p>
        </p:txBody>
      </p:sp>
      <p:sp>
        <p:nvSpPr>
          <p:cNvPr id="5" name="Footer Placeholder 4">
            <a:extLst>
              <a:ext uri="{FF2B5EF4-FFF2-40B4-BE49-F238E27FC236}">
                <a16:creationId xmlns=""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5/8/2021</a:t>
            </a:fld>
            <a:endParaRPr lang="en-US" dirty="0"/>
          </a:p>
        </p:txBody>
      </p:sp>
      <p:sp>
        <p:nvSpPr>
          <p:cNvPr id="6" name="Footer Placeholder 5">
            <a:extLst>
              <a:ext uri="{FF2B5EF4-FFF2-40B4-BE49-F238E27FC236}">
                <a16:creationId xmlns=""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5/8/2021</a:t>
            </a:fld>
            <a:endParaRPr lang="en-US" dirty="0"/>
          </a:p>
        </p:txBody>
      </p:sp>
      <p:sp>
        <p:nvSpPr>
          <p:cNvPr id="8" name="Footer Placeholder 7">
            <a:extLst>
              <a:ext uri="{FF2B5EF4-FFF2-40B4-BE49-F238E27FC236}">
                <a16:creationId xmlns=""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5/8/2021</a:t>
            </a:fld>
            <a:endParaRPr lang="en-US" dirty="0"/>
          </a:p>
        </p:txBody>
      </p:sp>
      <p:sp>
        <p:nvSpPr>
          <p:cNvPr id="4" name="Footer Placeholder 3">
            <a:extLst>
              <a:ext uri="{FF2B5EF4-FFF2-40B4-BE49-F238E27FC236}">
                <a16:creationId xmlns=""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5/8/2021</a:t>
            </a:fld>
            <a:endParaRPr lang="en-US" dirty="0"/>
          </a:p>
        </p:txBody>
      </p:sp>
      <p:sp>
        <p:nvSpPr>
          <p:cNvPr id="3" name="Footer Placeholder 2">
            <a:extLst>
              <a:ext uri="{FF2B5EF4-FFF2-40B4-BE49-F238E27FC236}">
                <a16:creationId xmlns=""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5/8/2021</a:t>
            </a:fld>
            <a:endParaRPr lang="en-US" dirty="0"/>
          </a:p>
        </p:txBody>
      </p:sp>
      <p:sp>
        <p:nvSpPr>
          <p:cNvPr id="6" name="Footer Placeholder 5">
            <a:extLst>
              <a:ext uri="{FF2B5EF4-FFF2-40B4-BE49-F238E27FC236}">
                <a16:creationId xmlns=""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5/8/2021</a:t>
            </a:fld>
            <a:endParaRPr lang="en-US" dirty="0"/>
          </a:p>
        </p:txBody>
      </p:sp>
      <p:sp>
        <p:nvSpPr>
          <p:cNvPr id="6" name="Footer Placeholder 5">
            <a:extLst>
              <a:ext uri="{FF2B5EF4-FFF2-40B4-BE49-F238E27FC236}">
                <a16:creationId xmlns=""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5/8/2021</a:t>
            </a:fld>
            <a:endParaRPr lang="en-US" dirty="0"/>
          </a:p>
        </p:txBody>
      </p:sp>
      <p:sp>
        <p:nvSpPr>
          <p:cNvPr id="5" name="Footer Placeholder 4">
            <a:extLst>
              <a:ext uri="{FF2B5EF4-FFF2-40B4-BE49-F238E27FC236}">
                <a16:creationId xmlns=""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tradestat.commerce.gov.in/eidb/default.asp"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300AEF-1595-4419-801B-6E36A33BB8CF}"/>
              </a:ext>
            </a:extLst>
          </p:cNvPr>
          <p:cNvSpPr>
            <a:spLocks noGrp="1"/>
          </p:cNvSpPr>
          <p:nvPr>
            <p:ph type="ctrTitle"/>
          </p:nvPr>
        </p:nvSpPr>
        <p:spPr>
          <a:xfrm>
            <a:off x="-868945" y="499329"/>
            <a:ext cx="8179293" cy="4154984"/>
          </a:xfrm>
        </p:spPr>
        <p:txBody>
          <a:bodyPr wrap="square" lIns="0" tIns="0" rIns="0" bIns="0" anchor="t">
            <a:spAutoFit/>
          </a:bodyPr>
          <a:lstStyle/>
          <a:p>
            <a:r>
              <a:rPr lang="en-US" sz="6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INDIAN </a:t>
            </a:r>
            <a:br>
              <a:rPr lang="en-US" sz="6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br>
            <a:r>
              <a:rPr lang="en-US" sz="6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TRADE </a:t>
            </a:r>
            <a:br>
              <a:rPr lang="en-US" sz="6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br>
            <a:r>
              <a:rPr lang="en-US" sz="6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DATA </a:t>
            </a:r>
            <a:br>
              <a:rPr lang="en-US" sz="6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br>
            <a:r>
              <a:rPr lang="en-US" sz="6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ANALYSIS</a:t>
            </a:r>
            <a:r>
              <a:rPr lang="en-IN" sz="6000" dirty="0">
                <a:solidFill>
                  <a:schemeClr val="bg1"/>
                </a:solidFill>
                <a:effectLst>
                  <a:outerShdw blurRad="38100" dist="38100" dir="2700000" algn="tl">
                    <a:srgbClr val="000000">
                      <a:alpha val="43137"/>
                    </a:srgbClr>
                  </a:outerShdw>
                </a:effectLst>
              </a:rPr>
              <a:t/>
            </a:r>
            <a:br>
              <a:rPr lang="en-IN" sz="6000" dirty="0">
                <a:solidFill>
                  <a:schemeClr val="bg1"/>
                </a:solidFill>
                <a:effectLst>
                  <a:outerShdw blurRad="38100" dist="38100" dir="2700000" algn="tl">
                    <a:srgbClr val="000000">
                      <a:alpha val="43137"/>
                    </a:srgbClr>
                  </a:outerShdw>
                </a:effectLst>
              </a:rPr>
            </a:br>
            <a:endParaRPr lang="en-US" dirty="0">
              <a:solidFill>
                <a:schemeClr val="accent4"/>
              </a:solidFill>
            </a:endParaRPr>
          </a:p>
        </p:txBody>
      </p:sp>
      <p:sp>
        <p:nvSpPr>
          <p:cNvPr id="4" name="Diamond 3">
            <a:extLst>
              <a:ext uri="{FF2B5EF4-FFF2-40B4-BE49-F238E27FC236}">
                <a16:creationId xmlns="" xmlns:a16="http://schemas.microsoft.com/office/drawing/2014/main" id="{1C59176D-59A8-4C02-B448-EE01232FB3E7}"/>
              </a:ext>
              <a:ext uri="{C183D7F6-B498-43B3-948B-1728B52AA6E4}">
                <adec:decorative xmlns="" xmlns:adec="http://schemas.microsoft.com/office/drawing/2017/decorative" val="1"/>
              </a:ext>
            </a:extLst>
          </p:cNvPr>
          <p:cNvSpPr/>
          <p:nvPr/>
        </p:nvSpPr>
        <p:spPr>
          <a:xfrm>
            <a:off x="8923537" y="425068"/>
            <a:ext cx="2556259"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 xmlns:a16="http://schemas.microsoft.com/office/drawing/2014/main" id="{A50B1817-3C7F-41BC-8557-7A00C928EE16}"/>
              </a:ext>
              <a:ext uri="{C183D7F6-B498-43B3-948B-1728B52AA6E4}">
                <adec:decorative xmlns="" xmlns:adec="http://schemas.microsoft.com/office/drawing/2017/decorative" val="1"/>
              </a:ext>
            </a:extLst>
          </p:cNvPr>
          <p:cNvSpPr/>
          <p:nvPr/>
        </p:nvSpPr>
        <p:spPr>
          <a:xfrm>
            <a:off x="8430924" y="0"/>
            <a:ext cx="3541486" cy="3457500"/>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 xmlns:a16="http://schemas.microsoft.com/office/drawing/2014/main" id="{3C9545C2-9AFD-42BB-BFF0-F88B5BB794BF}"/>
              </a:ext>
            </a:extLst>
          </p:cNvPr>
          <p:cNvSpPr txBox="1"/>
          <p:nvPr/>
        </p:nvSpPr>
        <p:spPr>
          <a:xfrm>
            <a:off x="5797118" y="3995678"/>
            <a:ext cx="6753687" cy="2585323"/>
          </a:xfrm>
          <a:prstGeom prst="rect">
            <a:avLst/>
          </a:prstGeom>
          <a:noFill/>
        </p:spPr>
        <p:txBody>
          <a:bodyPr wrap="square">
            <a:spAutoFit/>
          </a:bodyPr>
          <a:lstStyle/>
          <a:p>
            <a:pPr marL="0" indent="0" algn="l">
              <a:buNone/>
            </a:pPr>
            <a:r>
              <a:rPr lang="en-US" dirty="0">
                <a:solidFill>
                  <a:schemeClr val="bg1"/>
                </a:solidFill>
                <a:effectLst>
                  <a:outerShdw blurRad="38100" dist="38100" dir="2700000" algn="tl">
                    <a:srgbClr val="000000">
                      <a:alpha val="43137"/>
                    </a:srgbClr>
                  </a:outerShdw>
                </a:effectLst>
                <a:latin typeface="Bahnschrift SemiBold SemiConden" panose="020B0502040204020203" pitchFamily="34" charset="0"/>
              </a:rPr>
              <a:t>PRESENTED BY –      DIPALI GOYAL(PES1PG19CA009)</a:t>
            </a:r>
          </a:p>
          <a:p>
            <a:pPr marL="0" indent="0" algn="l">
              <a:buNone/>
            </a:pPr>
            <a:r>
              <a:rPr lang="en-US" dirty="0">
                <a:solidFill>
                  <a:schemeClr val="bg1"/>
                </a:solidFill>
                <a:effectLst>
                  <a:outerShdw blurRad="38100" dist="38100" dir="2700000" algn="tl">
                    <a:srgbClr val="000000">
                      <a:alpha val="43137"/>
                    </a:srgbClr>
                  </a:outerShdw>
                </a:effectLst>
                <a:latin typeface="Bahnschrift SemiBold SemiConden" panose="020B0502040204020203" pitchFamily="34" charset="0"/>
              </a:rPr>
              <a:t>                                  MONALI PANDEY(PES1PG19CA017)</a:t>
            </a:r>
          </a:p>
          <a:p>
            <a:pPr marL="0" indent="0" algn="l">
              <a:buNone/>
            </a:pPr>
            <a:r>
              <a:rPr lang="en-US" dirty="0">
                <a:solidFill>
                  <a:schemeClr val="bg1"/>
                </a:solidFill>
                <a:effectLst>
                  <a:outerShdw blurRad="38100" dist="38100" dir="2700000" algn="tl">
                    <a:srgbClr val="000000">
                      <a:alpha val="43137"/>
                    </a:srgbClr>
                  </a:outerShdw>
                </a:effectLst>
                <a:latin typeface="Bahnschrift SemiBold SemiConden" panose="020B0502040204020203" pitchFamily="34" charset="0"/>
              </a:rPr>
              <a:t>                                  SAYYED NARGIS FATIMA S.H. </a:t>
            </a:r>
            <a:r>
              <a:rPr lang="en-US" dirty="0" smtClean="0">
                <a:solidFill>
                  <a:schemeClr val="bg1"/>
                </a:solidFill>
                <a:effectLst>
                  <a:outerShdw blurRad="38100" dist="38100" dir="2700000" algn="tl">
                    <a:srgbClr val="000000">
                      <a:alpha val="43137"/>
                    </a:srgbClr>
                  </a:outerShdw>
                </a:effectLst>
                <a:latin typeface="Bahnschrift SemiBold SemiConden" panose="020B0502040204020203" pitchFamily="34" charset="0"/>
              </a:rPr>
              <a:t>(</a:t>
            </a:r>
            <a:r>
              <a:rPr lang="en-US" dirty="0">
                <a:solidFill>
                  <a:schemeClr val="bg1"/>
                </a:solidFill>
                <a:effectLst>
                  <a:outerShdw blurRad="38100" dist="38100" dir="2700000" algn="tl">
                    <a:srgbClr val="000000">
                      <a:alpha val="43137"/>
                    </a:srgbClr>
                  </a:outerShdw>
                </a:effectLst>
                <a:latin typeface="Bahnschrift SemiBold SemiConden" panose="020B0502040204020203" pitchFamily="34" charset="0"/>
              </a:rPr>
              <a:t>PES1PG19CA033)</a:t>
            </a:r>
          </a:p>
          <a:p>
            <a:pPr algn="l"/>
            <a:endParaRPr lang="en-US" dirty="0">
              <a:solidFill>
                <a:schemeClr val="bg1"/>
              </a:solidFill>
              <a:latin typeface="Bahnschrift SemiBold SemiConden" panose="020B0502040204020203" pitchFamily="34" charset="0"/>
            </a:endParaRPr>
          </a:p>
          <a:p>
            <a:pPr marL="0" indent="0" algn="l">
              <a:buNone/>
            </a:pPr>
            <a:r>
              <a:rPr lang="en-US" dirty="0">
                <a:solidFill>
                  <a:schemeClr val="bg1"/>
                </a:solidFill>
                <a:effectLst>
                  <a:outerShdw blurRad="38100" dist="38100" dir="2700000" algn="tl">
                    <a:srgbClr val="000000">
                      <a:alpha val="43137"/>
                    </a:srgbClr>
                  </a:outerShdw>
                </a:effectLst>
                <a:latin typeface="Bahnschrift SemiBold SemiConden" panose="020B0502040204020203" pitchFamily="34" charset="0"/>
              </a:rPr>
              <a:t>UNDER THE GUIDANCE OF -</a:t>
            </a:r>
          </a:p>
          <a:p>
            <a:pPr marL="0" indent="0">
              <a:buNone/>
            </a:pPr>
            <a:r>
              <a:rPr lang="en-US" dirty="0">
                <a:solidFill>
                  <a:schemeClr val="bg1"/>
                </a:solidFill>
                <a:effectLst>
                  <a:outerShdw blurRad="38100" dist="38100" dir="2700000" algn="tl">
                    <a:srgbClr val="000000">
                      <a:alpha val="43137"/>
                    </a:srgbClr>
                  </a:outerShdw>
                </a:effectLst>
                <a:latin typeface="Bahnschrift SemiBold SemiConden" panose="020B0502040204020203" pitchFamily="34" charset="0"/>
              </a:rPr>
              <a:t>		Ms. ARCHANA A </a:t>
            </a:r>
          </a:p>
          <a:p>
            <a:pPr marL="0" indent="0">
              <a:buNone/>
            </a:pPr>
            <a:r>
              <a:rPr lang="en-US" dirty="0">
                <a:solidFill>
                  <a:schemeClr val="bg1"/>
                </a:solidFill>
                <a:effectLst>
                  <a:outerShdw blurRad="38100" dist="38100" dir="2700000" algn="tl">
                    <a:srgbClr val="000000">
                      <a:alpha val="43137"/>
                    </a:srgbClr>
                  </a:outerShdw>
                </a:effectLst>
                <a:latin typeface="Bahnschrift SemiBold SemiConden" panose="020B0502040204020203" pitchFamily="34" charset="0"/>
              </a:rPr>
              <a:t>		Assistant Professor,  </a:t>
            </a:r>
          </a:p>
          <a:p>
            <a:pPr marL="0" indent="0">
              <a:buNone/>
            </a:pPr>
            <a:r>
              <a:rPr lang="en-US" dirty="0">
                <a:solidFill>
                  <a:schemeClr val="bg1"/>
                </a:solidFill>
                <a:effectLst>
                  <a:outerShdw blurRad="38100" dist="38100" dir="2700000" algn="tl">
                    <a:srgbClr val="000000">
                      <a:alpha val="43137"/>
                    </a:srgbClr>
                  </a:outerShdw>
                </a:effectLst>
                <a:latin typeface="Bahnschrift SemiBold SemiConden" panose="020B0502040204020203" pitchFamily="34" charset="0"/>
              </a:rPr>
              <a:t>                                  Dept.  of  Computer Applications</a:t>
            </a:r>
          </a:p>
          <a:p>
            <a:pPr marL="0" indent="0">
              <a:buNone/>
            </a:pPr>
            <a:r>
              <a:rPr lang="en-US" dirty="0">
                <a:solidFill>
                  <a:schemeClr val="bg1"/>
                </a:solidFill>
                <a:effectLst>
                  <a:outerShdw blurRad="38100" dist="38100" dir="2700000" algn="tl">
                    <a:srgbClr val="000000">
                      <a:alpha val="43137"/>
                    </a:srgbClr>
                  </a:outerShdw>
                </a:effectLst>
                <a:latin typeface="Bahnschrift SemiBold SemiConden" panose="020B0502040204020203" pitchFamily="34" charset="0"/>
              </a:rPr>
              <a:t>                                  PES University</a:t>
            </a:r>
            <a:endParaRPr lang="en-IN" dirty="0">
              <a:solidFill>
                <a:schemeClr val="bg1"/>
              </a:solidFill>
              <a:effectLst>
                <a:outerShdw blurRad="38100" dist="38100" dir="2700000" algn="tl">
                  <a:srgbClr val="000000">
                    <a:alpha val="43137"/>
                  </a:srgbClr>
                </a:outerShdw>
              </a:effectLst>
              <a:latin typeface="Bahnschrift SemiBold SemiConden" panose="020B0502040204020203" pitchFamily="34" charset="0"/>
            </a:endParaRPr>
          </a:p>
        </p:txBody>
      </p:sp>
    </p:spTree>
    <p:extLst>
      <p:ext uri="{BB962C8B-B14F-4D97-AF65-F5344CB8AC3E}">
        <p14:creationId xmlns:p14="http://schemas.microsoft.com/office/powerpoint/2010/main" val="2387849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487052" y="3429000"/>
            <a:ext cx="3767092" cy="0"/>
          </a:xfrm>
          <a:prstGeom prst="line">
            <a:avLst/>
          </a:prstGeom>
          <a:ln>
            <a:headEnd type="oval"/>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62144" y="3409474"/>
            <a:ext cx="3835154" cy="0"/>
          </a:xfrm>
          <a:prstGeom prst="line">
            <a:avLst/>
          </a:prstGeom>
          <a:ln>
            <a:tailEnd type="oval"/>
          </a:ln>
        </p:spPr>
        <p:style>
          <a:lnRef idx="3">
            <a:schemeClr val="dk1"/>
          </a:lnRef>
          <a:fillRef idx="0">
            <a:schemeClr val="dk1"/>
          </a:fillRef>
          <a:effectRef idx="2">
            <a:schemeClr val="dk1"/>
          </a:effectRef>
          <a:fontRef idx="minor">
            <a:schemeClr val="tx1"/>
          </a:fontRef>
        </p:style>
      </p:cxnSp>
      <p:sp>
        <p:nvSpPr>
          <p:cNvPr id="2" name="Title 1" hidden="1">
            <a:extLst>
              <a:ext uri="{FF2B5EF4-FFF2-40B4-BE49-F238E27FC236}">
                <a16:creationId xmlns=""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
        <p:nvSpPr>
          <p:cNvPr id="9" name="TextBox 8">
            <a:extLst>
              <a:ext uri="{FF2B5EF4-FFF2-40B4-BE49-F238E27FC236}">
                <a16:creationId xmlns="" xmlns:a16="http://schemas.microsoft.com/office/drawing/2014/main" id="{07F05874-793D-4A3B-A6BD-F58FED05C1B9}"/>
              </a:ext>
            </a:extLst>
          </p:cNvPr>
          <p:cNvSpPr txBox="1"/>
          <p:nvPr/>
        </p:nvSpPr>
        <p:spPr>
          <a:xfrm>
            <a:off x="4158449" y="2828835"/>
            <a:ext cx="6165542" cy="1200329"/>
          </a:xfrm>
          <a:prstGeom prst="rect">
            <a:avLst/>
          </a:prstGeom>
          <a:noFill/>
        </p:spPr>
        <p:txBody>
          <a:bodyPr wrap="square">
            <a:spAutoFit/>
          </a:bodyPr>
          <a:lstStyle/>
          <a:p>
            <a:r>
              <a:rPr lang="en-US"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
            </a:r>
            <a:r>
              <a:rPr lang="en-IN"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EQUIREMENTS                  ANALYSIS</a:t>
            </a:r>
            <a:endParaRPr lang="en-IN" sz="3600" dirty="0"/>
          </a:p>
        </p:txBody>
      </p:sp>
    </p:spTree>
    <p:extLst>
      <p:ext uri="{BB962C8B-B14F-4D97-AF65-F5344CB8AC3E}">
        <p14:creationId xmlns:p14="http://schemas.microsoft.com/office/powerpoint/2010/main" val="22754783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 xmlns:a16="http://schemas.microsoft.com/office/drawing/2014/main" id="{D2494A2D-7AB2-4138-8A42-66F4BB0457C7}"/>
              </a:ext>
              <a:ext uri="{C183D7F6-B498-43B3-948B-1728B52AA6E4}">
                <adec:decorative xmlns="" xmlns:adec="http://schemas.microsoft.com/office/drawing/2017/decorative" val="1"/>
              </a:ext>
            </a:extLst>
          </p:cNvPr>
          <p:cNvCxnSpPr>
            <a:cxnSpLocks/>
          </p:cNvCxnSpPr>
          <p:nvPr/>
        </p:nvCxnSpPr>
        <p:spPr>
          <a:xfrm>
            <a:off x="0" y="522898"/>
            <a:ext cx="4394447" cy="0"/>
          </a:xfrm>
          <a:prstGeom prst="line">
            <a:avLst/>
          </a:prstGeom>
          <a:ln>
            <a:tailEnd type="oval"/>
          </a:ln>
        </p:spPr>
        <p:style>
          <a:lnRef idx="3">
            <a:schemeClr val="dk1"/>
          </a:lnRef>
          <a:fillRef idx="0">
            <a:schemeClr val="dk1"/>
          </a:fillRef>
          <a:effectRef idx="2">
            <a:schemeClr val="dk1"/>
          </a:effectRef>
          <a:fontRef idx="minor">
            <a:schemeClr val="tx1"/>
          </a:fontRef>
        </p:style>
      </p:cxnSp>
      <p:cxnSp>
        <p:nvCxnSpPr>
          <p:cNvPr id="3" name="Straight Connector 2">
            <a:extLst>
              <a:ext uri="{FF2B5EF4-FFF2-40B4-BE49-F238E27FC236}">
                <a16:creationId xmlns="" xmlns:a16="http://schemas.microsoft.com/office/drawing/2014/main" id="{642E7930-442B-4366-A59A-4686BDCFDA46}"/>
              </a:ext>
              <a:ext uri="{C183D7F6-B498-43B3-948B-1728B52AA6E4}">
                <adec:decorative xmlns="" xmlns:adec="http://schemas.microsoft.com/office/drawing/2017/decorative" val="1"/>
              </a:ext>
            </a:extLst>
          </p:cNvPr>
          <p:cNvCxnSpPr>
            <a:cxnSpLocks/>
          </p:cNvCxnSpPr>
          <p:nvPr/>
        </p:nvCxnSpPr>
        <p:spPr>
          <a:xfrm>
            <a:off x="7750206" y="522898"/>
            <a:ext cx="4441794" cy="0"/>
          </a:xfrm>
          <a:prstGeom prst="line">
            <a:avLst/>
          </a:prstGeom>
          <a:ln>
            <a:headEnd type="oval"/>
          </a:ln>
        </p:spPr>
        <p:style>
          <a:lnRef idx="3">
            <a:schemeClr val="dk1"/>
          </a:lnRef>
          <a:fillRef idx="0">
            <a:schemeClr val="dk1"/>
          </a:fillRef>
          <a:effectRef idx="2">
            <a:schemeClr val="dk1"/>
          </a:effectRef>
          <a:fontRef idx="minor">
            <a:schemeClr val="tx1"/>
          </a:fontRef>
        </p:style>
      </p:cxnSp>
      <p:sp>
        <p:nvSpPr>
          <p:cNvPr id="5" name="TextBox 4">
            <a:extLst>
              <a:ext uri="{FF2B5EF4-FFF2-40B4-BE49-F238E27FC236}">
                <a16:creationId xmlns="" xmlns:a16="http://schemas.microsoft.com/office/drawing/2014/main" id="{F18A9CDB-DB87-4FFA-A2F7-E16DE1B426DD}"/>
              </a:ext>
            </a:extLst>
          </p:cNvPr>
          <p:cNvSpPr txBox="1"/>
          <p:nvPr/>
        </p:nvSpPr>
        <p:spPr>
          <a:xfrm>
            <a:off x="4791723" y="134046"/>
            <a:ext cx="6103398" cy="1077218"/>
          </a:xfrm>
          <a:prstGeom prst="rect">
            <a:avLst/>
          </a:prstGeom>
          <a:noFill/>
        </p:spPr>
        <p:txBody>
          <a:bodyPr wrap="square">
            <a:sp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Functional </a:t>
            </a:r>
          </a:p>
          <a:p>
            <a:r>
              <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Requirements</a:t>
            </a:r>
            <a:endParaRPr lang="en-IN" sz="3200" dirty="0"/>
          </a:p>
        </p:txBody>
      </p:sp>
      <p:sp>
        <p:nvSpPr>
          <p:cNvPr id="6" name="Rectangle 5">
            <a:extLst>
              <a:ext uri="{FF2B5EF4-FFF2-40B4-BE49-F238E27FC236}">
                <a16:creationId xmlns="" xmlns:a16="http://schemas.microsoft.com/office/drawing/2014/main" id="{0B7AD931-3F8D-4B2E-AE0E-A564D9F2F25F}"/>
              </a:ext>
              <a:ext uri="{C183D7F6-B498-43B3-948B-1728B52AA6E4}">
                <adec:decorative xmlns="" xmlns:adec="http://schemas.microsoft.com/office/drawing/2017/decorative" val="1"/>
              </a:ext>
            </a:extLst>
          </p:cNvPr>
          <p:cNvSpPr/>
          <p:nvPr/>
        </p:nvSpPr>
        <p:spPr>
          <a:xfrm>
            <a:off x="7398" y="1211264"/>
            <a:ext cx="12192000" cy="5481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Wingdings" panose="05000000000000000000" pitchFamily="2" charset="2"/>
              <a:buChar char="Ø"/>
            </a:pPr>
            <a:r>
              <a:rPr lang="en-IN" sz="2000" b="1" dirty="0">
                <a:solidFill>
                  <a:schemeClr val="tx1"/>
                </a:solidFill>
                <a:latin typeface="Times New Roman" pitchFamily="18" charset="0"/>
                <a:cs typeface="Times New Roman" pitchFamily="18" charset="0"/>
              </a:rPr>
              <a:t>Analysis </a:t>
            </a:r>
            <a:r>
              <a:rPr lang="en-IN" sz="2000" b="1" dirty="0" smtClean="0">
                <a:solidFill>
                  <a:schemeClr val="tx1"/>
                </a:solidFill>
                <a:latin typeface="Times New Roman" pitchFamily="18" charset="0"/>
                <a:cs typeface="Times New Roman" pitchFamily="18" charset="0"/>
              </a:rPr>
              <a:t>Name </a:t>
            </a:r>
            <a:r>
              <a:rPr lang="en-IN" sz="2000" b="1" dirty="0">
                <a:solidFill>
                  <a:schemeClr val="tx1"/>
                </a:solidFill>
                <a:latin typeface="Times New Roman" pitchFamily="18" charset="0"/>
                <a:cs typeface="Times New Roman" pitchFamily="18" charset="0"/>
              </a:rPr>
              <a:t>: </a:t>
            </a:r>
            <a:r>
              <a:rPr lang="en-IN" sz="2000" dirty="0">
                <a:solidFill>
                  <a:schemeClr val="tx1"/>
                </a:solidFill>
                <a:latin typeface="Times New Roman" pitchFamily="18" charset="0"/>
                <a:cs typeface="Times New Roman" pitchFamily="18" charset="0"/>
              </a:rPr>
              <a:t>Indian </a:t>
            </a:r>
            <a:r>
              <a:rPr lang="en-IN" sz="2000" dirty="0">
                <a:solidFill>
                  <a:schemeClr val="tx1"/>
                </a:solidFill>
                <a:latin typeface="Times New Roman" pitchFamily="18" charset="0"/>
                <a:cs typeface="Times New Roman" pitchFamily="18" charset="0"/>
              </a:rPr>
              <a:t>Trade Data Analysis (import/export data).</a:t>
            </a:r>
          </a:p>
          <a:p>
            <a:pPr algn="just">
              <a:buFont typeface="Wingdings" panose="05000000000000000000" pitchFamily="2" charset="2"/>
              <a:buChar char="§"/>
            </a:pPr>
            <a:endParaRPr lang="en-IN" sz="2000" b="1" dirty="0">
              <a:solidFill>
                <a:schemeClr val="tx1"/>
              </a:solidFill>
              <a:latin typeface="Times New Roman" pitchFamily="18" charset="0"/>
              <a:cs typeface="Times New Roman" pitchFamily="18" charset="0"/>
            </a:endParaRPr>
          </a:p>
          <a:p>
            <a:pPr marL="342900" indent="-342900" algn="just">
              <a:buFont typeface="Wingdings" panose="05000000000000000000" pitchFamily="2" charset="2"/>
              <a:buChar char="Ø"/>
            </a:pPr>
            <a:r>
              <a:rPr lang="en-IN" sz="2000" b="1" dirty="0">
                <a:solidFill>
                  <a:schemeClr val="tx1"/>
                </a:solidFill>
                <a:latin typeface="Times New Roman" pitchFamily="18" charset="0"/>
                <a:cs typeface="Times New Roman" pitchFamily="18" charset="0"/>
              </a:rPr>
              <a:t>Analysis </a:t>
            </a:r>
            <a:r>
              <a:rPr lang="en-IN" sz="2000" b="1" dirty="0" smtClean="0">
                <a:solidFill>
                  <a:schemeClr val="tx1"/>
                </a:solidFill>
                <a:latin typeface="Times New Roman" pitchFamily="18" charset="0"/>
                <a:cs typeface="Times New Roman" pitchFamily="18" charset="0"/>
              </a:rPr>
              <a:t>Type </a:t>
            </a:r>
            <a:r>
              <a:rPr lang="en-IN" sz="2000" b="1" dirty="0">
                <a:solidFill>
                  <a:schemeClr val="tx1"/>
                </a:solidFill>
                <a:latin typeface="Times New Roman" pitchFamily="18" charset="0"/>
                <a:cs typeface="Times New Roman" pitchFamily="18" charset="0"/>
              </a:rPr>
              <a:t>: </a:t>
            </a:r>
            <a:r>
              <a:rPr lang="en-IN" sz="2000" dirty="0">
                <a:solidFill>
                  <a:schemeClr val="tx1"/>
                </a:solidFill>
                <a:latin typeface="Times New Roman" pitchFamily="18" charset="0"/>
                <a:cs typeface="Times New Roman" pitchFamily="18" charset="0"/>
              </a:rPr>
              <a:t>Descriptive Analysis </a:t>
            </a:r>
          </a:p>
          <a:p>
            <a:pPr marL="800100" lvl="1" indent="-342900" algn="just">
              <a:buFont typeface="Wingdings" panose="05000000000000000000" pitchFamily="2" charset="2"/>
              <a:buChar char="Ø"/>
            </a:pPr>
            <a:r>
              <a:rPr lang="en-US" sz="2000" dirty="0">
                <a:solidFill>
                  <a:schemeClr val="tx1"/>
                </a:solidFill>
                <a:latin typeface="Times New Roman" pitchFamily="18" charset="0"/>
                <a:cs typeface="Times New Roman" pitchFamily="18" charset="0"/>
              </a:rPr>
              <a:t>Descriptive analysis answers “what happened” by summarizing past data, usually in the form of dashboards.</a:t>
            </a:r>
          </a:p>
          <a:p>
            <a:pPr marL="800100" lvl="1" indent="-342900" algn="just">
              <a:buFont typeface="Wingdings" panose="05000000000000000000" pitchFamily="2" charset="2"/>
              <a:buChar char="Ø"/>
            </a:pPr>
            <a:r>
              <a:rPr lang="en-US" sz="2000" dirty="0">
                <a:solidFill>
                  <a:schemeClr val="tx1"/>
                </a:solidFill>
                <a:latin typeface="Times New Roman" pitchFamily="18" charset="0"/>
                <a:cs typeface="Times New Roman" pitchFamily="18" charset="0"/>
              </a:rPr>
              <a:t>Example: Displaying the Trade data yearly and monthly wise.</a:t>
            </a:r>
          </a:p>
          <a:p>
            <a:pPr lvl="1" algn="just"/>
            <a:endParaRPr lang="en-US" sz="2000" b="1" dirty="0">
              <a:solidFill>
                <a:schemeClr val="accent1"/>
              </a:solidFill>
              <a:latin typeface="Times New Roman" pitchFamily="18" charset="0"/>
              <a:cs typeface="Times New Roman" pitchFamily="18" charset="0"/>
            </a:endParaRPr>
          </a:p>
          <a:p>
            <a:pPr marL="342900" indent="-342900" algn="just">
              <a:buFont typeface="Wingdings" panose="05000000000000000000" pitchFamily="2" charset="2"/>
              <a:buChar char="Ø"/>
            </a:pPr>
            <a:r>
              <a:rPr lang="en-US" sz="2000" b="1" dirty="0" smtClean="0">
                <a:solidFill>
                  <a:schemeClr val="tx1"/>
                </a:solidFill>
                <a:latin typeface="Times New Roman" pitchFamily="18" charset="0"/>
                <a:cs typeface="Times New Roman" pitchFamily="18" charset="0"/>
              </a:rPr>
              <a:t>Hypothesis</a:t>
            </a:r>
            <a:r>
              <a:rPr lang="en-US" sz="2000" b="1" dirty="0">
                <a:solidFill>
                  <a:schemeClr val="tx1"/>
                </a:solidFill>
                <a:latin typeface="Times New Roman" pitchFamily="18" charset="0"/>
                <a:cs typeface="Times New Roman" pitchFamily="18" charset="0"/>
                <a:sym typeface="Wingdings" panose="05000000000000000000" pitchFamily="2" charset="2"/>
              </a:rPr>
              <a:t> </a:t>
            </a:r>
            <a:r>
              <a:rPr lang="en-US" sz="2000" b="1" dirty="0" smtClean="0">
                <a:solidFill>
                  <a:schemeClr val="tx1"/>
                </a:solidFill>
                <a:latin typeface="Times New Roman" pitchFamily="18" charset="0"/>
                <a:cs typeface="Times New Roman" pitchFamily="18" charset="0"/>
                <a:sym typeface="Wingdings" panose="05000000000000000000" pitchFamily="2" charset="2"/>
              </a:rPr>
              <a:t>Statement: </a:t>
            </a:r>
            <a:r>
              <a:rPr lang="en-US" sz="2000" dirty="0">
                <a:solidFill>
                  <a:schemeClr val="tx1"/>
                </a:solidFill>
                <a:latin typeface="Times New Roman" panose="02020603050405020304" pitchFamily="18" charset="0"/>
                <a:cs typeface="Times New Roman" panose="02020603050405020304" pitchFamily="18" charset="0"/>
              </a:rPr>
              <a:t>The exports and the imports gradually increases between the India and ASEAN countries</a:t>
            </a:r>
            <a:r>
              <a:rPr lang="en-US" sz="2000" dirty="0" smtClean="0">
                <a:solidFill>
                  <a:schemeClr val="tx1"/>
                </a:solidFill>
              </a:rPr>
              <a:t>.</a:t>
            </a:r>
            <a:endParaRPr lang="en-US" sz="2000" dirty="0" smtClean="0">
              <a:solidFill>
                <a:schemeClr val="tx1"/>
              </a:solidFill>
              <a:latin typeface="Times New Roman" pitchFamily="18" charset="0"/>
              <a:cs typeface="Times New Roman" pitchFamily="18" charset="0"/>
              <a:sym typeface="Wingdings" panose="05000000000000000000" pitchFamily="2" charset="2"/>
            </a:endParaRPr>
          </a:p>
          <a:p>
            <a:pPr marL="342900" indent="-342900" algn="just">
              <a:buFont typeface="Wingdings" panose="05000000000000000000" pitchFamily="2" charset="2"/>
              <a:buChar char="Ø"/>
            </a:pPr>
            <a:endParaRPr lang="en-US" sz="2000" b="1" dirty="0">
              <a:solidFill>
                <a:schemeClr val="tx1"/>
              </a:solidFill>
              <a:latin typeface="Times New Roman" pitchFamily="18" charset="0"/>
              <a:cs typeface="Times New Roman" pitchFamily="18" charset="0"/>
            </a:endParaRPr>
          </a:p>
          <a:p>
            <a:pPr marL="342900" indent="-342900" algn="just">
              <a:buFont typeface="Wingdings" panose="05000000000000000000" pitchFamily="2" charset="2"/>
              <a:buChar char="Ø"/>
            </a:pPr>
            <a:r>
              <a:rPr lang="en-IN" sz="2000" b="1" dirty="0">
                <a:solidFill>
                  <a:schemeClr val="tx1"/>
                </a:solidFill>
                <a:latin typeface="Times New Roman" pitchFamily="18" charset="0"/>
                <a:cs typeface="Times New Roman" pitchFamily="18" charset="0"/>
              </a:rPr>
              <a:t>Visualization is done through Plotly.</a:t>
            </a:r>
          </a:p>
          <a:p>
            <a:pPr marL="0" indent="0" algn="just">
              <a:buNone/>
            </a:pPr>
            <a:endParaRPr lang="en-IN" sz="2000" b="1" dirty="0">
              <a:solidFill>
                <a:schemeClr val="tx1"/>
              </a:solidFill>
              <a:latin typeface="Times New Roman" pitchFamily="18" charset="0"/>
              <a:cs typeface="Times New Roman" pitchFamily="18" charset="0"/>
            </a:endParaRPr>
          </a:p>
          <a:p>
            <a:pPr marL="342900" indent="-342900" algn="just">
              <a:buFont typeface="Wingdings" panose="05000000000000000000" pitchFamily="2" charset="2"/>
              <a:buChar char="Ø"/>
            </a:pPr>
            <a:r>
              <a:rPr lang="en-IN" sz="2000" b="1" dirty="0">
                <a:solidFill>
                  <a:schemeClr val="tx1"/>
                </a:solidFill>
                <a:latin typeface="Times New Roman" pitchFamily="18" charset="0"/>
                <a:cs typeface="Times New Roman" pitchFamily="18" charset="0"/>
              </a:rPr>
              <a:t>Data collection : </a:t>
            </a:r>
          </a:p>
          <a:p>
            <a:pPr marL="800100" lvl="1" indent="-342900" algn="just">
              <a:buFont typeface="Wingdings" panose="05000000000000000000" pitchFamily="2" charset="2"/>
              <a:buChar char="Ø"/>
            </a:pPr>
            <a:r>
              <a:rPr lang="en-IN" sz="2000" b="1" dirty="0">
                <a:solidFill>
                  <a:schemeClr val="tx1"/>
                </a:solidFill>
                <a:latin typeface="Times New Roman" pitchFamily="18" charset="0"/>
                <a:cs typeface="Times New Roman" pitchFamily="18" charset="0"/>
              </a:rPr>
              <a:t>Source - </a:t>
            </a:r>
            <a:r>
              <a:rPr lang="en-IN" sz="2000" b="1" dirty="0">
                <a:solidFill>
                  <a:srgbClr val="FF0000"/>
                </a:solidFill>
                <a:latin typeface="Times New Roman" pitchFamily="18" charset="0"/>
                <a:cs typeface="Times New Roman" pitchFamily="18" charset="0"/>
                <a:hlinkClick r:id="rId2">
                  <a:extLst>
                    <a:ext uri="{A12FA001-AC4F-418D-AE19-62706E023703}">
                      <ahyp:hlinkClr xmlns="" xmlns:ahyp="http://schemas.microsoft.com/office/drawing/2018/hyperlinkcolor" val="tx"/>
                    </a:ext>
                  </a:extLst>
                </a:hlinkClick>
              </a:rPr>
              <a:t>https://tradestat.commerce.gov.in/eidb/default.asp</a:t>
            </a:r>
            <a:endParaRPr lang="en-IN" sz="2000" b="1" dirty="0">
              <a:solidFill>
                <a:srgbClr val="FF0000"/>
              </a:solidFill>
              <a:latin typeface="Times New Roman" pitchFamily="18" charset="0"/>
              <a:cs typeface="Times New Roman" pitchFamily="18" charset="0"/>
            </a:endParaRPr>
          </a:p>
          <a:p>
            <a:pPr marL="800100" lvl="1" indent="-342900" algn="just">
              <a:buFont typeface="Wingdings" panose="05000000000000000000" pitchFamily="2" charset="2"/>
              <a:buChar char="Ø"/>
            </a:pPr>
            <a:endParaRPr lang="en-IN" sz="2000" b="1" dirty="0">
              <a:solidFill>
                <a:schemeClr val="tx1"/>
              </a:solidFill>
              <a:latin typeface="Times New Roman" pitchFamily="18" charset="0"/>
              <a:cs typeface="Times New Roman" pitchFamily="18" charset="0"/>
            </a:endParaRPr>
          </a:p>
          <a:p>
            <a:pPr marL="342900" indent="-342900" algn="just">
              <a:buFont typeface="Wingdings" panose="05000000000000000000" pitchFamily="2" charset="2"/>
              <a:buChar char="Ø"/>
            </a:pPr>
            <a:r>
              <a:rPr lang="en-IN" sz="2000" b="1" dirty="0">
                <a:solidFill>
                  <a:schemeClr val="tx1"/>
                </a:solidFill>
                <a:latin typeface="Times New Roman" pitchFamily="18" charset="0"/>
                <a:cs typeface="Times New Roman" pitchFamily="18" charset="0"/>
              </a:rPr>
              <a:t>Data pre-processing methods :</a:t>
            </a:r>
          </a:p>
          <a:p>
            <a:pPr marL="800100" lvl="1" indent="-342900" algn="just">
              <a:buFont typeface="Wingdings" panose="05000000000000000000" pitchFamily="2" charset="2"/>
              <a:buChar char="Ø"/>
            </a:pPr>
            <a:r>
              <a:rPr lang="en-US" sz="2000" dirty="0">
                <a:solidFill>
                  <a:schemeClr val="tx1"/>
                </a:solidFill>
                <a:latin typeface="Times New Roman" pitchFamily="18" charset="0"/>
                <a:cs typeface="Times New Roman" pitchFamily="18" charset="0"/>
              </a:rPr>
              <a:t>Data size (64 bytes), removal of null values and duplicated rows, extraction of  unique values.</a:t>
            </a:r>
            <a:endParaRPr lang="en-IN"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009569016"/>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 xmlns:a16="http://schemas.microsoft.com/office/drawing/2014/main" id="{41AAD8A8-1F37-411F-9234-127D7DBFC65B}"/>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tailEnd type="oval"/>
          </a:ln>
        </p:spPr>
        <p:style>
          <a:lnRef idx="3">
            <a:schemeClr val="dk1"/>
          </a:lnRef>
          <a:fillRef idx="0">
            <a:schemeClr val="dk1"/>
          </a:fillRef>
          <a:effectRef idx="2">
            <a:schemeClr val="dk1"/>
          </a:effectRef>
          <a:fontRef idx="minor">
            <a:schemeClr val="tx1"/>
          </a:fontRef>
        </p:style>
      </p:cxnSp>
      <p:cxnSp>
        <p:nvCxnSpPr>
          <p:cNvPr id="3" name="Straight Connector 2">
            <a:extLst>
              <a:ext uri="{FF2B5EF4-FFF2-40B4-BE49-F238E27FC236}">
                <a16:creationId xmlns="" xmlns:a16="http://schemas.microsoft.com/office/drawing/2014/main" id="{670AE170-7815-4107-A052-DB096C5B26BD}"/>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headEnd type="oval"/>
          </a:ln>
        </p:spPr>
        <p:style>
          <a:lnRef idx="3">
            <a:schemeClr val="dk1"/>
          </a:lnRef>
          <a:fillRef idx="0">
            <a:schemeClr val="dk1"/>
          </a:fillRef>
          <a:effectRef idx="2">
            <a:schemeClr val="dk1"/>
          </a:effectRef>
          <a:fontRef idx="minor">
            <a:schemeClr val="tx1"/>
          </a:fontRef>
        </p:style>
      </p:cxnSp>
      <p:sp>
        <p:nvSpPr>
          <p:cNvPr id="5" name="TextBox 4">
            <a:extLst>
              <a:ext uri="{FF2B5EF4-FFF2-40B4-BE49-F238E27FC236}">
                <a16:creationId xmlns="" xmlns:a16="http://schemas.microsoft.com/office/drawing/2014/main" id="{07352955-4B23-41C4-9973-E46553556162}"/>
              </a:ext>
            </a:extLst>
          </p:cNvPr>
          <p:cNvSpPr txBox="1"/>
          <p:nvPr/>
        </p:nvSpPr>
        <p:spPr>
          <a:xfrm>
            <a:off x="4500516" y="139367"/>
            <a:ext cx="6103398" cy="1077218"/>
          </a:xfrm>
          <a:prstGeom prst="rect">
            <a:avLst/>
          </a:prstGeom>
          <a:noFill/>
        </p:spPr>
        <p:txBody>
          <a:bodyPr wrap="square">
            <a:spAutoFit/>
          </a:bodyPr>
          <a:lstStyle/>
          <a:p>
            <a:r>
              <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Non - Functional </a:t>
            </a:r>
          </a:p>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Requirements</a:t>
            </a:r>
            <a:endParaRPr lang="en-IN" sz="3200" dirty="0"/>
          </a:p>
        </p:txBody>
      </p:sp>
      <p:sp>
        <p:nvSpPr>
          <p:cNvPr id="6" name="Rectangle 5">
            <a:extLst>
              <a:ext uri="{FF2B5EF4-FFF2-40B4-BE49-F238E27FC236}">
                <a16:creationId xmlns="" xmlns:a16="http://schemas.microsoft.com/office/drawing/2014/main" id="{4CDF55C0-356E-458E-BA82-F5A5C9DFBB20}"/>
              </a:ext>
              <a:ext uri="{C183D7F6-B498-43B3-948B-1728B52AA6E4}">
                <adec:decorative xmlns="" xmlns:adec="http://schemas.microsoft.com/office/drawing/2017/decorative" val="1"/>
              </a:ext>
            </a:extLst>
          </p:cNvPr>
          <p:cNvSpPr/>
          <p:nvPr/>
        </p:nvSpPr>
        <p:spPr>
          <a:xfrm>
            <a:off x="0" y="1837744"/>
            <a:ext cx="12192000" cy="38262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buFont typeface="Wingdings" panose="05000000000000000000" pitchFamily="2" charset="2"/>
              <a:buChar char="Ø"/>
            </a:pPr>
            <a:endParaRPr lang="en-IN" sz="2400" b="1" u="sng" dirty="0">
              <a:solidFill>
                <a:schemeClr val="tx1"/>
              </a:solidFill>
              <a:latin typeface="Times New Roman" pitchFamily="18" charset="0"/>
              <a:cs typeface="Times New Roman" pitchFamily="18" charset="0"/>
            </a:endParaRPr>
          </a:p>
          <a:p>
            <a:pPr lvl="0" fontAlgn="base">
              <a:buFont typeface="Wingdings" panose="05000000000000000000" pitchFamily="2" charset="2"/>
              <a:buChar char="Ø"/>
            </a:pPr>
            <a:r>
              <a:rPr lang="en-IN" sz="2400" b="1" u="sng" dirty="0">
                <a:solidFill>
                  <a:schemeClr val="accent1"/>
                </a:solidFill>
                <a:latin typeface="Times New Roman" pitchFamily="18" charset="0"/>
                <a:cs typeface="Times New Roman" pitchFamily="18" charset="0"/>
              </a:rPr>
              <a:t>Performance</a:t>
            </a:r>
            <a:r>
              <a:rPr lang="en-IN" sz="2400" b="1" dirty="0">
                <a:solidFill>
                  <a:schemeClr val="accent1"/>
                </a:solidFill>
                <a:latin typeface="Times New Roman" pitchFamily="18" charset="0"/>
                <a:cs typeface="Times New Roman" pitchFamily="18" charset="0"/>
              </a:rPr>
              <a:t>:</a:t>
            </a:r>
          </a:p>
          <a:p>
            <a:pPr marL="0" indent="0">
              <a:buNone/>
            </a:pPr>
            <a:r>
              <a:rPr lang="en-IN" sz="2400" b="1" dirty="0">
                <a:solidFill>
                  <a:schemeClr val="tx1"/>
                </a:solidFill>
                <a:latin typeface="Times New Roman" pitchFamily="18" charset="0"/>
                <a:cs typeface="Times New Roman" pitchFamily="18" charset="0"/>
              </a:rPr>
              <a:t>	          </a:t>
            </a:r>
            <a:r>
              <a:rPr lang="en-IN" sz="2400" dirty="0">
                <a:solidFill>
                  <a:schemeClr val="tx1"/>
                </a:solidFill>
                <a:latin typeface="Times New Roman" pitchFamily="18" charset="0"/>
                <a:cs typeface="Times New Roman" pitchFamily="18" charset="0"/>
              </a:rPr>
              <a:t>High speed for data visualization as it uses Plotly for interactive plotting of graphs.</a:t>
            </a:r>
          </a:p>
          <a:p>
            <a:pPr lvl="0" fontAlgn="base">
              <a:buFont typeface="Wingdings" panose="05000000000000000000" pitchFamily="2" charset="2"/>
              <a:buChar char="Ø"/>
            </a:pPr>
            <a:endParaRPr lang="en-IN" sz="2400" b="1" dirty="0">
              <a:solidFill>
                <a:schemeClr val="tx1"/>
              </a:solidFill>
              <a:latin typeface="Times New Roman" pitchFamily="18" charset="0"/>
              <a:cs typeface="Times New Roman" pitchFamily="18" charset="0"/>
            </a:endParaRPr>
          </a:p>
          <a:p>
            <a:pPr lvl="0" fontAlgn="base">
              <a:buFont typeface="Wingdings" panose="05000000000000000000" pitchFamily="2" charset="2"/>
              <a:buChar char="Ø"/>
            </a:pPr>
            <a:r>
              <a:rPr lang="en-IN" sz="2400" b="1" u="sng" dirty="0">
                <a:solidFill>
                  <a:schemeClr val="accent1"/>
                </a:solidFill>
                <a:latin typeface="Times New Roman" pitchFamily="18" charset="0"/>
                <a:cs typeface="Times New Roman" pitchFamily="18" charset="0"/>
              </a:rPr>
              <a:t>Usability</a:t>
            </a:r>
            <a:r>
              <a:rPr lang="en-IN" sz="2400" b="1" dirty="0">
                <a:solidFill>
                  <a:schemeClr val="accent1"/>
                </a:solidFill>
                <a:latin typeface="Times New Roman" pitchFamily="18" charset="0"/>
                <a:cs typeface="Times New Roman" pitchFamily="18" charset="0"/>
              </a:rPr>
              <a:t>: </a:t>
            </a:r>
          </a:p>
          <a:p>
            <a:pPr marL="0" indent="0">
              <a:buNone/>
            </a:pPr>
            <a:r>
              <a:rPr lang="en-IN" sz="2400" b="1" dirty="0">
                <a:solidFill>
                  <a:schemeClr val="tx1"/>
                </a:solidFill>
                <a:latin typeface="Times New Roman" pitchFamily="18" charset="0"/>
                <a:cs typeface="Times New Roman" pitchFamily="18" charset="0"/>
              </a:rPr>
              <a:t>	         </a:t>
            </a:r>
            <a:r>
              <a:rPr lang="en-IN" sz="2400" dirty="0">
                <a:solidFill>
                  <a:schemeClr val="tx1"/>
                </a:solidFill>
                <a:latin typeface="Times New Roman" pitchFamily="18" charset="0"/>
                <a:cs typeface="Times New Roman" pitchFamily="18" charset="0"/>
              </a:rPr>
              <a:t>Using Jupyter Notebook (version 6.2.0) and Plotly (version 4.14.3) graphs are plotted </a:t>
            </a:r>
            <a:r>
              <a:rPr lang="en-IN" sz="2400" dirty="0" smtClean="0">
                <a:solidFill>
                  <a:schemeClr val="tx1"/>
                </a:solidFill>
                <a:latin typeface="Times New Roman" pitchFamily="18" charset="0"/>
                <a:cs typeface="Times New Roman" pitchFamily="18" charset="0"/>
              </a:rPr>
              <a:t>on a static HTML </a:t>
            </a:r>
            <a:r>
              <a:rPr lang="en-IN" sz="2400" dirty="0">
                <a:solidFill>
                  <a:schemeClr val="tx1"/>
                </a:solidFill>
                <a:latin typeface="Times New Roman" pitchFamily="18" charset="0"/>
                <a:cs typeface="Times New Roman" pitchFamily="18" charset="0"/>
              </a:rPr>
              <a:t>dashboard.</a:t>
            </a:r>
          </a:p>
          <a:p>
            <a:pPr>
              <a:buFont typeface="Wingdings" panose="05000000000000000000" pitchFamily="2" charset="2"/>
              <a:buChar char="Ø"/>
            </a:pPr>
            <a:endParaRPr lang="en-IN" sz="2400" b="1" dirty="0">
              <a:solidFill>
                <a:schemeClr val="tx1"/>
              </a:solidFill>
              <a:latin typeface="Times New Roman" pitchFamily="18" charset="0"/>
              <a:cs typeface="Times New Roman" pitchFamily="18" charset="0"/>
            </a:endParaRPr>
          </a:p>
          <a:p>
            <a:pPr>
              <a:buFont typeface="Wingdings" panose="05000000000000000000" pitchFamily="2" charset="2"/>
              <a:buChar char="Ø"/>
            </a:pPr>
            <a:r>
              <a:rPr lang="en-IN" sz="2400" b="1" u="sng" dirty="0">
                <a:solidFill>
                  <a:schemeClr val="accent1"/>
                </a:solidFill>
                <a:latin typeface="Times New Roman" pitchFamily="18" charset="0"/>
                <a:cs typeface="Times New Roman" pitchFamily="18" charset="0"/>
              </a:rPr>
              <a:t>Reliability</a:t>
            </a:r>
            <a:r>
              <a:rPr lang="en-IN" sz="2400" b="1" dirty="0">
                <a:solidFill>
                  <a:schemeClr val="accent1"/>
                </a:solidFill>
                <a:latin typeface="Times New Roman" pitchFamily="18" charset="0"/>
                <a:cs typeface="Times New Roman" pitchFamily="18" charset="0"/>
              </a:rPr>
              <a:t>:</a:t>
            </a:r>
          </a:p>
          <a:p>
            <a:pPr marL="0" indent="0">
              <a:buNone/>
            </a:pPr>
            <a:r>
              <a:rPr lang="en-IN" sz="2400" b="1" dirty="0">
                <a:solidFill>
                  <a:schemeClr val="tx1"/>
                </a:solidFill>
                <a:latin typeface="Times New Roman" pitchFamily="18" charset="0"/>
                <a:cs typeface="Times New Roman" pitchFamily="18" charset="0"/>
              </a:rPr>
              <a:t>	          </a:t>
            </a:r>
            <a:r>
              <a:rPr lang="en-IN" sz="2400" dirty="0">
                <a:solidFill>
                  <a:schemeClr val="tx1"/>
                </a:solidFill>
                <a:latin typeface="Times New Roman" pitchFamily="18" charset="0"/>
                <a:cs typeface="Times New Roman" pitchFamily="18" charset="0"/>
              </a:rPr>
              <a:t>The data is reliable as it is taken from an authorized source.</a:t>
            </a:r>
          </a:p>
          <a:p>
            <a:endParaRPr lang="en-IN" sz="24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655728632"/>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F1192E2-94FF-4213-80A7-9EE5C4C78C55}"/>
              </a:ext>
            </a:extLst>
          </p:cNvPr>
          <p:cNvSpPr txBox="1"/>
          <p:nvPr/>
        </p:nvSpPr>
        <p:spPr>
          <a:xfrm>
            <a:off x="977885" y="1344363"/>
            <a:ext cx="6094520" cy="523220"/>
          </a:xfrm>
          <a:prstGeom prst="rect">
            <a:avLst/>
          </a:prstGeom>
          <a:noFill/>
        </p:spPr>
        <p:txBody>
          <a:bodyPr wrap="square">
            <a:spAutoFit/>
          </a:bodyPr>
          <a:lstStyle/>
          <a:p>
            <a:r>
              <a:rPr lang="en-IN" sz="2800" b="1" u="sng" dirty="0">
                <a:effectLst>
                  <a:outerShdw blurRad="38100" dist="38100" dir="2700000" algn="tl">
                    <a:srgbClr val="000000">
                      <a:alpha val="43137"/>
                    </a:srgbClr>
                  </a:outerShdw>
                </a:effectLst>
                <a:latin typeface="Times New Roman" pitchFamily="18" charset="0"/>
                <a:cs typeface="Times New Roman" pitchFamily="18" charset="0"/>
              </a:rPr>
              <a:t>Hardware Requirements</a:t>
            </a:r>
            <a:endParaRPr lang="en-IN" sz="2800" b="1" dirty="0"/>
          </a:p>
        </p:txBody>
      </p:sp>
      <p:sp>
        <p:nvSpPr>
          <p:cNvPr id="5" name="TextBox 4">
            <a:extLst>
              <a:ext uri="{FF2B5EF4-FFF2-40B4-BE49-F238E27FC236}">
                <a16:creationId xmlns="" xmlns:a16="http://schemas.microsoft.com/office/drawing/2014/main" id="{4B00C6D2-5BC3-494A-8309-FAFB3DD79AA9}"/>
              </a:ext>
            </a:extLst>
          </p:cNvPr>
          <p:cNvSpPr txBox="1"/>
          <p:nvPr/>
        </p:nvSpPr>
        <p:spPr>
          <a:xfrm>
            <a:off x="7072405" y="1344363"/>
            <a:ext cx="6094520" cy="523220"/>
          </a:xfrm>
          <a:prstGeom prst="rect">
            <a:avLst/>
          </a:prstGeom>
          <a:noFill/>
        </p:spPr>
        <p:txBody>
          <a:bodyPr wrap="square">
            <a:spAutoFit/>
          </a:bodyPr>
          <a:lstStyle/>
          <a:p>
            <a:pPr lvl="0" fontAlgn="base"/>
            <a:r>
              <a:rPr lang="en-IN" sz="2800" b="1" u="sng" dirty="0">
                <a:effectLst>
                  <a:outerShdw blurRad="38100" dist="38100" dir="2700000" algn="tl">
                    <a:srgbClr val="000000">
                      <a:alpha val="43137"/>
                    </a:srgbClr>
                  </a:outerShdw>
                </a:effectLst>
                <a:latin typeface="Times New Roman" pitchFamily="18" charset="0"/>
                <a:cs typeface="Times New Roman" pitchFamily="18" charset="0"/>
              </a:rPr>
              <a:t>Software Requirements  </a:t>
            </a:r>
          </a:p>
        </p:txBody>
      </p:sp>
      <p:graphicFrame>
        <p:nvGraphicFramePr>
          <p:cNvPr id="6" name="Table 5">
            <a:extLst>
              <a:ext uri="{FF2B5EF4-FFF2-40B4-BE49-F238E27FC236}">
                <a16:creationId xmlns="" xmlns:a16="http://schemas.microsoft.com/office/drawing/2014/main" id="{62A71982-948A-47C9-9CFA-432D586EC794}"/>
              </a:ext>
            </a:extLst>
          </p:cNvPr>
          <p:cNvGraphicFramePr>
            <a:graphicFrameLocks noGrp="1"/>
          </p:cNvGraphicFramePr>
          <p:nvPr>
            <p:extLst>
              <p:ext uri="{D42A27DB-BD31-4B8C-83A1-F6EECF244321}">
                <p14:modId xmlns:p14="http://schemas.microsoft.com/office/powerpoint/2010/main" val="3301965142"/>
              </p:ext>
            </p:extLst>
          </p:nvPr>
        </p:nvGraphicFramePr>
        <p:xfrm>
          <a:off x="581455" y="2840854"/>
          <a:ext cx="5162398" cy="2159924"/>
        </p:xfrm>
        <a:graphic>
          <a:graphicData uri="http://schemas.openxmlformats.org/drawingml/2006/table">
            <a:tbl>
              <a:tblPr firstRow="1" firstCol="1" bandRow="1">
                <a:tableStyleId>{21E4AEA4-8DFA-4A89-87EB-49C32662AFE0}</a:tableStyleId>
              </a:tblPr>
              <a:tblGrid>
                <a:gridCol w="1522075">
                  <a:extLst>
                    <a:ext uri="{9D8B030D-6E8A-4147-A177-3AD203B41FA5}">
                      <a16:colId xmlns="" xmlns:a16="http://schemas.microsoft.com/office/drawing/2014/main" val="1320791971"/>
                    </a:ext>
                  </a:extLst>
                </a:gridCol>
                <a:gridCol w="3640323">
                  <a:extLst>
                    <a:ext uri="{9D8B030D-6E8A-4147-A177-3AD203B41FA5}">
                      <a16:colId xmlns="" xmlns:a16="http://schemas.microsoft.com/office/drawing/2014/main" val="1628872832"/>
                    </a:ext>
                  </a:extLst>
                </a:gridCol>
              </a:tblGrid>
              <a:tr h="413476">
                <a:tc>
                  <a:txBody>
                    <a:bodyPr/>
                    <a:lstStyle/>
                    <a:p>
                      <a:pPr algn="ctr"/>
                      <a:r>
                        <a:rPr lang="en-US" sz="1200" dirty="0">
                          <a:effectLst>
                            <a:outerShdw blurRad="38100" dist="38100" dir="2700000" algn="tl">
                              <a:srgbClr val="000000">
                                <a:alpha val="43137"/>
                              </a:srgbClr>
                            </a:outerShdw>
                          </a:effectLst>
                        </a:rPr>
                        <a:t>Hardware</a:t>
                      </a:r>
                      <a:endParaRPr lang="en-IN" sz="12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1200" dirty="0">
                          <a:effectLst>
                            <a:outerShdw blurRad="38100" dist="38100" dir="2700000" algn="tl">
                              <a:srgbClr val="000000">
                                <a:alpha val="43137"/>
                              </a:srgbClr>
                            </a:outerShdw>
                          </a:effectLst>
                        </a:rPr>
                        <a:t>Specification</a:t>
                      </a:r>
                      <a:endParaRPr lang="en-IN" sz="12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 xmlns:a16="http://schemas.microsoft.com/office/drawing/2014/main" val="3364475793"/>
                  </a:ext>
                </a:extLst>
              </a:tr>
              <a:tr h="431800">
                <a:tc>
                  <a:txBody>
                    <a:bodyPr/>
                    <a:lstStyle/>
                    <a:p>
                      <a:pPr algn="just"/>
                      <a:r>
                        <a:rPr lang="en-US" sz="1200" dirty="0">
                          <a:effectLst>
                            <a:outerShdw blurRad="38100" dist="38100" dir="2700000" algn="tl">
                              <a:srgbClr val="000000">
                                <a:alpha val="43137"/>
                              </a:srgbClr>
                            </a:outerShdw>
                          </a:effectLst>
                        </a:rPr>
                        <a:t>Processor</a:t>
                      </a:r>
                      <a:endParaRPr lang="en-IN" sz="12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r>
                        <a:rPr lang="en-US" sz="1200" dirty="0">
                          <a:effectLst>
                            <a:outerShdw blurRad="38100" dist="38100" dir="2700000" algn="tl">
                              <a:srgbClr val="000000">
                                <a:alpha val="43137"/>
                              </a:srgbClr>
                            </a:outerShdw>
                          </a:effectLst>
                        </a:rPr>
                        <a:t>Core i3 Processor</a:t>
                      </a:r>
                      <a:endParaRPr lang="en-IN" sz="12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 xmlns:a16="http://schemas.microsoft.com/office/drawing/2014/main" val="1880392666"/>
                  </a:ext>
                </a:extLst>
              </a:tr>
              <a:tr h="414867">
                <a:tc>
                  <a:txBody>
                    <a:bodyPr/>
                    <a:lstStyle/>
                    <a:p>
                      <a:pPr algn="just"/>
                      <a:r>
                        <a:rPr lang="en-US" sz="1200" dirty="0">
                          <a:effectLst>
                            <a:outerShdw blurRad="38100" dist="38100" dir="2700000" algn="tl">
                              <a:srgbClr val="000000">
                                <a:alpha val="43137"/>
                              </a:srgbClr>
                            </a:outerShdw>
                          </a:effectLst>
                        </a:rPr>
                        <a:t>Hard Disk</a:t>
                      </a:r>
                      <a:endParaRPr lang="en-IN" sz="12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r>
                        <a:rPr lang="en-US" sz="1200" dirty="0">
                          <a:effectLst>
                            <a:outerShdw blurRad="38100" dist="38100" dir="2700000" algn="tl">
                              <a:srgbClr val="000000">
                                <a:alpha val="43137"/>
                              </a:srgbClr>
                            </a:outerShdw>
                          </a:effectLst>
                        </a:rPr>
                        <a:t>500gb or more</a:t>
                      </a:r>
                      <a:endParaRPr lang="en-IN" sz="12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 xmlns:a16="http://schemas.microsoft.com/office/drawing/2014/main" val="3478523772"/>
                  </a:ext>
                </a:extLst>
              </a:tr>
              <a:tr h="448733">
                <a:tc>
                  <a:txBody>
                    <a:bodyPr/>
                    <a:lstStyle/>
                    <a:p>
                      <a:pPr algn="just"/>
                      <a:r>
                        <a:rPr lang="en-US" sz="1200">
                          <a:effectLst>
                            <a:outerShdw blurRad="38100" dist="38100" dir="2700000" algn="tl">
                              <a:srgbClr val="000000">
                                <a:alpha val="43137"/>
                              </a:srgbClr>
                            </a:outerShdw>
                          </a:effectLst>
                        </a:rPr>
                        <a:t>RAM</a:t>
                      </a:r>
                      <a:endParaRPr lang="en-IN" sz="120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r>
                        <a:rPr lang="en-US" sz="1200" dirty="0">
                          <a:effectLst>
                            <a:outerShdw blurRad="38100" dist="38100" dir="2700000" algn="tl">
                              <a:srgbClr val="000000">
                                <a:alpha val="43137"/>
                              </a:srgbClr>
                            </a:outerShdw>
                          </a:effectLst>
                        </a:rPr>
                        <a:t>4gb</a:t>
                      </a:r>
                      <a:endParaRPr lang="en-IN" sz="12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 xmlns:a16="http://schemas.microsoft.com/office/drawing/2014/main" val="3397998383"/>
                  </a:ext>
                </a:extLst>
              </a:tr>
              <a:tr h="451048">
                <a:tc>
                  <a:txBody>
                    <a:bodyPr/>
                    <a:lstStyle/>
                    <a:p>
                      <a:pPr algn="just"/>
                      <a:r>
                        <a:rPr lang="en-US" sz="1200">
                          <a:effectLst>
                            <a:outerShdw blurRad="38100" dist="38100" dir="2700000" algn="tl">
                              <a:srgbClr val="000000">
                                <a:alpha val="43137"/>
                              </a:srgbClr>
                            </a:outerShdw>
                          </a:effectLst>
                        </a:rPr>
                        <a:t>Keyboard &amp; Mouse</a:t>
                      </a:r>
                      <a:endParaRPr lang="en-IN" sz="120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r>
                        <a:rPr lang="en-US" sz="1200" dirty="0">
                          <a:effectLst>
                            <a:outerShdw blurRad="38100" dist="38100" dir="2700000" algn="tl">
                              <a:srgbClr val="000000">
                                <a:alpha val="43137"/>
                              </a:srgbClr>
                            </a:outerShdw>
                          </a:effectLst>
                        </a:rPr>
                        <a:t>Basic laptop’s keyboard and mouse.</a:t>
                      </a:r>
                      <a:endParaRPr lang="en-IN" sz="12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 xmlns:a16="http://schemas.microsoft.com/office/drawing/2014/main" val="3006940316"/>
                  </a:ext>
                </a:extLst>
              </a:tr>
            </a:tbl>
          </a:graphicData>
        </a:graphic>
      </p:graphicFrame>
      <p:graphicFrame>
        <p:nvGraphicFramePr>
          <p:cNvPr id="7" name="Table 6">
            <a:extLst>
              <a:ext uri="{FF2B5EF4-FFF2-40B4-BE49-F238E27FC236}">
                <a16:creationId xmlns="" xmlns:a16="http://schemas.microsoft.com/office/drawing/2014/main" id="{09E286DE-83FB-408B-98BE-8B955B84D7AE}"/>
              </a:ext>
            </a:extLst>
          </p:cNvPr>
          <p:cNvGraphicFramePr>
            <a:graphicFrameLocks noGrp="1"/>
          </p:cNvGraphicFramePr>
          <p:nvPr>
            <p:extLst>
              <p:ext uri="{D42A27DB-BD31-4B8C-83A1-F6EECF244321}">
                <p14:modId xmlns:p14="http://schemas.microsoft.com/office/powerpoint/2010/main" val="3417771205"/>
              </p:ext>
            </p:extLst>
          </p:nvPr>
        </p:nvGraphicFramePr>
        <p:xfrm>
          <a:off x="6096000" y="2839460"/>
          <a:ext cx="5595514" cy="2134392"/>
        </p:xfrm>
        <a:graphic>
          <a:graphicData uri="http://schemas.openxmlformats.org/drawingml/2006/table">
            <a:tbl>
              <a:tblPr firstRow="1" firstCol="1" bandRow="1">
                <a:tableStyleId>{21E4AEA4-8DFA-4A89-87EB-49C32662AFE0}</a:tableStyleId>
              </a:tblPr>
              <a:tblGrid>
                <a:gridCol w="1653423">
                  <a:extLst>
                    <a:ext uri="{9D8B030D-6E8A-4147-A177-3AD203B41FA5}">
                      <a16:colId xmlns="" xmlns:a16="http://schemas.microsoft.com/office/drawing/2014/main" val="100878131"/>
                    </a:ext>
                  </a:extLst>
                </a:gridCol>
                <a:gridCol w="3942091">
                  <a:extLst>
                    <a:ext uri="{9D8B030D-6E8A-4147-A177-3AD203B41FA5}">
                      <a16:colId xmlns="" xmlns:a16="http://schemas.microsoft.com/office/drawing/2014/main" val="532042980"/>
                    </a:ext>
                  </a:extLst>
                </a:gridCol>
              </a:tblGrid>
              <a:tr h="411812">
                <a:tc>
                  <a:txBody>
                    <a:bodyPr/>
                    <a:lstStyle/>
                    <a:p>
                      <a:pPr algn="ctr"/>
                      <a:endParaRPr lang="en-US" sz="1200" u="none" dirty="0">
                        <a:effectLst>
                          <a:outerShdw blurRad="38100" dist="38100" dir="2700000" algn="tl">
                            <a:srgbClr val="000000">
                              <a:alpha val="43137"/>
                            </a:srgbClr>
                          </a:outerShdw>
                        </a:effectLst>
                      </a:endParaRPr>
                    </a:p>
                    <a:p>
                      <a:pPr algn="ctr"/>
                      <a:r>
                        <a:rPr lang="en-US" sz="1200" u="none" dirty="0">
                          <a:effectLst>
                            <a:outerShdw blurRad="38100" dist="38100" dir="2700000" algn="tl">
                              <a:srgbClr val="000000">
                                <a:alpha val="43137"/>
                              </a:srgbClr>
                            </a:outerShdw>
                          </a:effectLst>
                        </a:rPr>
                        <a:t>Purpose </a:t>
                      </a:r>
                      <a:endParaRPr lang="en-IN" sz="1200" u="none"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endParaRPr lang="en-US" sz="1200" u="none" dirty="0">
                        <a:effectLst>
                          <a:outerShdw blurRad="38100" dist="38100" dir="2700000" algn="tl">
                            <a:srgbClr val="000000">
                              <a:alpha val="43137"/>
                            </a:srgbClr>
                          </a:outerShdw>
                        </a:effectLst>
                      </a:endParaRPr>
                    </a:p>
                    <a:p>
                      <a:pPr algn="ctr"/>
                      <a:r>
                        <a:rPr lang="en-US" sz="1200" u="none" dirty="0">
                          <a:effectLst>
                            <a:outerShdw blurRad="38100" dist="38100" dir="2700000" algn="tl">
                              <a:srgbClr val="000000">
                                <a:alpha val="43137"/>
                              </a:srgbClr>
                            </a:outerShdw>
                          </a:effectLst>
                        </a:rPr>
                        <a:t>Tools &amp; Technology</a:t>
                      </a:r>
                      <a:endParaRPr lang="en-IN" sz="1200" u="none"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3457559899"/>
                  </a:ext>
                </a:extLst>
              </a:tr>
              <a:tr h="430645">
                <a:tc>
                  <a:txBody>
                    <a:bodyPr/>
                    <a:lstStyle/>
                    <a:p>
                      <a:pPr algn="just"/>
                      <a:r>
                        <a:rPr lang="en-US" sz="1200" u="none" dirty="0">
                          <a:effectLst>
                            <a:outerShdw blurRad="38100" dist="38100" dir="2700000" algn="tl">
                              <a:srgbClr val="000000">
                                <a:alpha val="43137"/>
                              </a:srgbClr>
                            </a:outerShdw>
                          </a:effectLst>
                        </a:rPr>
                        <a:t>Frontend</a:t>
                      </a:r>
                      <a:endParaRPr lang="en-IN" sz="1200" u="none"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r>
                        <a:rPr lang="en-US" sz="1200" u="none" dirty="0">
                          <a:effectLst>
                            <a:outerShdw blurRad="38100" dist="38100" dir="2700000" algn="tl">
                              <a:srgbClr val="000000">
                                <a:alpha val="43137"/>
                              </a:srgbClr>
                            </a:outerShdw>
                          </a:effectLst>
                          <a:latin typeface="+mn-lt"/>
                          <a:ea typeface="Times New Roman" panose="02020603050405020304" pitchFamily="18" charset="0"/>
                        </a:rPr>
                        <a:t>Plotly </a:t>
                      </a:r>
                      <a:r>
                        <a:rPr lang="en-IN" sz="1200" dirty="0">
                          <a:solidFill>
                            <a:schemeClr val="tx1"/>
                          </a:solidFill>
                          <a:effectLst>
                            <a:outerShdw blurRad="38100" dist="38100" dir="2700000" algn="tl">
                              <a:srgbClr val="000000">
                                <a:alpha val="43137"/>
                              </a:srgbClr>
                            </a:outerShdw>
                          </a:effectLst>
                          <a:latin typeface="+mn-lt"/>
                          <a:cs typeface="Times New Roman" pitchFamily="18" charset="0"/>
                        </a:rPr>
                        <a:t>(version 4.14.3) ,HTML5,CSS3,Bootstrap4.3</a:t>
                      </a:r>
                      <a:endParaRPr lang="en-US" sz="1200" u="none" dirty="0">
                        <a:solidFill>
                          <a:schemeClr val="tx1"/>
                        </a:solidFill>
                        <a:effectLst>
                          <a:outerShdw blurRad="38100" dist="38100" dir="2700000" algn="tl">
                            <a:srgbClr val="000000">
                              <a:alpha val="43137"/>
                            </a:srgbClr>
                          </a:outerShdw>
                        </a:effectLst>
                        <a:latin typeface="+mn-lt"/>
                        <a:ea typeface="Times New Roman" panose="02020603050405020304" pitchFamily="18" charset="0"/>
                      </a:endParaRPr>
                    </a:p>
                  </a:txBody>
                  <a:tcPr marL="68580" marR="68580" marT="0" marB="0" anchor="ctr"/>
                </a:tc>
                <a:extLst>
                  <a:ext uri="{0D108BD9-81ED-4DB2-BD59-A6C34878D82A}">
                    <a16:rowId xmlns="" xmlns:a16="http://schemas.microsoft.com/office/drawing/2014/main" val="763550101"/>
                  </a:ext>
                </a:extLst>
              </a:tr>
              <a:tr h="430645">
                <a:tc>
                  <a:txBody>
                    <a:bodyPr/>
                    <a:lstStyle/>
                    <a:p>
                      <a:pPr algn="just"/>
                      <a:r>
                        <a:rPr lang="en-US" sz="1200" u="none" dirty="0">
                          <a:effectLst>
                            <a:outerShdw blurRad="38100" dist="38100" dir="2700000" algn="tl">
                              <a:srgbClr val="000000">
                                <a:alpha val="43137"/>
                              </a:srgbClr>
                            </a:outerShdw>
                          </a:effectLst>
                        </a:rPr>
                        <a:t>Operating System</a:t>
                      </a:r>
                      <a:endParaRPr lang="en-IN" sz="1200" u="none"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r>
                        <a:rPr lang="en-US" sz="1200" u="none" dirty="0">
                          <a:effectLst>
                            <a:outerShdw blurRad="38100" dist="38100" dir="2700000" algn="tl">
                              <a:srgbClr val="000000">
                                <a:alpha val="43137"/>
                              </a:srgbClr>
                            </a:outerShdw>
                          </a:effectLst>
                        </a:rPr>
                        <a:t>Windows10</a:t>
                      </a:r>
                      <a:endParaRPr lang="en-IN" sz="1200" u="none"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 xmlns:a16="http://schemas.microsoft.com/office/drawing/2014/main" val="3498340242"/>
                  </a:ext>
                </a:extLst>
              </a:tr>
              <a:tr h="430645">
                <a:tc>
                  <a:txBody>
                    <a:bodyPr/>
                    <a:lstStyle/>
                    <a:p>
                      <a:pPr algn="just"/>
                      <a:r>
                        <a:rPr lang="en-US" sz="1200" u="none">
                          <a:effectLst>
                            <a:outerShdw blurRad="38100" dist="38100" dir="2700000" algn="tl">
                              <a:srgbClr val="000000">
                                <a:alpha val="43137"/>
                              </a:srgbClr>
                            </a:outerShdw>
                          </a:effectLst>
                        </a:rPr>
                        <a:t>Data Source</a:t>
                      </a:r>
                      <a:endParaRPr lang="en-IN" sz="1200" u="none">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r>
                        <a:rPr lang="en-US" sz="1200" u="none" dirty="0">
                          <a:effectLst>
                            <a:outerShdw blurRad="38100" dist="38100" dir="2700000" algn="tl">
                              <a:srgbClr val="000000">
                                <a:alpha val="43137"/>
                              </a:srgbClr>
                            </a:outerShdw>
                          </a:effectLst>
                        </a:rPr>
                        <a:t>HS Code from GOI Dept. Of Commerce</a:t>
                      </a:r>
                      <a:endParaRPr lang="en-IN" sz="1200" u="none"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 xmlns:a16="http://schemas.microsoft.com/office/drawing/2014/main" val="928290167"/>
                  </a:ext>
                </a:extLst>
              </a:tr>
              <a:tr h="430645">
                <a:tc>
                  <a:txBody>
                    <a:bodyPr/>
                    <a:lstStyle/>
                    <a:p>
                      <a:pPr algn="just"/>
                      <a:r>
                        <a:rPr lang="en-US" sz="1200" u="none">
                          <a:effectLst>
                            <a:outerShdw blurRad="38100" dist="38100" dir="2700000" algn="tl">
                              <a:srgbClr val="000000">
                                <a:alpha val="43137"/>
                              </a:srgbClr>
                            </a:outerShdw>
                          </a:effectLst>
                        </a:rPr>
                        <a:t>Platform</a:t>
                      </a:r>
                      <a:endParaRPr lang="en-IN" sz="1200" u="none">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r>
                        <a:rPr lang="en-US" sz="1200" u="none" dirty="0">
                          <a:effectLst>
                            <a:outerShdw blurRad="38100" dist="38100" dir="2700000" algn="tl">
                              <a:srgbClr val="000000">
                                <a:alpha val="43137"/>
                              </a:srgbClr>
                            </a:outerShdw>
                          </a:effectLst>
                        </a:rPr>
                        <a:t>Anaconda v3 Navigator ( Jupyter Notebook(version 6.2.0) )</a:t>
                      </a:r>
                      <a:endParaRPr lang="en-IN" sz="1200" u="none"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 xmlns:a16="http://schemas.microsoft.com/office/drawing/2014/main" val="3978771387"/>
                  </a:ext>
                </a:extLst>
              </a:tr>
            </a:tbl>
          </a:graphicData>
        </a:graphic>
      </p:graphicFrame>
      <p:cxnSp>
        <p:nvCxnSpPr>
          <p:cNvPr id="8" name="Straight Connector 7">
            <a:extLst>
              <a:ext uri="{FF2B5EF4-FFF2-40B4-BE49-F238E27FC236}">
                <a16:creationId xmlns="" xmlns:a16="http://schemas.microsoft.com/office/drawing/2014/main" id="{B0C3C032-A7A9-4FA3-BA89-5B03AA216183}"/>
              </a:ext>
              <a:ext uri="{C183D7F6-B498-43B3-948B-1728B52AA6E4}">
                <adec:decorative xmlns="" xmlns:adec="http://schemas.microsoft.com/office/drawing/2017/decorative" val="1"/>
              </a:ext>
            </a:extLst>
          </p:cNvPr>
          <p:cNvCxnSpPr>
            <a:cxnSpLocks/>
          </p:cNvCxnSpPr>
          <p:nvPr/>
        </p:nvCxnSpPr>
        <p:spPr>
          <a:xfrm>
            <a:off x="71022" y="1678498"/>
            <a:ext cx="825623" cy="0"/>
          </a:xfrm>
          <a:prstGeom prst="line">
            <a:avLst/>
          </a:prstGeom>
          <a:ln>
            <a:tailEnd type="oval"/>
          </a:ln>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 xmlns:a16="http://schemas.microsoft.com/office/drawing/2014/main" id="{215122B4-6DAD-427B-BB55-D4C60EDD644A}"/>
              </a:ext>
              <a:ext uri="{C183D7F6-B498-43B3-948B-1728B52AA6E4}">
                <adec:decorative xmlns="" xmlns:adec="http://schemas.microsoft.com/office/drawing/2017/decorative" val="1"/>
              </a:ext>
            </a:extLst>
          </p:cNvPr>
          <p:cNvCxnSpPr>
            <a:cxnSpLocks/>
          </p:cNvCxnSpPr>
          <p:nvPr/>
        </p:nvCxnSpPr>
        <p:spPr>
          <a:xfrm>
            <a:off x="5049267" y="1670491"/>
            <a:ext cx="908019" cy="885"/>
          </a:xfrm>
          <a:prstGeom prst="line">
            <a:avLst/>
          </a:prstGeom>
          <a:ln>
            <a:headEnd type="oval"/>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 xmlns:a16="http://schemas.microsoft.com/office/drawing/2014/main" id="{C368A8C3-24C8-4B5F-B241-6561722299CE}"/>
              </a:ext>
              <a:ext uri="{C183D7F6-B498-43B3-948B-1728B52AA6E4}">
                <adec:decorative xmlns="" xmlns:adec="http://schemas.microsoft.com/office/drawing/2017/decorative" val="1"/>
              </a:ext>
            </a:extLst>
          </p:cNvPr>
          <p:cNvCxnSpPr>
            <a:cxnSpLocks/>
          </p:cNvCxnSpPr>
          <p:nvPr/>
        </p:nvCxnSpPr>
        <p:spPr>
          <a:xfrm>
            <a:off x="6096000" y="1678498"/>
            <a:ext cx="825623" cy="0"/>
          </a:xfrm>
          <a:prstGeom prst="line">
            <a:avLst/>
          </a:prstGeom>
          <a:ln>
            <a:tailEnd type="oval"/>
          </a:ln>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 xmlns:a16="http://schemas.microsoft.com/office/drawing/2014/main" id="{AF642FB9-F68E-4BB4-AED9-E0AD3CDC6697}"/>
              </a:ext>
              <a:ext uri="{C183D7F6-B498-43B3-948B-1728B52AA6E4}">
                <adec:decorative xmlns="" xmlns:adec="http://schemas.microsoft.com/office/drawing/2017/decorative" val="1"/>
              </a:ext>
            </a:extLst>
          </p:cNvPr>
          <p:cNvCxnSpPr>
            <a:cxnSpLocks/>
          </p:cNvCxnSpPr>
          <p:nvPr/>
        </p:nvCxnSpPr>
        <p:spPr>
          <a:xfrm>
            <a:off x="10911394" y="1669606"/>
            <a:ext cx="908019" cy="885"/>
          </a:xfrm>
          <a:prstGeom prst="line">
            <a:avLst/>
          </a:prstGeom>
          <a:ln>
            <a:headEnd type="ova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83278520"/>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C5B6E94-3BD6-49B7-9860-0534503DEB03}"/>
              </a:ext>
            </a:extLst>
          </p:cNvPr>
          <p:cNvSpPr txBox="1"/>
          <p:nvPr/>
        </p:nvSpPr>
        <p:spPr>
          <a:xfrm>
            <a:off x="881109" y="805193"/>
            <a:ext cx="6094520" cy="646331"/>
          </a:xfrm>
          <a:prstGeom prst="rect">
            <a:avLst/>
          </a:prstGeom>
          <a:noFill/>
        </p:spPr>
        <p:txBody>
          <a:bodyPr wrap="square">
            <a:spAutoFit/>
          </a:bodyPr>
          <a:lstStyle/>
          <a:p>
            <a:r>
              <a:rPr lang="en-US"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DESIGN</a:t>
            </a:r>
            <a:endParaRPr lang="en-IN" sz="36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01B1ED22-089D-4886-9778-2DE3658F0835}"/>
              </a:ext>
            </a:extLst>
          </p:cNvPr>
          <p:cNvSpPr txBox="1"/>
          <p:nvPr/>
        </p:nvSpPr>
        <p:spPr>
          <a:xfrm>
            <a:off x="2736541" y="3157777"/>
            <a:ext cx="6094520" cy="584775"/>
          </a:xfrm>
          <a:prstGeom prst="rect">
            <a:avLst/>
          </a:prstGeom>
          <a:noFill/>
        </p:spPr>
        <p:txBody>
          <a:bodyPr wrap="square">
            <a:spAutoFit/>
          </a:bodyPr>
          <a:lstStyle/>
          <a:p>
            <a:pPr marL="0" indent="0" algn="ctr">
              <a:buNone/>
            </a:pPr>
            <a:r>
              <a:rPr lang="en-US" sz="3200" b="1" u="sng" dirty="0">
                <a:effectLst>
                  <a:outerShdw blurRad="38100" dist="38100" dir="2700000" algn="tl">
                    <a:srgbClr val="000000">
                      <a:alpha val="43137"/>
                    </a:srgbClr>
                  </a:outerShdw>
                </a:effectLst>
                <a:latin typeface="Times New Roman" pitchFamily="18" charset="0"/>
                <a:cs typeface="Times New Roman" pitchFamily="18" charset="0"/>
              </a:rPr>
              <a:t>SYSTEM DESIGN</a:t>
            </a:r>
            <a:endParaRPr lang="en-US" sz="3200" u="sng" dirty="0">
              <a:effectLst>
                <a:outerShdw blurRad="38100" dist="38100" dir="2700000" algn="tl">
                  <a:srgbClr val="000000">
                    <a:alpha val="43137"/>
                  </a:srgbClr>
                </a:outerShdw>
              </a:effectLst>
            </a:endParaRPr>
          </a:p>
        </p:txBody>
      </p:sp>
      <p:cxnSp>
        <p:nvCxnSpPr>
          <p:cNvPr id="6" name="Straight Connector 5">
            <a:extLst>
              <a:ext uri="{FF2B5EF4-FFF2-40B4-BE49-F238E27FC236}">
                <a16:creationId xmlns="" xmlns:a16="http://schemas.microsoft.com/office/drawing/2014/main" id="{F3790E5B-8554-47DA-BCC8-8E0C66F71E55}"/>
              </a:ext>
              <a:ext uri="{C183D7F6-B498-43B3-948B-1728B52AA6E4}">
                <adec:decorative xmlns="" xmlns:adec="http://schemas.microsoft.com/office/drawing/2017/decorative" val="1"/>
              </a:ext>
            </a:extLst>
          </p:cNvPr>
          <p:cNvCxnSpPr>
            <a:cxnSpLocks/>
          </p:cNvCxnSpPr>
          <p:nvPr/>
        </p:nvCxnSpPr>
        <p:spPr>
          <a:xfrm>
            <a:off x="0" y="1170967"/>
            <a:ext cx="727969" cy="0"/>
          </a:xfrm>
          <a:prstGeom prst="line">
            <a:avLst/>
          </a:prstGeom>
          <a:ln>
            <a:tailEnd type="oval"/>
          </a:ln>
        </p:spPr>
        <p:style>
          <a:lnRef idx="3">
            <a:schemeClr val="dk1"/>
          </a:lnRef>
          <a:fillRef idx="0">
            <a:schemeClr val="dk1"/>
          </a:fillRef>
          <a:effectRef idx="2">
            <a:schemeClr val="dk1"/>
          </a:effectRef>
          <a:fontRef idx="minor">
            <a:schemeClr val="tx1"/>
          </a:fontRef>
        </p:style>
      </p:cxnSp>
      <p:cxnSp>
        <p:nvCxnSpPr>
          <p:cNvPr id="9" name="Straight Connector 8">
            <a:extLst>
              <a:ext uri="{FF2B5EF4-FFF2-40B4-BE49-F238E27FC236}">
                <a16:creationId xmlns="" xmlns:a16="http://schemas.microsoft.com/office/drawing/2014/main" id="{8FBA5941-EB2B-4851-9E44-273A3CF146FE}"/>
              </a:ext>
              <a:ext uri="{C183D7F6-B498-43B3-948B-1728B52AA6E4}">
                <adec:decorative xmlns="" xmlns:adec="http://schemas.microsoft.com/office/drawing/2017/decorative" val="1"/>
              </a:ext>
            </a:extLst>
          </p:cNvPr>
          <p:cNvCxnSpPr>
            <a:cxnSpLocks/>
          </p:cNvCxnSpPr>
          <p:nvPr/>
        </p:nvCxnSpPr>
        <p:spPr>
          <a:xfrm>
            <a:off x="2889404" y="1192272"/>
            <a:ext cx="9302596" cy="0"/>
          </a:xfrm>
          <a:prstGeom prst="line">
            <a:avLst/>
          </a:prstGeom>
          <a:ln>
            <a:headEnd type="oval"/>
          </a:ln>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 xmlns:a16="http://schemas.microsoft.com/office/drawing/2014/main" id="{73E3BFBA-3569-4C02-B7CF-3C9FF9B013CB}"/>
              </a:ext>
              <a:ext uri="{C183D7F6-B498-43B3-948B-1728B52AA6E4}">
                <adec:decorative xmlns="" xmlns:adec="http://schemas.microsoft.com/office/drawing/2017/decorative" val="1"/>
              </a:ext>
            </a:extLst>
          </p:cNvPr>
          <p:cNvCxnSpPr>
            <a:cxnSpLocks/>
          </p:cNvCxnSpPr>
          <p:nvPr/>
        </p:nvCxnSpPr>
        <p:spPr>
          <a:xfrm>
            <a:off x="0" y="3450164"/>
            <a:ext cx="3928369" cy="1"/>
          </a:xfrm>
          <a:prstGeom prst="line">
            <a:avLst/>
          </a:prstGeom>
          <a:ln>
            <a:tailEnd type="oval"/>
          </a:ln>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 xmlns:a16="http://schemas.microsoft.com/office/drawing/2014/main" id="{05AAA6C9-09BB-457A-875C-1E346AB38EAF}"/>
              </a:ext>
              <a:ext uri="{C183D7F6-B498-43B3-948B-1728B52AA6E4}">
                <adec:decorative xmlns="" xmlns:adec="http://schemas.microsoft.com/office/drawing/2017/decorative" val="1"/>
              </a:ext>
            </a:extLst>
          </p:cNvPr>
          <p:cNvCxnSpPr>
            <a:cxnSpLocks/>
          </p:cNvCxnSpPr>
          <p:nvPr/>
        </p:nvCxnSpPr>
        <p:spPr>
          <a:xfrm>
            <a:off x="7729213" y="3450164"/>
            <a:ext cx="4462787" cy="0"/>
          </a:xfrm>
          <a:prstGeom prst="line">
            <a:avLst/>
          </a:prstGeom>
          <a:ln>
            <a:headEnd type="ova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619502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445D333-D879-41B8-8E47-12EE95E25F45}"/>
              </a:ext>
            </a:extLst>
          </p:cNvPr>
          <p:cNvSpPr txBox="1"/>
          <p:nvPr/>
        </p:nvSpPr>
        <p:spPr>
          <a:xfrm>
            <a:off x="4494320" y="237022"/>
            <a:ext cx="6094520" cy="584775"/>
          </a:xfrm>
          <a:prstGeom prst="rect">
            <a:avLst/>
          </a:prstGeom>
          <a:noFill/>
        </p:spPr>
        <p:txBody>
          <a:bodyPr wrap="square">
            <a:spAutoFit/>
          </a:bodyPr>
          <a:lstStyle/>
          <a:p>
            <a: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Flow Chart</a:t>
            </a:r>
            <a:endParaRPr lang="en-IN" sz="3200" b="1" dirty="0"/>
          </a:p>
        </p:txBody>
      </p:sp>
      <p:cxnSp>
        <p:nvCxnSpPr>
          <p:cNvPr id="4" name="Straight Connector 3">
            <a:extLst>
              <a:ext uri="{FF2B5EF4-FFF2-40B4-BE49-F238E27FC236}">
                <a16:creationId xmlns="" xmlns:a16="http://schemas.microsoft.com/office/drawing/2014/main" id="{B3938A48-043B-4944-B562-01F87262204F}"/>
              </a:ext>
              <a:ext uri="{C183D7F6-B498-43B3-948B-1728B52AA6E4}">
                <adec:decorative xmlns="" xmlns:adec="http://schemas.microsoft.com/office/drawing/2017/decorative" val="1"/>
              </a:ext>
            </a:extLst>
          </p:cNvPr>
          <p:cNvCxnSpPr>
            <a:cxnSpLocks/>
          </p:cNvCxnSpPr>
          <p:nvPr/>
        </p:nvCxnSpPr>
        <p:spPr>
          <a:xfrm>
            <a:off x="0" y="627065"/>
            <a:ext cx="4225771" cy="0"/>
          </a:xfrm>
          <a:prstGeom prst="line">
            <a:avLst/>
          </a:prstGeom>
          <a:ln>
            <a:tailEnd type="oval"/>
          </a:ln>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 xmlns:a16="http://schemas.microsoft.com/office/drawing/2014/main" id="{664A45A9-8199-4398-BC99-E947FE948073}"/>
              </a:ext>
              <a:ext uri="{C183D7F6-B498-43B3-948B-1728B52AA6E4}">
                <adec:decorative xmlns="" xmlns:adec="http://schemas.microsoft.com/office/drawing/2017/decorative" val="1"/>
              </a:ext>
            </a:extLst>
          </p:cNvPr>
          <p:cNvCxnSpPr>
            <a:cxnSpLocks/>
          </p:cNvCxnSpPr>
          <p:nvPr/>
        </p:nvCxnSpPr>
        <p:spPr>
          <a:xfrm>
            <a:off x="6939100" y="627065"/>
            <a:ext cx="5252900" cy="0"/>
          </a:xfrm>
          <a:prstGeom prst="line">
            <a:avLst/>
          </a:prstGeom>
          <a:ln>
            <a:headEnd type="oval"/>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 xmlns:a16="http://schemas.microsoft.com/office/drawing/2014/main" id="{E502A901-4D3D-43E4-A002-CBF90D720CD8}"/>
              </a:ext>
            </a:extLst>
          </p:cNvPr>
          <p:cNvSpPr txBox="1"/>
          <p:nvPr/>
        </p:nvSpPr>
        <p:spPr>
          <a:xfrm>
            <a:off x="1203157" y="2002270"/>
            <a:ext cx="9865895" cy="1569660"/>
          </a:xfrm>
          <a:prstGeom prst="rect">
            <a:avLst/>
          </a:prstGeom>
          <a:noFill/>
        </p:spPr>
        <p:txBody>
          <a:bodyPr wrap="square">
            <a:spAutoFit/>
          </a:bodyPr>
          <a:lstStyle/>
          <a:p>
            <a:pPr marL="0" indent="0" algn="just">
              <a:buNone/>
            </a:pPr>
            <a:r>
              <a:rPr lang="en-US" sz="2400" dirty="0">
                <a:latin typeface="Times New Roman" panose="02020603050405020304" pitchFamily="18" charset="0"/>
                <a:ea typeface="Times New Roman"/>
                <a:cs typeface="Times New Roman" panose="02020603050405020304" pitchFamily="18" charset="0"/>
                <a:sym typeface="Times New Roman"/>
              </a:rPr>
              <a:t>Once the Dataset is converted into the csv file, the inputs of region-wise import/export is taken to perform visualization followed by t-test, which will result as either “Failed to Reject” or “Reject null Hypothesis”. After this test the graphical representation is shown.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9386317"/>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1F5D7A1E-4A1A-4B8E-81CA-1320162C9669}"/>
              </a:ext>
            </a:extLst>
          </p:cNvPr>
          <p:cNvPicPr>
            <a:picLocks noChangeAspect="1"/>
          </p:cNvPicPr>
          <p:nvPr/>
        </p:nvPicPr>
        <p:blipFill rotWithShape="1">
          <a:blip r:embed="rId2">
            <a:extLst>
              <a:ext uri="{28A0092B-C50C-407E-A947-70E740481C1C}">
                <a14:useLocalDpi xmlns:a14="http://schemas.microsoft.com/office/drawing/2010/main" val="0"/>
              </a:ext>
            </a:extLst>
          </a:blip>
          <a:srcRect l="14563" t="6602" r="51286" b="16580"/>
          <a:stretch/>
        </p:blipFill>
        <p:spPr>
          <a:xfrm>
            <a:off x="3020652" y="182058"/>
            <a:ext cx="5522457" cy="55414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Rectangle 2"/>
          <p:cNvSpPr/>
          <p:nvPr/>
        </p:nvSpPr>
        <p:spPr>
          <a:xfrm>
            <a:off x="4054052" y="5983599"/>
            <a:ext cx="2960490" cy="415498"/>
          </a:xfrm>
          <a:prstGeom prst="rect">
            <a:avLst/>
          </a:prstGeom>
        </p:spPr>
        <p:txBody>
          <a:bodyPr wrap="none">
            <a:spAutoFit/>
          </a:bodyPr>
          <a:lstStyle/>
          <a:p>
            <a:pPr marL="731520" algn="ctr">
              <a:lnSpc>
                <a:spcPct val="150000"/>
              </a:lnSpc>
              <a:spcAft>
                <a:spcPts val="0"/>
              </a:spcAft>
            </a:pPr>
            <a:r>
              <a:rPr lang="en-US" sz="1400" dirty="0" smtClean="0">
                <a:latin typeface="Times New Roman" panose="02020603050405020304" pitchFamily="18" charset="0"/>
                <a:ea typeface="Times New Roman" panose="02020603050405020304" pitchFamily="18" charset="0"/>
                <a:cs typeface="Times New Roman" panose="02020603050405020304" pitchFamily="18" charset="0"/>
              </a:rPr>
              <a:t>Fig. 1 </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Flow Chart for ITDA </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63401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44B5227-DA30-40B7-AC7C-F36C683E0CCE}"/>
              </a:ext>
            </a:extLst>
          </p:cNvPr>
          <p:cNvSpPr txBox="1"/>
          <p:nvPr/>
        </p:nvSpPr>
        <p:spPr>
          <a:xfrm>
            <a:off x="2834196" y="2594324"/>
            <a:ext cx="6094520" cy="1077218"/>
          </a:xfrm>
          <a:prstGeom prst="rect">
            <a:avLst/>
          </a:prstGeom>
          <a:noFill/>
        </p:spPr>
        <p:txBody>
          <a:bodyPr wrap="square">
            <a:spAutoFit/>
          </a:bodyPr>
          <a:lstStyle/>
          <a:p>
            <a:pPr marL="0" indent="0" algn="ctr">
              <a:buNone/>
            </a:pPr>
            <a:r>
              <a:rPr lang="en-US" sz="3200" b="1" u="sng" dirty="0">
                <a:effectLst>
                  <a:outerShdw blurRad="38100" dist="38100" dir="2700000" algn="tl">
                    <a:srgbClr val="000000">
                      <a:alpha val="43137"/>
                    </a:srgbClr>
                  </a:outerShdw>
                </a:effectLst>
                <a:latin typeface="Times New Roman" pitchFamily="18" charset="0"/>
                <a:cs typeface="Times New Roman" pitchFamily="18" charset="0"/>
              </a:rPr>
              <a:t>DETAILED </a:t>
            </a:r>
          </a:p>
          <a:p>
            <a:pPr marL="0" indent="0" algn="ctr">
              <a:buNone/>
            </a:pPr>
            <a:r>
              <a:rPr lang="en-US" sz="3200" b="1" u="sng" dirty="0">
                <a:effectLst>
                  <a:outerShdw blurRad="38100" dist="38100" dir="2700000" algn="tl">
                    <a:srgbClr val="000000">
                      <a:alpha val="43137"/>
                    </a:srgbClr>
                  </a:outerShdw>
                </a:effectLst>
                <a:latin typeface="Times New Roman" pitchFamily="18" charset="0"/>
                <a:cs typeface="Times New Roman" pitchFamily="18" charset="0"/>
              </a:rPr>
              <a:t>DESIGN</a:t>
            </a:r>
            <a:endParaRPr lang="en-US" sz="3200" u="sng" dirty="0">
              <a:effectLst>
                <a:outerShdw blurRad="38100" dist="38100" dir="2700000" algn="tl">
                  <a:srgbClr val="000000">
                    <a:alpha val="43137"/>
                  </a:srgbClr>
                </a:outerShdw>
              </a:effectLst>
            </a:endParaRPr>
          </a:p>
        </p:txBody>
      </p:sp>
      <p:cxnSp>
        <p:nvCxnSpPr>
          <p:cNvPr id="4" name="Straight Connector 3">
            <a:extLst>
              <a:ext uri="{FF2B5EF4-FFF2-40B4-BE49-F238E27FC236}">
                <a16:creationId xmlns="" xmlns:a16="http://schemas.microsoft.com/office/drawing/2014/main" id="{DFCA31B4-42A5-432D-9CE5-DA2A11BB43B9}"/>
              </a:ext>
              <a:ext uri="{C183D7F6-B498-43B3-948B-1728B52AA6E4}">
                <adec:decorative xmlns="" xmlns:adec="http://schemas.microsoft.com/office/drawing/2017/decorative" val="1"/>
              </a:ext>
            </a:extLst>
          </p:cNvPr>
          <p:cNvCxnSpPr>
            <a:cxnSpLocks/>
          </p:cNvCxnSpPr>
          <p:nvPr/>
        </p:nvCxnSpPr>
        <p:spPr>
          <a:xfrm>
            <a:off x="0" y="3132933"/>
            <a:ext cx="4086225" cy="0"/>
          </a:xfrm>
          <a:prstGeom prst="line">
            <a:avLst/>
          </a:prstGeom>
          <a:ln>
            <a:tailEnd type="oval"/>
          </a:ln>
        </p:spPr>
        <p:style>
          <a:lnRef idx="3">
            <a:schemeClr val="dk1"/>
          </a:lnRef>
          <a:fillRef idx="0">
            <a:schemeClr val="dk1"/>
          </a:fillRef>
          <a:effectRef idx="2">
            <a:schemeClr val="dk1"/>
          </a:effectRef>
          <a:fontRef idx="minor">
            <a:schemeClr val="tx1"/>
          </a:fontRef>
        </p:style>
      </p:cxnSp>
      <p:cxnSp>
        <p:nvCxnSpPr>
          <p:cNvPr id="5" name="Straight Connector 4">
            <a:extLst>
              <a:ext uri="{FF2B5EF4-FFF2-40B4-BE49-F238E27FC236}">
                <a16:creationId xmlns="" xmlns:a16="http://schemas.microsoft.com/office/drawing/2014/main" id="{9F2D17EE-3485-41ED-A613-00733DC5C656}"/>
              </a:ext>
              <a:ext uri="{C183D7F6-B498-43B3-948B-1728B52AA6E4}">
                <adec:decorative xmlns="" xmlns:adec="http://schemas.microsoft.com/office/drawing/2017/decorative" val="1"/>
              </a:ext>
            </a:extLst>
          </p:cNvPr>
          <p:cNvCxnSpPr>
            <a:cxnSpLocks/>
          </p:cNvCxnSpPr>
          <p:nvPr/>
        </p:nvCxnSpPr>
        <p:spPr>
          <a:xfrm>
            <a:off x="7590408" y="3123171"/>
            <a:ext cx="4601592" cy="0"/>
          </a:xfrm>
          <a:prstGeom prst="line">
            <a:avLst/>
          </a:prstGeom>
          <a:ln>
            <a:headEnd type="ova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29525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1E38E5B-21CF-4864-A3C4-F756BDEAA23A}"/>
              </a:ext>
            </a:extLst>
          </p:cNvPr>
          <p:cNvSpPr txBox="1"/>
          <p:nvPr/>
        </p:nvSpPr>
        <p:spPr>
          <a:xfrm>
            <a:off x="4684451" y="201513"/>
            <a:ext cx="6094520" cy="584775"/>
          </a:xfrm>
          <a:prstGeom prst="rect">
            <a:avLst/>
          </a:prstGeom>
          <a:noFill/>
        </p:spPr>
        <p:txBody>
          <a:bodyPr wrap="square">
            <a:spAutoFit/>
          </a:bodyPr>
          <a:lstStyle/>
          <a:p>
            <a:r>
              <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a:t>
            </a:r>
            <a:endParaRPr lang="en-IN" sz="3200" dirty="0">
              <a:effectLst>
                <a:outerShdw blurRad="38100" dist="38100" dir="2700000" algn="tl">
                  <a:srgbClr val="000000">
                    <a:alpha val="43137"/>
                  </a:srgbClr>
                </a:outerShdw>
              </a:effectLst>
            </a:endParaRPr>
          </a:p>
        </p:txBody>
      </p:sp>
      <p:cxnSp>
        <p:nvCxnSpPr>
          <p:cNvPr id="4" name="Straight Connector 3">
            <a:extLst>
              <a:ext uri="{FF2B5EF4-FFF2-40B4-BE49-F238E27FC236}">
                <a16:creationId xmlns="" xmlns:a16="http://schemas.microsoft.com/office/drawing/2014/main" id="{C4345C47-9E56-42C3-B1FF-E7CCCA5E8861}"/>
              </a:ext>
              <a:ext uri="{C183D7F6-B498-43B3-948B-1728B52AA6E4}">
                <adec:decorative xmlns="" xmlns:adec="http://schemas.microsoft.com/office/drawing/2017/decorative" val="1"/>
              </a:ext>
            </a:extLst>
          </p:cNvPr>
          <p:cNvCxnSpPr>
            <a:cxnSpLocks/>
          </p:cNvCxnSpPr>
          <p:nvPr/>
        </p:nvCxnSpPr>
        <p:spPr>
          <a:xfrm>
            <a:off x="0" y="625434"/>
            <a:ext cx="4166124" cy="0"/>
          </a:xfrm>
          <a:prstGeom prst="line">
            <a:avLst/>
          </a:prstGeom>
          <a:ln>
            <a:tailEnd type="oval"/>
          </a:ln>
        </p:spPr>
        <p:style>
          <a:lnRef idx="3">
            <a:schemeClr val="dk1"/>
          </a:lnRef>
          <a:fillRef idx="0">
            <a:schemeClr val="dk1"/>
          </a:fillRef>
          <a:effectRef idx="2">
            <a:schemeClr val="dk1"/>
          </a:effectRef>
          <a:fontRef idx="minor">
            <a:schemeClr val="tx1"/>
          </a:fontRef>
        </p:style>
      </p:cxnSp>
      <p:cxnSp>
        <p:nvCxnSpPr>
          <p:cNvPr id="5" name="Straight Connector 4">
            <a:extLst>
              <a:ext uri="{FF2B5EF4-FFF2-40B4-BE49-F238E27FC236}">
                <a16:creationId xmlns="" xmlns:a16="http://schemas.microsoft.com/office/drawing/2014/main" id="{2E2F08CD-5B3C-4BF2-8E55-45DA359CCE8E}"/>
              </a:ext>
              <a:ext uri="{C183D7F6-B498-43B3-948B-1728B52AA6E4}">
                <adec:decorative xmlns="" xmlns:adec="http://schemas.microsoft.com/office/drawing/2017/decorative" val="1"/>
              </a:ext>
            </a:extLst>
          </p:cNvPr>
          <p:cNvCxnSpPr>
            <a:cxnSpLocks/>
          </p:cNvCxnSpPr>
          <p:nvPr/>
        </p:nvCxnSpPr>
        <p:spPr>
          <a:xfrm flipV="1">
            <a:off x="7566734" y="599685"/>
            <a:ext cx="4625266" cy="23980"/>
          </a:xfrm>
          <a:prstGeom prst="line">
            <a:avLst/>
          </a:prstGeom>
          <a:ln>
            <a:headEnd type="oval"/>
          </a:ln>
        </p:spPr>
        <p:style>
          <a:lnRef idx="3">
            <a:schemeClr val="dk1"/>
          </a:lnRef>
          <a:fillRef idx="0">
            <a:schemeClr val="dk1"/>
          </a:fillRef>
          <a:effectRef idx="2">
            <a:schemeClr val="dk1"/>
          </a:effectRef>
          <a:fontRef idx="minor">
            <a:schemeClr val="tx1"/>
          </a:fontRef>
        </p:style>
      </p:cxnSp>
      <p:sp>
        <p:nvSpPr>
          <p:cNvPr id="10" name="Rectangle 9">
            <a:extLst>
              <a:ext uri="{FF2B5EF4-FFF2-40B4-BE49-F238E27FC236}">
                <a16:creationId xmlns="" xmlns:a16="http://schemas.microsoft.com/office/drawing/2014/main" id="{F0A6A588-64CC-42D1-A44F-584D6AB4A013}"/>
              </a:ext>
              <a:ext uri="{C183D7F6-B498-43B3-948B-1728B52AA6E4}">
                <adec:decorative xmlns="" xmlns:adec="http://schemas.microsoft.com/office/drawing/2017/decorative" val="1"/>
              </a:ext>
            </a:extLst>
          </p:cNvPr>
          <p:cNvSpPr/>
          <p:nvPr/>
        </p:nvSpPr>
        <p:spPr>
          <a:xfrm>
            <a:off x="-1480" y="1630594"/>
            <a:ext cx="12192000" cy="44733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Ø"/>
            </a:pPr>
            <a:r>
              <a:rPr lang="en-IN" sz="2400" b="1" u="sng" dirty="0">
                <a:solidFill>
                  <a:schemeClr val="accent1"/>
                </a:solidFill>
                <a:latin typeface="Times New Roman" pitchFamily="18" charset="0"/>
                <a:cs typeface="Times New Roman" pitchFamily="18" charset="0"/>
              </a:rPr>
              <a:t>Research Design</a:t>
            </a:r>
            <a:r>
              <a:rPr lang="en-IN" sz="2400" b="1" dirty="0">
                <a:solidFill>
                  <a:schemeClr val="accent1"/>
                </a:solidFill>
                <a:latin typeface="Times New Roman" pitchFamily="18" charset="0"/>
                <a:cs typeface="Times New Roman" pitchFamily="18" charset="0"/>
              </a:rPr>
              <a:t> : </a:t>
            </a:r>
            <a:r>
              <a:rPr lang="en-IN" sz="2400" dirty="0">
                <a:solidFill>
                  <a:schemeClr val="tx1"/>
                </a:solidFill>
                <a:latin typeface="Times New Roman" pitchFamily="18" charset="0"/>
                <a:cs typeface="Times New Roman" pitchFamily="18" charset="0"/>
              </a:rPr>
              <a:t>The project is descriptive in nature as it provides the description of the current state of the country’s foreign trade in the period of 2014 and 2020.</a:t>
            </a:r>
          </a:p>
          <a:p>
            <a:endParaRPr lang="en-IN" sz="2400" b="1" dirty="0">
              <a:solidFill>
                <a:schemeClr val="tx2">
                  <a:lumMod val="40000"/>
                  <a:lumOff val="60000"/>
                </a:schemeClr>
              </a:solidFill>
              <a:latin typeface="Times New Roman" pitchFamily="18" charset="0"/>
              <a:cs typeface="Times New Roman" pitchFamily="18" charset="0"/>
            </a:endParaRPr>
          </a:p>
          <a:p>
            <a:endParaRPr lang="en-IN" sz="2400" b="1" u="sng" dirty="0">
              <a:solidFill>
                <a:schemeClr val="accent1"/>
              </a:solidFill>
              <a:latin typeface="Times New Roman" pitchFamily="18" charset="0"/>
              <a:cs typeface="Times New Roman" pitchFamily="18" charset="0"/>
            </a:endParaRPr>
          </a:p>
          <a:p>
            <a:pPr marL="342900" indent="-342900">
              <a:buFont typeface="Wingdings" panose="05000000000000000000" pitchFamily="2" charset="2"/>
              <a:buChar char="Ø"/>
            </a:pPr>
            <a:r>
              <a:rPr lang="en-IN" sz="2400" b="1" u="sng" dirty="0" smtClean="0">
                <a:solidFill>
                  <a:schemeClr val="accent1"/>
                </a:solidFill>
                <a:latin typeface="Times New Roman" pitchFamily="18" charset="0"/>
                <a:cs typeface="Times New Roman" pitchFamily="18" charset="0"/>
              </a:rPr>
              <a:t>Collection of Data</a:t>
            </a:r>
            <a:r>
              <a:rPr lang="en-IN" sz="2400" b="1" dirty="0" smtClean="0">
                <a:solidFill>
                  <a:schemeClr val="accent1"/>
                </a:solidFill>
                <a:latin typeface="Times New Roman" pitchFamily="18" charset="0"/>
                <a:cs typeface="Times New Roman" pitchFamily="18" charset="0"/>
              </a:rPr>
              <a:t> </a:t>
            </a:r>
            <a:r>
              <a:rPr lang="en-IN" sz="2400" b="1" dirty="0">
                <a:solidFill>
                  <a:schemeClr val="accent1"/>
                </a:solidFill>
                <a:latin typeface="Times New Roman" pitchFamily="18" charset="0"/>
                <a:cs typeface="Times New Roman" pitchFamily="18" charset="0"/>
              </a:rPr>
              <a:t>: </a:t>
            </a:r>
            <a:r>
              <a:rPr lang="en-IN" sz="2400" dirty="0">
                <a:solidFill>
                  <a:schemeClr val="tx1"/>
                </a:solidFill>
                <a:latin typeface="Times New Roman" pitchFamily="18" charset="0"/>
                <a:cs typeface="Times New Roman" pitchFamily="18" charset="0"/>
              </a:rPr>
              <a:t>The project is purely based on the secondary static data which is collected from government site of trade import/export, reports and other related sources. </a:t>
            </a:r>
          </a:p>
          <a:p>
            <a:endParaRPr lang="en-IN" sz="2400" b="1" u="sng" dirty="0">
              <a:solidFill>
                <a:schemeClr val="tx1"/>
              </a:solidFill>
              <a:latin typeface="Times New Roman" pitchFamily="18" charset="0"/>
              <a:cs typeface="Times New Roman" pitchFamily="18" charset="0"/>
            </a:endParaRPr>
          </a:p>
          <a:p>
            <a:endParaRPr lang="en-IN" sz="2400" b="1" u="sng" dirty="0">
              <a:solidFill>
                <a:schemeClr val="accent1"/>
              </a:solidFill>
              <a:latin typeface="Times New Roman" pitchFamily="18" charset="0"/>
              <a:cs typeface="Times New Roman" pitchFamily="18" charset="0"/>
            </a:endParaRPr>
          </a:p>
          <a:p>
            <a:pPr marL="342900" indent="-342900">
              <a:buFont typeface="Wingdings" panose="05000000000000000000" pitchFamily="2" charset="2"/>
              <a:buChar char="Ø"/>
            </a:pPr>
            <a:r>
              <a:rPr lang="en-IN" sz="2400" b="1" u="sng" dirty="0">
                <a:solidFill>
                  <a:schemeClr val="accent1"/>
                </a:solidFill>
                <a:latin typeface="Times New Roman" pitchFamily="18" charset="0"/>
                <a:cs typeface="Times New Roman" pitchFamily="18" charset="0"/>
              </a:rPr>
              <a:t>Statistical Techniques</a:t>
            </a:r>
            <a:r>
              <a:rPr lang="en-IN" sz="2400" b="1" dirty="0">
                <a:solidFill>
                  <a:schemeClr val="accent1"/>
                </a:solidFill>
                <a:latin typeface="Times New Roman" pitchFamily="18" charset="0"/>
                <a:cs typeface="Times New Roman" pitchFamily="18" charset="0"/>
              </a:rPr>
              <a:t> : </a:t>
            </a:r>
            <a:r>
              <a:rPr lang="en-IN" sz="2400" dirty="0">
                <a:solidFill>
                  <a:schemeClr val="tx1"/>
                </a:solidFill>
                <a:latin typeface="Times New Roman" pitchFamily="18" charset="0"/>
                <a:cs typeface="Times New Roman" pitchFamily="18" charset="0"/>
              </a:rPr>
              <a:t>Various statistical tools and techniques like, average, standard deviation and graphical representation will be used to analyse the collected data. </a:t>
            </a:r>
          </a:p>
          <a:p>
            <a:pPr marL="342900" indent="-342900">
              <a:buFont typeface="Wingdings" panose="05000000000000000000" pitchFamily="2" charset="2"/>
              <a:buChar char="Ø"/>
            </a:pPr>
            <a:endParaRPr lang="en-IN" sz="24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950791737"/>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A47D8A2-E181-46E1-BF7A-50C6AF6F490E}"/>
              </a:ext>
            </a:extLst>
          </p:cNvPr>
          <p:cNvSpPr txBox="1"/>
          <p:nvPr/>
        </p:nvSpPr>
        <p:spPr>
          <a:xfrm>
            <a:off x="4059313" y="272534"/>
            <a:ext cx="6094520" cy="584775"/>
          </a:xfrm>
          <a:prstGeom prst="rect">
            <a:avLst/>
          </a:prstGeom>
          <a:noFill/>
        </p:spPr>
        <p:txBody>
          <a:bodyPr wrap="square">
            <a:spAutoFit/>
          </a:bodyPr>
          <a:lstStyle/>
          <a:p>
            <a:r>
              <a:rPr lang="en-US" sz="3200" b="1" u="sng" dirty="0">
                <a:effectLst>
                  <a:outerShdw blurRad="38100" dist="38100" dir="2700000" algn="tl">
                    <a:srgbClr val="000000">
                      <a:alpha val="43137"/>
                    </a:srgbClr>
                  </a:outerShdw>
                </a:effectLst>
                <a:latin typeface="Times New Roman" pitchFamily="18" charset="0"/>
                <a:cs typeface="Times New Roman" pitchFamily="18" charset="0"/>
              </a:rPr>
              <a:t>Hypothesis Testing</a:t>
            </a:r>
            <a:endParaRPr lang="en-IN" sz="3200" dirty="0">
              <a:effectLst>
                <a:outerShdw blurRad="38100" dist="38100" dir="2700000" algn="tl">
                  <a:srgbClr val="000000">
                    <a:alpha val="43137"/>
                  </a:srgbClr>
                </a:outerShdw>
              </a:effectLst>
            </a:endParaRPr>
          </a:p>
        </p:txBody>
      </p:sp>
      <p:cxnSp>
        <p:nvCxnSpPr>
          <p:cNvPr id="4" name="Straight Connector 3">
            <a:extLst>
              <a:ext uri="{FF2B5EF4-FFF2-40B4-BE49-F238E27FC236}">
                <a16:creationId xmlns="" xmlns:a16="http://schemas.microsoft.com/office/drawing/2014/main" id="{DFB9A361-BE3E-49B8-8F8C-89241960E965}"/>
              </a:ext>
              <a:ext uri="{C183D7F6-B498-43B3-948B-1728B52AA6E4}">
                <adec:decorative xmlns="" xmlns:adec="http://schemas.microsoft.com/office/drawing/2017/decorative" val="1"/>
              </a:ext>
            </a:extLst>
          </p:cNvPr>
          <p:cNvCxnSpPr>
            <a:cxnSpLocks/>
          </p:cNvCxnSpPr>
          <p:nvPr/>
        </p:nvCxnSpPr>
        <p:spPr>
          <a:xfrm>
            <a:off x="-26912" y="611675"/>
            <a:ext cx="3702267" cy="0"/>
          </a:xfrm>
          <a:prstGeom prst="line">
            <a:avLst/>
          </a:prstGeom>
          <a:ln>
            <a:tailEnd type="oval"/>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 xmlns:a16="http://schemas.microsoft.com/office/drawing/2014/main" id="{7AF93C8A-CB5E-4BD6-BAFA-A7D14FCF4CCF}"/>
              </a:ext>
              <a:ext uri="{C183D7F6-B498-43B3-948B-1728B52AA6E4}">
                <adec:decorative xmlns="" xmlns:adec="http://schemas.microsoft.com/office/drawing/2017/decorative" val="1"/>
              </a:ext>
            </a:extLst>
          </p:cNvPr>
          <p:cNvCxnSpPr>
            <a:cxnSpLocks/>
          </p:cNvCxnSpPr>
          <p:nvPr/>
        </p:nvCxnSpPr>
        <p:spPr>
          <a:xfrm>
            <a:off x="7838983" y="617900"/>
            <a:ext cx="4353017" cy="0"/>
          </a:xfrm>
          <a:prstGeom prst="line">
            <a:avLst/>
          </a:prstGeom>
          <a:ln>
            <a:headEnd type="oval"/>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 xmlns:a16="http://schemas.microsoft.com/office/drawing/2014/main" id="{58B4BD81-AA38-433C-B97A-8827E44D9C82}"/>
              </a:ext>
            </a:extLst>
          </p:cNvPr>
          <p:cNvSpPr txBox="1"/>
          <p:nvPr/>
        </p:nvSpPr>
        <p:spPr>
          <a:xfrm>
            <a:off x="543667" y="2176219"/>
            <a:ext cx="10417839" cy="2862322"/>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NULL HYPOTHESIS STATEMENT (Ho):</a:t>
            </a:r>
            <a:r>
              <a:rPr lang="en-US" sz="2000" dirty="0">
                <a:latin typeface="Times New Roman" panose="02020603050405020304" pitchFamily="18" charset="0"/>
                <a:cs typeface="Times New Roman" panose="02020603050405020304" pitchFamily="18" charset="0"/>
              </a:rPr>
              <a:t> The exports and the imports gradually increases between the India and ASEAN (Association of South East Asian Nations) countries.</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null hypothesis cannot be rejected in this project and the alternative hypothesis can therefore be rejected. The alternative to this hypothesis is therefore as shown below: </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ALTERNATIVE HYPOTHESIS STATEMENT (H1):</a:t>
            </a:r>
            <a:r>
              <a:rPr lang="en-US" sz="2000" dirty="0">
                <a:latin typeface="Times New Roman" panose="02020603050405020304" pitchFamily="18" charset="0"/>
                <a:cs typeface="Times New Roman" panose="02020603050405020304" pitchFamily="18" charset="0"/>
              </a:rPr>
              <a:t> Between India and ASEAN countries exports and imports are gradually decreasing.</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3763291"/>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headEnd type="oval"/>
          </a:ln>
        </p:spPr>
        <p:style>
          <a:lnRef idx="3">
            <a:schemeClr val="dk1"/>
          </a:lnRef>
          <a:fillRef idx="0">
            <a:schemeClr val="dk1"/>
          </a:fillRef>
          <a:effectRef idx="2">
            <a:schemeClr val="dk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tailEnd type="oval"/>
          </a:ln>
        </p:spPr>
        <p:style>
          <a:lnRef idx="3">
            <a:schemeClr val="dk1"/>
          </a:lnRef>
          <a:fillRef idx="0">
            <a:schemeClr val="dk1"/>
          </a:fillRef>
          <a:effectRef idx="2">
            <a:schemeClr val="dk1"/>
          </a:effectRef>
          <a:fontRef idx="minor">
            <a:schemeClr val="tx1"/>
          </a:fontRef>
        </p:style>
      </p:cxnSp>
      <p:sp>
        <p:nvSpPr>
          <p:cNvPr id="34" name="Freeform 1676" descr="Icon of check box. ">
            <a:extLst>
              <a:ext uri="{FF2B5EF4-FFF2-40B4-BE49-F238E27FC236}">
                <a16:creationId xmlns=""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TextBox 42">
            <a:extLst>
              <a:ext uri="{FF2B5EF4-FFF2-40B4-BE49-F238E27FC236}">
                <a16:creationId xmlns="" xmlns:a16="http://schemas.microsoft.com/office/drawing/2014/main" id="{E1E004CD-ED21-426D-A700-D6B160916018}"/>
              </a:ext>
            </a:extLst>
          </p:cNvPr>
          <p:cNvSpPr txBox="1"/>
          <p:nvPr/>
        </p:nvSpPr>
        <p:spPr>
          <a:xfrm>
            <a:off x="4921195" y="205686"/>
            <a:ext cx="6103398" cy="646331"/>
          </a:xfrm>
          <a:prstGeom prst="rect">
            <a:avLst/>
          </a:prstGeom>
          <a:noFill/>
        </p:spPr>
        <p:txBody>
          <a:bodyPr wrap="square">
            <a:spAutoFit/>
          </a:bodyPr>
          <a:lstStyle/>
          <a:p>
            <a:r>
              <a:rPr lang="en-US" sz="3600" b="1" u="sng" dirty="0">
                <a:effectLst>
                  <a:outerShdw blurRad="38100" dist="38100" dir="2700000" algn="tl">
                    <a:srgbClr val="000000">
                      <a:alpha val="43137"/>
                    </a:srgbClr>
                  </a:outerShdw>
                </a:effectLst>
                <a:latin typeface="Times New Roman" pitchFamily="18" charset="0"/>
                <a:cs typeface="Times New Roman" pitchFamily="18" charset="0"/>
              </a:rPr>
              <a:t>AGENDA</a:t>
            </a:r>
            <a:endParaRPr lang="en-IN" sz="3600" b="1" dirty="0">
              <a:effectLst>
                <a:outerShdw blurRad="38100" dist="38100" dir="2700000" algn="tl">
                  <a:srgbClr val="000000">
                    <a:alpha val="43137"/>
                  </a:srgbClr>
                </a:outerShdw>
              </a:effectLst>
            </a:endParaRPr>
          </a:p>
        </p:txBody>
      </p:sp>
      <p:sp>
        <p:nvSpPr>
          <p:cNvPr id="44" name="TextBox 43">
            <a:extLst>
              <a:ext uri="{FF2B5EF4-FFF2-40B4-BE49-F238E27FC236}">
                <a16:creationId xmlns="" xmlns:a16="http://schemas.microsoft.com/office/drawing/2014/main" id="{83D2B71F-12C7-4313-A658-65D0B3E665DD}"/>
              </a:ext>
            </a:extLst>
          </p:cNvPr>
          <p:cNvSpPr txBox="1"/>
          <p:nvPr/>
        </p:nvSpPr>
        <p:spPr>
          <a:xfrm>
            <a:off x="827315" y="954226"/>
            <a:ext cx="9692724" cy="5755422"/>
          </a:xfrm>
          <a:prstGeom prst="rect">
            <a:avLst/>
          </a:prstGeom>
          <a:noFill/>
        </p:spPr>
        <p:txBody>
          <a:bodyPr wrap="square">
            <a:spAutoFit/>
          </a:bodyPr>
          <a:lstStyle/>
          <a:p>
            <a:pPr marL="285750" indent="-285750" algn="l">
              <a:buFont typeface="Wingdings" pitchFamily="2" charset="2"/>
              <a:buChar char="Ø"/>
            </a:pPr>
            <a:r>
              <a:rPr lang="en-US" sz="1600" b="1" dirty="0" smtClean="0">
                <a:latin typeface="Times New Roman" panose="02020603050405020304" pitchFamily="18" charset="0"/>
                <a:cs typeface="Times New Roman" panose="02020603050405020304" pitchFamily="18" charset="0"/>
              </a:rPr>
              <a:t>ABSTRACT</a:t>
            </a:r>
          </a:p>
          <a:p>
            <a:pPr marL="285750" indent="-285750" algn="l">
              <a:buFont typeface="Wingdings" pitchFamily="2" charset="2"/>
              <a:buChar char="Ø"/>
            </a:pPr>
            <a:r>
              <a:rPr lang="en-US" sz="1600" b="1" dirty="0" smtClean="0">
                <a:latin typeface="Times New Roman" panose="02020603050405020304" pitchFamily="18" charset="0"/>
                <a:cs typeface="Times New Roman" panose="02020603050405020304" pitchFamily="18" charset="0"/>
              </a:rPr>
              <a:t>INTRODUCTION</a:t>
            </a:r>
          </a:p>
          <a:p>
            <a:pPr marL="285750" indent="-285750" algn="l">
              <a:buFont typeface="Wingdings" pitchFamily="2" charset="2"/>
              <a:buChar char="Ø"/>
            </a:pPr>
            <a:r>
              <a:rPr lang="en-IN" sz="1600" b="1" dirty="0" smtClean="0">
                <a:latin typeface="Times New Roman" panose="02020603050405020304" pitchFamily="18" charset="0"/>
                <a:cs typeface="Times New Roman" panose="02020603050405020304" pitchFamily="18" charset="0"/>
              </a:rPr>
              <a:t>LITERATURE SURVEY</a:t>
            </a:r>
            <a:endParaRPr lang="en-US" sz="1600" dirty="0" smtClean="0">
              <a:latin typeface="Times New Roman" pitchFamily="18" charset="0"/>
              <a:cs typeface="Times New Roman" pitchFamily="18" charset="0"/>
            </a:endParaRPr>
          </a:p>
          <a:p>
            <a:pPr marL="285750" indent="-285750" algn="l">
              <a:buFont typeface="Wingdings" pitchFamily="2" charset="2"/>
              <a:buChar char="Ø"/>
            </a:pPr>
            <a:r>
              <a:rPr lang="en-IN" sz="1600" b="1" dirty="0" smtClean="0">
                <a:latin typeface="Times New Roman" panose="02020603050405020304" pitchFamily="18" charset="0"/>
                <a:cs typeface="Times New Roman" panose="02020603050405020304" pitchFamily="18" charset="0"/>
              </a:rPr>
              <a:t>PROPOSED SYSTEM</a:t>
            </a:r>
          </a:p>
          <a:p>
            <a:pPr marL="285750" indent="-285750" algn="l">
              <a:buFont typeface="Wingdings" pitchFamily="2" charset="2"/>
              <a:buChar char="Ø"/>
            </a:pPr>
            <a:r>
              <a:rPr lang="en-IN" sz="1600" b="1" dirty="0" smtClean="0">
                <a:latin typeface="Times New Roman" panose="02020603050405020304" pitchFamily="18" charset="0"/>
                <a:cs typeface="Times New Roman" panose="02020603050405020304" pitchFamily="18" charset="0"/>
              </a:rPr>
              <a:t>TOOLS AND TECHNOLOGY</a:t>
            </a:r>
          </a:p>
          <a:p>
            <a:pPr marL="285750" indent="-285750" algn="l">
              <a:buFont typeface="Wingdings" pitchFamily="2" charset="2"/>
              <a:buChar char="Ø"/>
            </a:pPr>
            <a:r>
              <a:rPr lang="en-US" sz="1600" b="1" dirty="0" smtClean="0">
                <a:latin typeface="Times New Roman" panose="02020603050405020304" pitchFamily="18" charset="0"/>
                <a:cs typeface="Times New Roman" panose="02020603050405020304" pitchFamily="18" charset="0"/>
              </a:rPr>
              <a:t>REQUIRMENTS ANALYSIS</a:t>
            </a:r>
          </a:p>
          <a:p>
            <a:r>
              <a:rPr lang="en-US" sz="1600" b="1" dirty="0" smtClean="0">
                <a:latin typeface="Times New Roman" panose="02020603050405020304" pitchFamily="18" charset="0"/>
                <a:cs typeface="Times New Roman" panose="02020603050405020304" pitchFamily="18" charset="0"/>
              </a:rPr>
              <a:t>                                                                            1.  Functional Requirements</a:t>
            </a:r>
          </a:p>
          <a:p>
            <a:pPr fontAlgn="base"/>
            <a:r>
              <a:rPr lang="en-US" sz="1600" b="1" dirty="0" smtClean="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2.  Non-Functional Requirements</a:t>
            </a:r>
          </a:p>
          <a:p>
            <a:r>
              <a:rPr lang="en-US" sz="1600" b="1" dirty="0">
                <a:latin typeface="Times New Roman" panose="02020603050405020304" pitchFamily="18" charset="0"/>
                <a:cs typeface="Times New Roman" panose="02020603050405020304" pitchFamily="18" charset="0"/>
              </a:rPr>
              <a:t>                                                                            3.  </a:t>
            </a:r>
            <a:r>
              <a:rPr lang="en-IN" sz="1600" b="1" dirty="0">
                <a:latin typeface="Times New Roman" pitchFamily="18" charset="0"/>
                <a:cs typeface="Times New Roman" pitchFamily="18" charset="0"/>
              </a:rPr>
              <a:t>Hardware Requirements</a:t>
            </a:r>
          </a:p>
          <a:p>
            <a:pPr fontAlgn="base"/>
            <a:r>
              <a:rPr lang="en-IN" sz="1600" b="1" dirty="0">
                <a:latin typeface="Times New Roman" pitchFamily="18" charset="0"/>
                <a:cs typeface="Times New Roman" pitchFamily="18" charset="0"/>
              </a:rPr>
              <a:t>                                                                            4.  Software Requirements</a:t>
            </a:r>
            <a:endParaRPr lang="en-US" sz="1600" b="1" dirty="0">
              <a:latin typeface="Times New Roman" panose="02020603050405020304" pitchFamily="18" charset="0"/>
              <a:cs typeface="Times New Roman" panose="02020603050405020304" pitchFamily="18" charset="0"/>
            </a:endParaRPr>
          </a:p>
          <a:p>
            <a:pPr lvl="0" algn="l" fontAlgn="base"/>
            <a:endParaRPr lang="en-US" sz="1600" b="1" dirty="0">
              <a:latin typeface="Times New Roman" panose="02020603050405020304" pitchFamily="18" charset="0"/>
              <a:cs typeface="Times New Roman" panose="02020603050405020304" pitchFamily="18" charset="0"/>
            </a:endParaRPr>
          </a:p>
          <a:p>
            <a:pPr marL="285750" lvl="0" indent="-285750" algn="l" fontAlgn="base">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DESIGN</a:t>
            </a:r>
          </a:p>
          <a:p>
            <a:pPr lvl="1" fontAlgn="base"/>
            <a:r>
              <a:rPr lang="en-US" sz="1600" b="1" dirty="0">
                <a:latin typeface="Times New Roman" panose="02020603050405020304" pitchFamily="18" charset="0"/>
                <a:cs typeface="Times New Roman" panose="02020603050405020304" pitchFamily="18" charset="0"/>
              </a:rPr>
              <a:t>                                                                    1.  System Design</a:t>
            </a:r>
          </a:p>
          <a:p>
            <a:pPr lvl="1" fontAlgn="base"/>
            <a:r>
              <a:rPr lang="en-US" sz="16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&gt;&gt; Flow </a:t>
            </a:r>
            <a:r>
              <a:rPr lang="en-US" sz="1600" b="1" dirty="0">
                <a:latin typeface="Times New Roman" panose="02020603050405020304" pitchFamily="18" charset="0"/>
                <a:cs typeface="Times New Roman" panose="02020603050405020304" pitchFamily="18" charset="0"/>
              </a:rPr>
              <a:t>Chart                                                                                                                           </a:t>
            </a:r>
          </a:p>
          <a:p>
            <a:pPr lvl="2" fontAlgn="base"/>
            <a:r>
              <a:rPr lang="en-US" sz="16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2</a:t>
            </a:r>
            <a:r>
              <a:rPr lang="en-US" sz="1600" b="1" dirty="0">
                <a:latin typeface="Times New Roman" panose="02020603050405020304" pitchFamily="18" charset="0"/>
                <a:cs typeface="Times New Roman" panose="02020603050405020304" pitchFamily="18" charset="0"/>
              </a:rPr>
              <a:t>.  Detailed Design</a:t>
            </a:r>
          </a:p>
          <a:p>
            <a:pPr lvl="2" fontAlgn="base"/>
            <a:r>
              <a:rPr lang="en-US" sz="16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&gt;&gt; </a:t>
            </a:r>
            <a:r>
              <a:rPr lang="en-US" sz="1600" b="1" dirty="0">
                <a:latin typeface="Times New Roman" panose="02020603050405020304" pitchFamily="18" charset="0"/>
                <a:cs typeface="Times New Roman" panose="02020603050405020304" pitchFamily="18" charset="0"/>
              </a:rPr>
              <a:t>Methodology</a:t>
            </a:r>
          </a:p>
          <a:p>
            <a:pPr lvl="2" fontAlgn="base"/>
            <a:r>
              <a:rPr lang="en-US" sz="16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&gt;&gt; Hypothesis </a:t>
            </a:r>
            <a:r>
              <a:rPr lang="en-US" sz="1600" b="1" dirty="0">
                <a:latin typeface="Times New Roman" panose="02020603050405020304" pitchFamily="18" charset="0"/>
                <a:cs typeface="Times New Roman" panose="02020603050405020304" pitchFamily="18" charset="0"/>
              </a:rPr>
              <a:t>Testing</a:t>
            </a:r>
          </a:p>
          <a:p>
            <a:pPr lvl="2" fontAlgn="base"/>
            <a:endParaRPr lang="en-US" sz="1600" b="1" dirty="0">
              <a:latin typeface="Times New Roman" panose="02020603050405020304" pitchFamily="18" charset="0"/>
              <a:cs typeface="Times New Roman" panose="02020603050405020304" pitchFamily="18" charset="0"/>
            </a:endParaRPr>
          </a:p>
          <a:p>
            <a:pPr marL="285750" lvl="0" indent="-285750" algn="l" fontAlgn="base">
              <a:buFont typeface="Wingdings" panose="05000000000000000000" pitchFamily="2" charset="2"/>
              <a:buChar char="Ø"/>
            </a:pPr>
            <a:r>
              <a:rPr lang="en-US" sz="1600" b="1" dirty="0" smtClean="0">
                <a:latin typeface="Times New Roman" panose="02020603050405020304" pitchFamily="18" charset="0"/>
                <a:cs typeface="Times New Roman" panose="02020603050405020304" pitchFamily="18" charset="0"/>
              </a:rPr>
              <a:t>IMPLEMENTATION</a:t>
            </a:r>
          </a:p>
          <a:p>
            <a:pPr marL="285750" indent="-285750" fontAlgn="base">
              <a:buFont typeface="Wingdings" panose="05000000000000000000" pitchFamily="2" charset="2"/>
              <a:buChar char="Ø"/>
            </a:pPr>
            <a:r>
              <a:rPr lang="en-US" sz="1600" b="1" dirty="0" smtClean="0">
                <a:latin typeface="Times New Roman" panose="02020603050405020304" pitchFamily="18" charset="0"/>
                <a:cs typeface="Times New Roman" panose="02020603050405020304" pitchFamily="18" charset="0"/>
              </a:rPr>
              <a:t>TESTING</a:t>
            </a:r>
          </a:p>
          <a:p>
            <a:pPr marL="285750" lvl="0" indent="-285750" algn="l" fontAlgn="base">
              <a:buFont typeface="Wingdings" panose="05000000000000000000" pitchFamily="2" charset="2"/>
              <a:buChar char="Ø"/>
            </a:pPr>
            <a:r>
              <a:rPr lang="en-US" sz="1600" b="1" dirty="0" smtClean="0">
                <a:latin typeface="Times New Roman" panose="02020603050405020304" pitchFamily="18" charset="0"/>
                <a:cs typeface="Times New Roman" panose="02020603050405020304" pitchFamily="18" charset="0"/>
              </a:rPr>
              <a:t>CONCLUSION</a:t>
            </a:r>
          </a:p>
          <a:p>
            <a:pPr marL="285750" lvl="0" indent="-285750" algn="l" fontAlgn="base">
              <a:buFont typeface="Wingdings" panose="05000000000000000000" pitchFamily="2" charset="2"/>
              <a:buChar char="Ø"/>
            </a:pPr>
            <a:r>
              <a:rPr lang="en-US" sz="1600" b="1" dirty="0" smtClean="0">
                <a:latin typeface="Times New Roman" panose="02020603050405020304" pitchFamily="18" charset="0"/>
                <a:cs typeface="Times New Roman" panose="02020603050405020304" pitchFamily="18" charset="0"/>
              </a:rPr>
              <a:t>FUTURE ENHANCEMENT</a:t>
            </a:r>
            <a:endParaRPr lang="en-US" sz="1600" b="1" dirty="0">
              <a:latin typeface="Times New Roman" panose="02020603050405020304" pitchFamily="18" charset="0"/>
              <a:cs typeface="Times New Roman" panose="02020603050405020304" pitchFamily="18" charset="0"/>
            </a:endParaRPr>
          </a:p>
          <a:p>
            <a:pPr marL="285750" lvl="0" indent="-285750" algn="l" fontAlgn="base">
              <a:buFont typeface="Wingdings" panose="05000000000000000000" pitchFamily="2" charset="2"/>
              <a:buChar char="Ø"/>
            </a:pPr>
            <a:r>
              <a:rPr lang="en-US" sz="1600" b="1" dirty="0" smtClean="0">
                <a:latin typeface="Times New Roman" panose="02020603050405020304" pitchFamily="18" charset="0"/>
                <a:cs typeface="Times New Roman" panose="02020603050405020304" pitchFamily="18" charset="0"/>
              </a:rPr>
              <a:t>BIBLIOGRAPHY</a:t>
            </a: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9715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58883" y="418823"/>
            <a:ext cx="1940531" cy="661207"/>
          </a:xfrm>
          <a:prstGeom prst="rect">
            <a:avLst/>
          </a:prstGeom>
        </p:spPr>
        <p:txBody>
          <a:bodyPr wrap="none">
            <a:spAutoFit/>
          </a:bodyPr>
          <a:lstStyle/>
          <a:p>
            <a:pPr marL="342900" lvl="0" indent="-342900">
              <a:lnSpc>
                <a:spcPct val="150000"/>
              </a:lnSpc>
              <a:spcAft>
                <a:spcPts val="0"/>
              </a:spcAft>
              <a:buFont typeface="Wingdings" panose="05000000000000000000" pitchFamily="2" charset="2"/>
              <a:buChar char=""/>
              <a:tabLst>
                <a:tab pos="640080" algn="l"/>
              </a:tabLst>
            </a:pPr>
            <a:r>
              <a:rPr lang="en-IN" sz="2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ea typeface="Times New Roman" panose="02020603050405020304" pitchFamily="18" charset="0"/>
                <a:cs typeface="Times New Roman" panose="02020603050405020304" pitchFamily="18" charset="0"/>
              </a:rPr>
              <a:t>T-TEST </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Rectangle 5"/>
          <p:cNvSpPr/>
          <p:nvPr/>
        </p:nvSpPr>
        <p:spPr>
          <a:xfrm>
            <a:off x="574766" y="4185421"/>
            <a:ext cx="11234056" cy="2262158"/>
          </a:xfrm>
          <a:prstGeom prst="rect">
            <a:avLst/>
          </a:prstGeom>
        </p:spPr>
        <p:txBody>
          <a:bodyPr wrap="square">
            <a:spAutoFit/>
          </a:bodyPr>
          <a:lstStyle/>
          <a:p>
            <a:pPr algn="ctr">
              <a:lnSpc>
                <a:spcPct val="150000"/>
              </a:lnSpc>
              <a:spcAft>
                <a:spcPts val="0"/>
              </a:spcAf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Fig. </a:t>
            </a:r>
            <a:r>
              <a:rPr lang="en-US" sz="1400" dirty="0" smtClean="0">
                <a:latin typeface="Times New Roman" panose="02020603050405020304" pitchFamily="18" charset="0"/>
                <a:ea typeface="Times New Roman" panose="02020603050405020304" pitchFamily="18" charset="0"/>
                <a:cs typeface="Times New Roman" panose="02020603050405020304" pitchFamily="18" charset="0"/>
              </a:rPr>
              <a:t>2.1 </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T-test for Exports</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marL="365760">
              <a:lnSpc>
                <a:spcPct val="150000"/>
              </a:lnSpc>
              <a:spcAft>
                <a:spcPts val="0"/>
              </a:spcAf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Sample mean is found to be 26.61 and population mean of the growth of the exports region wise is between 17.78 and 35.43.</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65760">
              <a:lnSpc>
                <a:spcPct val="150000"/>
              </a:lnSpc>
              <a:spcAft>
                <a:spcPts val="0"/>
              </a:spcAf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T-TEST RESULT STATEMENT: At 90% confidence there is no enough evidence to reject the null hypothesis.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866536" y="1227910"/>
            <a:ext cx="10942286" cy="2957512"/>
          </a:xfrm>
          <a:prstGeom prst="rect">
            <a:avLst/>
          </a:prstGeom>
        </p:spPr>
      </p:pic>
    </p:spTree>
    <p:extLst>
      <p:ext uri="{BB962C8B-B14F-4D97-AF65-F5344CB8AC3E}">
        <p14:creationId xmlns:p14="http://schemas.microsoft.com/office/powerpoint/2010/main" val="3432151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199" y="3537470"/>
            <a:ext cx="10868297" cy="2539157"/>
          </a:xfrm>
          <a:prstGeom prst="rect">
            <a:avLst/>
          </a:prstGeom>
        </p:spPr>
        <p:txBody>
          <a:bodyPr wrap="square">
            <a:spAutoFit/>
          </a:bodyPr>
          <a:lstStyle/>
          <a:p>
            <a:pPr algn="ctr">
              <a:lnSpc>
                <a:spcPct val="150000"/>
              </a:lnSpc>
              <a:spcAft>
                <a:spcPts val="0"/>
              </a:spcAf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Fig. </a:t>
            </a:r>
            <a:r>
              <a:rPr lang="en-US" sz="1400" dirty="0" smtClean="0">
                <a:latin typeface="Times New Roman" panose="02020603050405020304" pitchFamily="18" charset="0"/>
                <a:ea typeface="Times New Roman" panose="02020603050405020304" pitchFamily="18" charset="0"/>
                <a:cs typeface="Times New Roman" panose="02020603050405020304" pitchFamily="18" charset="0"/>
              </a:rPr>
              <a:t>2.2 </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T-test for Imports</a:t>
            </a:r>
            <a:endParaRPr lang="en-IN" sz="1400" b="1" dirty="0">
              <a:latin typeface="Times New Roman" panose="02020603050405020304" pitchFamily="18" charset="0"/>
              <a:ea typeface="Times New Roman" panose="02020603050405020304" pitchFamily="18" charset="0"/>
              <a:cs typeface="Times New Roman" panose="02020603050405020304" pitchFamily="18" charset="0"/>
            </a:endParaRPr>
          </a:p>
          <a:p>
            <a:pPr marL="365760">
              <a:lnSpc>
                <a:spcPct val="150000"/>
              </a:lnSpc>
              <a:spcAft>
                <a:spcPts val="0"/>
              </a:spcAft>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65760">
              <a:lnSpc>
                <a:spcPct val="150000"/>
              </a:lnSpc>
              <a:spcAft>
                <a:spcPts val="0"/>
              </a:spcAf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Sample mean is found to be 37.74 and population mean of the growth of the exports region wise is between 24.06 and 51.43.</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65760">
              <a:lnSpc>
                <a:spcPct val="150000"/>
              </a:lnSpc>
              <a:spcAft>
                <a:spcPts val="0"/>
              </a:spcAft>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T-TEST RESULT STATEMENT: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At 90% confidence there is no enough evidence to reject the null hypothesis.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966652" y="613955"/>
            <a:ext cx="10358844" cy="2923516"/>
          </a:xfrm>
          <a:prstGeom prst="rect">
            <a:avLst/>
          </a:prstGeom>
        </p:spPr>
      </p:pic>
    </p:spTree>
    <p:extLst>
      <p:ext uri="{BB962C8B-B14F-4D97-AF65-F5344CB8AC3E}">
        <p14:creationId xmlns:p14="http://schemas.microsoft.com/office/powerpoint/2010/main" val="3478713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07891F2-BEDF-49ED-B494-A3FC75E2DAB8}"/>
              </a:ext>
            </a:extLst>
          </p:cNvPr>
          <p:cNvSpPr txBox="1"/>
          <p:nvPr/>
        </p:nvSpPr>
        <p:spPr>
          <a:xfrm>
            <a:off x="3811481" y="282419"/>
            <a:ext cx="6094520" cy="646331"/>
          </a:xfrm>
          <a:prstGeom prst="rect">
            <a:avLst/>
          </a:prstGeom>
          <a:noFill/>
        </p:spPr>
        <p:txBody>
          <a:bodyPr wrap="square">
            <a:spAutoFit/>
          </a:bodyPr>
          <a:lstStyle/>
          <a:p>
            <a:pPr lvl="0" algn="l" fontAlgn="base"/>
            <a:r>
              <a:rPr lang="en-US" sz="36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IMPLEMENTATION</a:t>
            </a:r>
            <a:endParaRPr lang="en-US"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 xmlns:a16="http://schemas.microsoft.com/office/drawing/2014/main" id="{BC3B0698-5169-4AFF-A805-A05387C3A492}"/>
              </a:ext>
              <a:ext uri="{C183D7F6-B498-43B3-948B-1728B52AA6E4}">
                <adec:decorative xmlns="" xmlns:adec="http://schemas.microsoft.com/office/drawing/2017/decorative" val="1"/>
              </a:ext>
            </a:extLst>
          </p:cNvPr>
          <p:cNvCxnSpPr>
            <a:cxnSpLocks/>
          </p:cNvCxnSpPr>
          <p:nvPr/>
        </p:nvCxnSpPr>
        <p:spPr>
          <a:xfrm>
            <a:off x="0" y="637568"/>
            <a:ext cx="3595456" cy="0"/>
          </a:xfrm>
          <a:prstGeom prst="line">
            <a:avLst/>
          </a:prstGeom>
          <a:ln>
            <a:tailEnd type="oval"/>
          </a:ln>
        </p:spPr>
        <p:style>
          <a:lnRef idx="3">
            <a:schemeClr val="dk1"/>
          </a:lnRef>
          <a:fillRef idx="0">
            <a:schemeClr val="dk1"/>
          </a:fillRef>
          <a:effectRef idx="2">
            <a:schemeClr val="dk1"/>
          </a:effectRef>
          <a:fontRef idx="minor">
            <a:schemeClr val="tx1"/>
          </a:fontRef>
        </p:style>
      </p:cxnSp>
      <p:cxnSp>
        <p:nvCxnSpPr>
          <p:cNvPr id="5" name="Straight Connector 4">
            <a:extLst>
              <a:ext uri="{FF2B5EF4-FFF2-40B4-BE49-F238E27FC236}">
                <a16:creationId xmlns="" xmlns:a16="http://schemas.microsoft.com/office/drawing/2014/main" id="{7EA27DC9-8371-46B5-B194-9819B51FEF1D}"/>
              </a:ext>
              <a:ext uri="{C183D7F6-B498-43B3-948B-1728B52AA6E4}">
                <adec:decorative xmlns="" xmlns:adec="http://schemas.microsoft.com/office/drawing/2017/decorative" val="1"/>
              </a:ext>
            </a:extLst>
          </p:cNvPr>
          <p:cNvCxnSpPr>
            <a:cxnSpLocks/>
          </p:cNvCxnSpPr>
          <p:nvPr/>
        </p:nvCxnSpPr>
        <p:spPr>
          <a:xfrm>
            <a:off x="8407153" y="637568"/>
            <a:ext cx="3784847" cy="0"/>
          </a:xfrm>
          <a:prstGeom prst="line">
            <a:avLst/>
          </a:prstGeom>
          <a:ln>
            <a:headEnd type="oval"/>
          </a:ln>
        </p:spPr>
        <p:style>
          <a:lnRef idx="3">
            <a:schemeClr val="dk1"/>
          </a:lnRef>
          <a:fillRef idx="0">
            <a:schemeClr val="dk1"/>
          </a:fillRef>
          <a:effectRef idx="2">
            <a:schemeClr val="dk1"/>
          </a:effectRef>
          <a:fontRef idx="minor">
            <a:schemeClr val="tx1"/>
          </a:fontRef>
        </p:style>
      </p:cxnSp>
      <p:pic>
        <p:nvPicPr>
          <p:cNvPr id="9" name="Picture 3">
            <a:extLst>
              <a:ext uri="{FF2B5EF4-FFF2-40B4-BE49-F238E27FC236}">
                <a16:creationId xmlns="" xmlns:a16="http://schemas.microsoft.com/office/drawing/2014/main" id="{036BBD21-0C17-4077-9B48-3CCD1EC53B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042" y="1775825"/>
            <a:ext cx="6005695" cy="46523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a:extLst>
              <a:ext uri="{FF2B5EF4-FFF2-40B4-BE49-F238E27FC236}">
                <a16:creationId xmlns="" xmlns:a16="http://schemas.microsoft.com/office/drawing/2014/main" id="{9B989A71-534A-4938-9083-D27B8396C4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1" y="1775825"/>
            <a:ext cx="5727256" cy="46523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62960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 xmlns:a16="http://schemas.microsoft.com/office/drawing/2014/main" id="{A1F96052-BEB3-4AFF-B83C-75DF55EA14AC}"/>
              </a:ext>
            </a:extLst>
          </p:cNvPr>
          <p:cNvPicPr>
            <a:picLocks noChangeAspect="1"/>
          </p:cNvPicPr>
          <p:nvPr/>
        </p:nvPicPr>
        <p:blipFill>
          <a:blip r:embed="rId2"/>
          <a:stretch>
            <a:fillRect/>
          </a:stretch>
        </p:blipFill>
        <p:spPr>
          <a:xfrm>
            <a:off x="214040" y="793477"/>
            <a:ext cx="5972751" cy="5546691"/>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 xmlns:a16="http://schemas.microsoft.com/office/drawing/2014/main" id="{8333C261-62C7-40F6-864F-C28E6368356C}"/>
              </a:ext>
            </a:extLst>
          </p:cNvPr>
          <p:cNvPicPr>
            <a:picLocks noChangeAspect="1"/>
          </p:cNvPicPr>
          <p:nvPr/>
        </p:nvPicPr>
        <p:blipFill>
          <a:blip r:embed="rId3"/>
          <a:stretch>
            <a:fillRect/>
          </a:stretch>
        </p:blipFill>
        <p:spPr>
          <a:xfrm>
            <a:off x="6332766" y="793477"/>
            <a:ext cx="5645194" cy="55654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9771926"/>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B74DA433-6A59-47C3-BE3A-42565420B0D2}"/>
              </a:ext>
            </a:extLst>
          </p:cNvPr>
          <p:cNvSpPr txBox="1"/>
          <p:nvPr/>
        </p:nvSpPr>
        <p:spPr>
          <a:xfrm>
            <a:off x="2513459" y="4746220"/>
            <a:ext cx="6522868" cy="458074"/>
          </a:xfrm>
          <a:prstGeom prst="rect">
            <a:avLst/>
          </a:prstGeom>
          <a:noFill/>
        </p:spPr>
        <p:txBody>
          <a:bodyPr wrap="square">
            <a:spAutoFit/>
          </a:bodyPr>
          <a:lstStyle/>
          <a:p>
            <a:pPr algn="ctr">
              <a:lnSpc>
                <a:spcPct val="150000"/>
              </a:lnSpc>
              <a:spcAft>
                <a:spcPts val="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Fig. </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3 Year wise Import/Export/Trade Deficit</a:t>
            </a:r>
            <a:endParaRPr lang="en-IN" b="1"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865274" y="992846"/>
            <a:ext cx="9440592" cy="3753374"/>
          </a:xfrm>
          <a:prstGeom prst="rect">
            <a:avLst/>
          </a:prstGeom>
        </p:spPr>
      </p:pic>
      <p:sp>
        <p:nvSpPr>
          <p:cNvPr id="5" name="Rectangle 4"/>
          <p:cNvSpPr/>
          <p:nvPr/>
        </p:nvSpPr>
        <p:spPr>
          <a:xfrm>
            <a:off x="696686" y="5261624"/>
            <a:ext cx="11246270" cy="1015663"/>
          </a:xfrm>
          <a:prstGeom prst="rect">
            <a:avLst/>
          </a:prstGeom>
        </p:spPr>
        <p:txBody>
          <a:bodyPr wrap="square">
            <a:spAutoFit/>
          </a:bodyPr>
          <a:lstStyle/>
          <a:p>
            <a:pPr algn="just"/>
            <a:r>
              <a:rPr lang="en-IN" sz="2000" dirty="0">
                <a:latin typeface="Times New Roman" panose="02020603050405020304" pitchFamily="18" charset="0"/>
                <a:cs typeface="Times New Roman" panose="02020603050405020304" pitchFamily="18" charset="0"/>
              </a:rPr>
              <a:t>Import is always more than the export creating a trade deficit which can be seen in red bar graph.</a:t>
            </a:r>
          </a:p>
          <a:p>
            <a:pPr algn="just"/>
            <a:r>
              <a:rPr lang="en-IN" sz="2000" dirty="0">
                <a:latin typeface="Times New Roman" panose="02020603050405020304" pitchFamily="18" charset="0"/>
                <a:cs typeface="Times New Roman" panose="02020603050405020304" pitchFamily="18" charset="0"/>
              </a:rPr>
              <a:t>In 2018-2020 showing a huge trade deficit and after which it gradually decreases and remains </a:t>
            </a:r>
            <a:r>
              <a:rPr lang="en-IN" sz="2000" dirty="0" smtClean="0">
                <a:latin typeface="Times New Roman" panose="02020603050405020304" pitchFamily="18" charset="0"/>
                <a:cs typeface="Times New Roman" panose="02020603050405020304" pitchFamily="18" charset="0"/>
              </a:rPr>
              <a:t>constant.</a:t>
            </a:r>
          </a:p>
          <a:p>
            <a:pPr algn="just"/>
            <a:r>
              <a:rPr lang="en-IN" sz="2000" dirty="0" smtClean="0">
                <a:latin typeface="Times New Roman" panose="02020603050405020304" pitchFamily="18" charset="0"/>
                <a:cs typeface="Times New Roman" panose="02020603050405020304" pitchFamily="18" charset="0"/>
              </a:rPr>
              <a:t>The “Value” is </a:t>
            </a:r>
            <a:r>
              <a:rPr lang="en-IN" sz="2000" dirty="0">
                <a:latin typeface="Times New Roman" panose="02020603050405020304" pitchFamily="18" charset="0"/>
                <a:cs typeface="Times New Roman" panose="02020603050405020304" pitchFamily="18" charset="0"/>
              </a:rPr>
              <a:t>represented in million US </a:t>
            </a:r>
            <a:r>
              <a:rPr lang="en-IN" sz="2000" dirty="0" smtClean="0">
                <a:latin typeface="Times New Roman" panose="02020603050405020304" pitchFamily="18" charset="0"/>
                <a:cs typeface="Times New Roman" panose="02020603050405020304" pitchFamily="18" charset="0"/>
              </a:rPr>
              <a:t>dollars.</a:t>
            </a:r>
            <a:r>
              <a:rPr lang="en-IN" sz="2000" dirty="0" smtClean="0">
                <a:solidFill>
                  <a:schemeClr val="bg1"/>
                </a:solidFill>
                <a:latin typeface="Times New Roman" panose="02020603050405020304" pitchFamily="18" charset="0"/>
                <a:cs typeface="Times New Roman" panose="02020603050405020304" pitchFamily="18" charset="0"/>
              </a:rPr>
              <a:t>a</a:t>
            </a:r>
            <a:r>
              <a:rPr lang="en-IN" dirty="0" smtClean="0">
                <a:solidFill>
                  <a:schemeClr val="bg1"/>
                </a:solidFill>
                <a:latin typeface="Times New Roman" panose="02020603050405020304" pitchFamily="18" charset="0"/>
                <a:cs typeface="Times New Roman" panose="02020603050405020304" pitchFamily="18" charset="0"/>
              </a:rPr>
              <a:t>fter</a:t>
            </a:r>
            <a:endParaRPr lang="en-IN" dirty="0"/>
          </a:p>
        </p:txBody>
      </p:sp>
    </p:spTree>
    <p:extLst>
      <p:ext uri="{BB962C8B-B14F-4D97-AF65-F5344CB8AC3E}">
        <p14:creationId xmlns:p14="http://schemas.microsoft.com/office/powerpoint/2010/main" val="4091982448"/>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93902" y="1033853"/>
            <a:ext cx="8497229" cy="3882360"/>
          </a:xfrm>
          <a:prstGeom prst="rect">
            <a:avLst/>
          </a:prstGeom>
        </p:spPr>
      </p:pic>
      <p:sp>
        <p:nvSpPr>
          <p:cNvPr id="4" name="Rectangle 3"/>
          <p:cNvSpPr/>
          <p:nvPr/>
        </p:nvSpPr>
        <p:spPr>
          <a:xfrm>
            <a:off x="1033153" y="5347230"/>
            <a:ext cx="10521538" cy="707886"/>
          </a:xfrm>
          <a:prstGeom prst="rect">
            <a:avLst/>
          </a:prstGeom>
        </p:spPr>
        <p:txBody>
          <a:bodyPr wrap="square">
            <a:spAutoFit/>
          </a:bodyPr>
          <a:lstStyle/>
          <a:p>
            <a:pPr algn="just"/>
            <a:r>
              <a:rPr lang="en-IN" sz="2000" dirty="0">
                <a:latin typeface="Times New Roman" panose="02020603050405020304" pitchFamily="18" charset="0"/>
                <a:cs typeface="Times New Roman" panose="02020603050405020304" pitchFamily="18" charset="0"/>
              </a:rPr>
              <a:t>Malaysia is India's biggest importer followed by Thailand and Singapore. The “Value” is represented in million US </a:t>
            </a:r>
            <a:r>
              <a:rPr lang="en-IN" sz="2000" dirty="0" smtClean="0">
                <a:latin typeface="Times New Roman" panose="02020603050405020304" pitchFamily="18" charset="0"/>
                <a:cs typeface="Times New Roman" panose="02020603050405020304" pitchFamily="18" charset="0"/>
              </a:rPr>
              <a:t>dollars.</a:t>
            </a:r>
            <a:endParaRPr lang="en-IN"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4976949" y="4862073"/>
            <a:ext cx="3396342" cy="369332"/>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Fig. </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4.1 Country wise Import. </a:t>
            </a:r>
            <a:endParaRPr lang="en-IN" dirty="0"/>
          </a:p>
        </p:txBody>
      </p:sp>
    </p:spTree>
    <p:extLst>
      <p:ext uri="{BB962C8B-B14F-4D97-AF65-F5344CB8AC3E}">
        <p14:creationId xmlns:p14="http://schemas.microsoft.com/office/powerpoint/2010/main" val="2439948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914"/>
          <a:stretch/>
        </p:blipFill>
        <p:spPr>
          <a:xfrm>
            <a:off x="2207942" y="843182"/>
            <a:ext cx="7415562" cy="4143953"/>
          </a:xfrm>
          <a:prstGeom prst="rect">
            <a:avLst/>
          </a:prstGeom>
        </p:spPr>
      </p:pic>
      <p:sp>
        <p:nvSpPr>
          <p:cNvPr id="4" name="Rectangle 3"/>
          <p:cNvSpPr/>
          <p:nvPr/>
        </p:nvSpPr>
        <p:spPr>
          <a:xfrm>
            <a:off x="1770840" y="5446853"/>
            <a:ext cx="9282159" cy="707886"/>
          </a:xfrm>
          <a:prstGeom prst="rect">
            <a:avLst/>
          </a:prstGeom>
        </p:spPr>
        <p:txBody>
          <a:bodyPr wrap="square">
            <a:spAutoFit/>
          </a:bodyPr>
          <a:lstStyle/>
          <a:p>
            <a:pPr algn="just"/>
            <a:r>
              <a:rPr lang="en-IN" sz="2000" dirty="0">
                <a:latin typeface="Times New Roman" panose="02020603050405020304" pitchFamily="18" charset="0"/>
                <a:cs typeface="Times New Roman" panose="02020603050405020304" pitchFamily="18" charset="0"/>
              </a:rPr>
              <a:t>Singapore has biggest market in India followed by Vietnam , Indonesia and Malaysia. The “Value” is represented in million US </a:t>
            </a:r>
            <a:r>
              <a:rPr lang="en-IN" sz="2000" dirty="0" smtClean="0">
                <a:latin typeface="Times New Roman" panose="02020603050405020304" pitchFamily="18" charset="0"/>
                <a:cs typeface="Times New Roman" panose="02020603050405020304" pitchFamily="18" charset="0"/>
              </a:rPr>
              <a:t>dollars.</a:t>
            </a:r>
            <a:endParaRPr lang="en-IN"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4690876" y="4935615"/>
            <a:ext cx="2993127" cy="369332"/>
          </a:xfrm>
          <a:prstGeom prst="rect">
            <a:avLst/>
          </a:prstGeom>
        </p:spPr>
        <p:txBody>
          <a:bodyPr wrap="none">
            <a:spAutoFit/>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Fig. </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4.2 </a:t>
            </a:r>
            <a:r>
              <a:rPr lang="en-US" dirty="0">
                <a:latin typeface="Times New Roman" panose="02020603050405020304" pitchFamily="18" charset="0"/>
                <a:ea typeface="Times New Roman" panose="02020603050405020304" pitchFamily="18" charset="0"/>
                <a:cs typeface="Times New Roman" panose="02020603050405020304" pitchFamily="18" charset="0"/>
              </a:rPr>
              <a:t>Country wise </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Export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12858890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D95FDDC5-C3EA-45C0-AD72-B5DA33AF5E8B}"/>
              </a:ext>
            </a:extLst>
          </p:cNvPr>
          <p:cNvSpPr txBox="1"/>
          <p:nvPr/>
        </p:nvSpPr>
        <p:spPr>
          <a:xfrm>
            <a:off x="1486936" y="5633331"/>
            <a:ext cx="9538015" cy="1015663"/>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In 2017 there was rapid increase in the number of imports whereas there was gradual increase in export followed by sharp decline in 2018. The “Value” is represented in million US </a:t>
            </a:r>
            <a:r>
              <a:rPr lang="en-IN" sz="2000" dirty="0" smtClean="0">
                <a:latin typeface="Times New Roman" panose="02020603050405020304" pitchFamily="18" charset="0"/>
                <a:cs typeface="Times New Roman" panose="02020603050405020304" pitchFamily="18" charset="0"/>
              </a:rPr>
              <a:t>dollars.</a:t>
            </a:r>
            <a:endParaRPr lang="en-IN" sz="2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925290" y="1020799"/>
            <a:ext cx="10240804" cy="4163006"/>
          </a:xfrm>
          <a:prstGeom prst="rect">
            <a:avLst/>
          </a:prstGeom>
        </p:spPr>
      </p:pic>
      <p:sp>
        <p:nvSpPr>
          <p:cNvPr id="2" name="Rectangle 1"/>
          <p:cNvSpPr/>
          <p:nvPr/>
        </p:nvSpPr>
        <p:spPr>
          <a:xfrm>
            <a:off x="4549128" y="5109903"/>
            <a:ext cx="3191899" cy="369332"/>
          </a:xfrm>
          <a:prstGeom prst="rect">
            <a:avLst/>
          </a:prstGeom>
        </p:spPr>
        <p:txBody>
          <a:bodyPr wrap="none">
            <a:spAutoFit/>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Fig. 5</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 Date </a:t>
            </a:r>
            <a:r>
              <a:rPr lang="en-US" dirty="0">
                <a:latin typeface="Times New Roman" panose="02020603050405020304" pitchFamily="18" charset="0"/>
                <a:ea typeface="Times New Roman" panose="02020603050405020304" pitchFamily="18" charset="0"/>
                <a:cs typeface="Times New Roman" panose="02020603050405020304" pitchFamily="18" charset="0"/>
              </a:rPr>
              <a:t>wise </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Import/Export. </a:t>
            </a:r>
            <a:endParaRPr lang="en-IN" dirty="0"/>
          </a:p>
        </p:txBody>
      </p:sp>
    </p:spTree>
    <p:extLst>
      <p:ext uri="{BB962C8B-B14F-4D97-AF65-F5344CB8AC3E}">
        <p14:creationId xmlns:p14="http://schemas.microsoft.com/office/powerpoint/2010/main" val="1665868581"/>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1E695CA-B223-4B8F-8D3F-B3815369CA49}"/>
              </a:ext>
            </a:extLst>
          </p:cNvPr>
          <p:cNvSpPr txBox="1"/>
          <p:nvPr/>
        </p:nvSpPr>
        <p:spPr>
          <a:xfrm>
            <a:off x="691144" y="5819178"/>
            <a:ext cx="9616592" cy="1015663"/>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The share of </a:t>
            </a:r>
            <a:r>
              <a:rPr lang="en-IN" sz="2000" dirty="0" smtClean="0">
                <a:latin typeface="Times New Roman" panose="02020603050405020304" pitchFamily="18" charset="0"/>
                <a:cs typeface="Times New Roman" panose="02020603050405020304" pitchFamily="18" charset="0"/>
              </a:rPr>
              <a:t>the two digit HS(Harmonized System) </a:t>
            </a:r>
            <a:r>
              <a:rPr lang="en-IN" sz="2000" dirty="0">
                <a:latin typeface="Times New Roman" panose="02020603050405020304" pitchFamily="18" charset="0"/>
                <a:cs typeface="Times New Roman" panose="02020603050405020304" pitchFamily="18" charset="0"/>
              </a:rPr>
              <a:t>Code category 27,85,15,84 in expensive Category has most valuable </a:t>
            </a:r>
            <a:r>
              <a:rPr lang="en-IN" sz="2000" dirty="0" smtClean="0">
                <a:latin typeface="Times New Roman" panose="02020603050405020304" pitchFamily="18" charset="0"/>
                <a:cs typeface="Times New Roman" panose="02020603050405020304" pitchFamily="18" charset="0"/>
              </a:rPr>
              <a:t>imports.</a:t>
            </a:r>
          </a:p>
          <a:p>
            <a:pPr algn="just"/>
            <a:r>
              <a:rPr lang="en-IN" sz="2000" dirty="0" smtClean="0">
                <a:solidFill>
                  <a:schemeClr val="bg1"/>
                </a:solidFill>
                <a:latin typeface="Times New Roman" panose="02020603050405020304" pitchFamily="18" charset="0"/>
                <a:cs typeface="Times New Roman" panose="02020603050405020304" pitchFamily="18" charset="0"/>
              </a:rPr>
              <a:t>.</a:t>
            </a:r>
            <a:endParaRPr lang="en-IN" sz="2000" dirty="0"/>
          </a:p>
        </p:txBody>
      </p:sp>
      <p:pic>
        <p:nvPicPr>
          <p:cNvPr id="5" name="Picture 4"/>
          <p:cNvPicPr>
            <a:picLocks noChangeAspect="1"/>
          </p:cNvPicPr>
          <p:nvPr/>
        </p:nvPicPr>
        <p:blipFill>
          <a:blip r:embed="rId2"/>
          <a:stretch>
            <a:fillRect/>
          </a:stretch>
        </p:blipFill>
        <p:spPr>
          <a:xfrm>
            <a:off x="2678422" y="1427194"/>
            <a:ext cx="6658904" cy="3858163"/>
          </a:xfrm>
          <a:prstGeom prst="rect">
            <a:avLst/>
          </a:prstGeom>
        </p:spPr>
      </p:pic>
      <p:sp>
        <p:nvSpPr>
          <p:cNvPr id="2" name="TextBox 1"/>
          <p:cNvSpPr txBox="1"/>
          <p:nvPr/>
        </p:nvSpPr>
        <p:spPr>
          <a:xfrm>
            <a:off x="5912417" y="1521495"/>
            <a:ext cx="3598224" cy="307777"/>
          </a:xfrm>
          <a:prstGeom prst="rect">
            <a:avLst/>
          </a:prstGeom>
          <a:noFill/>
        </p:spPr>
        <p:txBody>
          <a:bodyPr wrap="square" rtlCol="0">
            <a:spAutoFit/>
          </a:bodyPr>
          <a:lstStyle/>
          <a:p>
            <a:r>
              <a:rPr lang="en-IN" sz="1400" b="1" dirty="0" smtClean="0">
                <a:solidFill>
                  <a:schemeClr val="bg1"/>
                </a:solidFill>
                <a:latin typeface="Times New Roman" panose="02020603050405020304" pitchFamily="18" charset="0"/>
                <a:cs typeface="Times New Roman" panose="02020603050405020304" pitchFamily="18" charset="0"/>
              </a:rPr>
              <a:t>Mineral Fuels, Oils and Products</a:t>
            </a:r>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7" name="Rectangle 6"/>
          <p:cNvSpPr/>
          <p:nvPr/>
        </p:nvSpPr>
        <p:spPr>
          <a:xfrm>
            <a:off x="3336670" y="1521495"/>
            <a:ext cx="1806905" cy="307777"/>
          </a:xfrm>
          <a:prstGeom prst="rect">
            <a:avLst/>
          </a:prstGeom>
        </p:spPr>
        <p:txBody>
          <a:bodyPr wrap="none">
            <a:spAutoFit/>
          </a:bodyPr>
          <a:lstStyle/>
          <a:p>
            <a:r>
              <a:rPr lang="en-IN" sz="1400" b="1" dirty="0">
                <a:solidFill>
                  <a:schemeClr val="bg1"/>
                </a:solidFill>
                <a:latin typeface="Times New Roman" panose="02020603050405020304" pitchFamily="18" charset="0"/>
                <a:cs typeface="Times New Roman" panose="02020603050405020304" pitchFamily="18" charset="0"/>
              </a:rPr>
              <a:t>Electrical Machinery</a:t>
            </a:r>
          </a:p>
        </p:txBody>
      </p:sp>
      <p:sp>
        <p:nvSpPr>
          <p:cNvPr id="8" name="Rectangle 7"/>
          <p:cNvSpPr/>
          <p:nvPr/>
        </p:nvSpPr>
        <p:spPr>
          <a:xfrm>
            <a:off x="3011127" y="3087014"/>
            <a:ext cx="2056910" cy="523220"/>
          </a:xfrm>
          <a:prstGeom prst="rect">
            <a:avLst/>
          </a:prstGeom>
        </p:spPr>
        <p:txBody>
          <a:bodyPr wrap="none">
            <a:spAutoFit/>
          </a:bodyPr>
          <a:lstStyle/>
          <a:p>
            <a:r>
              <a:rPr lang="en-IN" sz="1400" b="1" dirty="0">
                <a:solidFill>
                  <a:schemeClr val="bg1"/>
                </a:solidFill>
                <a:latin typeface="Times New Roman" panose="02020603050405020304" pitchFamily="18" charset="0"/>
                <a:cs typeface="Times New Roman" panose="02020603050405020304" pitchFamily="18" charset="0"/>
              </a:rPr>
              <a:t>Nuclear and </a:t>
            </a:r>
            <a:r>
              <a:rPr lang="en-IN" sz="1400" b="1" dirty="0" smtClean="0">
                <a:solidFill>
                  <a:schemeClr val="bg1"/>
                </a:solidFill>
                <a:latin typeface="Times New Roman" panose="02020603050405020304" pitchFamily="18" charset="0"/>
                <a:cs typeface="Times New Roman" panose="02020603050405020304" pitchFamily="18" charset="0"/>
              </a:rPr>
              <a:t>Mechanical</a:t>
            </a:r>
          </a:p>
          <a:p>
            <a:r>
              <a:rPr lang="en-IN" sz="1400" b="1" dirty="0" smtClean="0">
                <a:solidFill>
                  <a:schemeClr val="bg1"/>
                </a:solidFill>
                <a:latin typeface="Times New Roman" panose="02020603050405020304" pitchFamily="18" charset="0"/>
                <a:cs typeface="Times New Roman" panose="02020603050405020304" pitchFamily="18" charset="0"/>
              </a:rPr>
              <a:t> </a:t>
            </a:r>
            <a:r>
              <a:rPr lang="en-IN" sz="1400" b="1" dirty="0">
                <a:solidFill>
                  <a:schemeClr val="bg1"/>
                </a:solidFill>
                <a:latin typeface="Times New Roman" panose="02020603050405020304" pitchFamily="18" charset="0"/>
                <a:cs typeface="Times New Roman" panose="02020603050405020304" pitchFamily="18" charset="0"/>
              </a:rPr>
              <a:t>Appliances</a:t>
            </a:r>
          </a:p>
        </p:txBody>
      </p:sp>
      <p:sp>
        <p:nvSpPr>
          <p:cNvPr id="9" name="Rectangle 8"/>
          <p:cNvSpPr/>
          <p:nvPr/>
        </p:nvSpPr>
        <p:spPr>
          <a:xfrm>
            <a:off x="5700156" y="3148569"/>
            <a:ext cx="3580330" cy="523220"/>
          </a:xfrm>
          <a:prstGeom prst="rect">
            <a:avLst/>
          </a:prstGeom>
        </p:spPr>
        <p:txBody>
          <a:bodyPr wrap="square">
            <a:spAutoFit/>
          </a:bodyPr>
          <a:lstStyle/>
          <a:p>
            <a:r>
              <a:rPr lang="en-IN" sz="1400" b="1" dirty="0">
                <a:solidFill>
                  <a:schemeClr val="bg1"/>
                </a:solidFill>
                <a:latin typeface="Times New Roman" panose="02020603050405020304" pitchFamily="18" charset="0"/>
                <a:cs typeface="Times New Roman" panose="02020603050405020304" pitchFamily="18" charset="0"/>
              </a:rPr>
              <a:t>Animal or Vegetable Fats and Oils and Products</a:t>
            </a:r>
          </a:p>
        </p:txBody>
      </p:sp>
      <p:sp>
        <p:nvSpPr>
          <p:cNvPr id="10" name="Rectangle 9"/>
          <p:cNvSpPr/>
          <p:nvPr/>
        </p:nvSpPr>
        <p:spPr>
          <a:xfrm>
            <a:off x="3051035" y="4430150"/>
            <a:ext cx="1977094" cy="307777"/>
          </a:xfrm>
          <a:prstGeom prst="rect">
            <a:avLst/>
          </a:prstGeom>
        </p:spPr>
        <p:txBody>
          <a:bodyPr wrap="square">
            <a:spAutoFit/>
          </a:bodyPr>
          <a:lstStyle/>
          <a:p>
            <a:r>
              <a:rPr lang="en-IN" sz="1400" b="1" dirty="0">
                <a:solidFill>
                  <a:schemeClr val="bg1"/>
                </a:solidFill>
                <a:latin typeface="Times New Roman" panose="02020603050405020304" pitchFamily="18" charset="0"/>
                <a:cs typeface="Times New Roman" panose="02020603050405020304" pitchFamily="18" charset="0"/>
              </a:rPr>
              <a:t>Plastic </a:t>
            </a:r>
            <a:r>
              <a:rPr lang="en-IN" sz="1400" b="1" dirty="0" smtClean="0">
                <a:solidFill>
                  <a:schemeClr val="bg1"/>
                </a:solidFill>
                <a:latin typeface="Times New Roman" panose="02020603050405020304" pitchFamily="18" charset="0"/>
                <a:cs typeface="Times New Roman" panose="02020603050405020304" pitchFamily="18" charset="0"/>
              </a:rPr>
              <a:t>and Articles</a:t>
            </a:r>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5028129" y="4430149"/>
            <a:ext cx="1455848" cy="307777"/>
          </a:xfrm>
          <a:prstGeom prst="rect">
            <a:avLst/>
          </a:prstGeom>
        </p:spPr>
        <p:txBody>
          <a:bodyPr wrap="none">
            <a:spAutoFit/>
          </a:bodyPr>
          <a:lstStyle/>
          <a:p>
            <a:r>
              <a:rPr lang="en-IN" sz="1400" b="1" dirty="0">
                <a:solidFill>
                  <a:schemeClr val="bg1"/>
                </a:solidFill>
                <a:latin typeface="Times New Roman" panose="02020603050405020304" pitchFamily="18" charset="0"/>
                <a:cs typeface="Times New Roman" panose="02020603050405020304" pitchFamily="18" charset="0"/>
              </a:rPr>
              <a:t>Ships and Boats </a:t>
            </a:r>
          </a:p>
        </p:txBody>
      </p:sp>
      <p:sp>
        <p:nvSpPr>
          <p:cNvPr id="12" name="Rectangle 11"/>
          <p:cNvSpPr/>
          <p:nvPr/>
        </p:nvSpPr>
        <p:spPr>
          <a:xfrm>
            <a:off x="7241054" y="4430148"/>
            <a:ext cx="1656223" cy="307777"/>
          </a:xfrm>
          <a:prstGeom prst="rect">
            <a:avLst/>
          </a:prstGeom>
        </p:spPr>
        <p:txBody>
          <a:bodyPr wrap="none">
            <a:spAutoFit/>
          </a:bodyPr>
          <a:lstStyle/>
          <a:p>
            <a:r>
              <a:rPr lang="en-IN" sz="1400" b="1" dirty="0">
                <a:solidFill>
                  <a:schemeClr val="bg1"/>
                </a:solidFill>
                <a:latin typeface="Times New Roman" panose="02020603050405020304" pitchFamily="18" charset="0"/>
                <a:cs typeface="Times New Roman" panose="02020603050405020304" pitchFamily="18" charset="0"/>
              </a:rPr>
              <a:t>Organic Chemicals</a:t>
            </a:r>
          </a:p>
        </p:txBody>
      </p:sp>
      <p:sp>
        <p:nvSpPr>
          <p:cNvPr id="13" name="Rectangle 12"/>
          <p:cNvSpPr/>
          <p:nvPr/>
        </p:nvSpPr>
        <p:spPr>
          <a:xfrm>
            <a:off x="907846" y="1643052"/>
            <a:ext cx="1728037" cy="307777"/>
          </a:xfrm>
          <a:prstGeom prst="rect">
            <a:avLst/>
          </a:prstGeom>
        </p:spPr>
        <p:txBody>
          <a:bodyPr wrap="none">
            <a:spAutoFit/>
          </a:bodyPr>
          <a:lstStyle/>
          <a:p>
            <a:r>
              <a:rPr lang="en-IN" sz="1400" b="1" dirty="0">
                <a:latin typeface="Times New Roman" panose="02020603050405020304" pitchFamily="18" charset="0"/>
                <a:cs typeface="Times New Roman" panose="02020603050405020304" pitchFamily="18" charset="0"/>
              </a:rPr>
              <a:t>Copper and Articles</a:t>
            </a:r>
          </a:p>
        </p:txBody>
      </p:sp>
      <p:sp>
        <p:nvSpPr>
          <p:cNvPr id="14" name="Rectangle 13"/>
          <p:cNvSpPr/>
          <p:nvPr/>
        </p:nvSpPr>
        <p:spPr>
          <a:xfrm>
            <a:off x="1353350" y="2523918"/>
            <a:ext cx="1268232" cy="307777"/>
          </a:xfrm>
          <a:prstGeom prst="rect">
            <a:avLst/>
          </a:prstGeom>
        </p:spPr>
        <p:txBody>
          <a:bodyPr wrap="none">
            <a:spAutoFit/>
          </a:bodyPr>
          <a:lstStyle/>
          <a:p>
            <a:r>
              <a:rPr lang="en-IN" sz="1400" b="1" dirty="0">
                <a:latin typeface="Times New Roman" panose="02020603050405020304" pitchFamily="18" charset="0"/>
                <a:cs typeface="Times New Roman" panose="02020603050405020304" pitchFamily="18" charset="0"/>
              </a:rPr>
              <a:t>Iron and Steel</a:t>
            </a:r>
          </a:p>
        </p:txBody>
      </p:sp>
      <p:sp>
        <p:nvSpPr>
          <p:cNvPr id="15" name="Rectangle 14"/>
          <p:cNvSpPr/>
          <p:nvPr/>
        </p:nvSpPr>
        <p:spPr>
          <a:xfrm>
            <a:off x="1018581" y="3304989"/>
            <a:ext cx="1797773" cy="307777"/>
          </a:xfrm>
          <a:prstGeom prst="rect">
            <a:avLst/>
          </a:prstGeom>
        </p:spPr>
        <p:txBody>
          <a:bodyPr wrap="square">
            <a:spAutoFit/>
          </a:bodyPr>
          <a:lstStyle/>
          <a:p>
            <a:r>
              <a:rPr lang="en-IN" sz="1400" b="1" dirty="0">
                <a:latin typeface="Times New Roman" panose="02020603050405020304" pitchFamily="18" charset="0"/>
                <a:cs typeface="Times New Roman" panose="02020603050405020304" pitchFamily="18" charset="0"/>
              </a:rPr>
              <a:t>Ores</a:t>
            </a:r>
            <a:r>
              <a:rPr lang="en-IN" sz="1400" b="1" dirty="0" smtClean="0">
                <a:latin typeface="Times New Roman" panose="02020603050405020304" pitchFamily="18" charset="0"/>
                <a:cs typeface="Times New Roman" panose="02020603050405020304" pitchFamily="18" charset="0"/>
              </a:rPr>
              <a:t>, Slag </a:t>
            </a:r>
            <a:r>
              <a:rPr lang="en-IN" sz="1400" b="1" dirty="0">
                <a:latin typeface="Times New Roman" panose="02020603050405020304" pitchFamily="18" charset="0"/>
                <a:cs typeface="Times New Roman" panose="02020603050405020304" pitchFamily="18" charset="0"/>
              </a:rPr>
              <a:t>and Ash</a:t>
            </a:r>
          </a:p>
        </p:txBody>
      </p:sp>
      <p:sp>
        <p:nvSpPr>
          <p:cNvPr id="16" name="Rectangle 15"/>
          <p:cNvSpPr/>
          <p:nvPr/>
        </p:nvSpPr>
        <p:spPr>
          <a:xfrm>
            <a:off x="0" y="3710744"/>
            <a:ext cx="3311715" cy="523220"/>
          </a:xfrm>
          <a:prstGeom prst="rect">
            <a:avLst/>
          </a:prstGeom>
        </p:spPr>
        <p:txBody>
          <a:bodyPr wrap="square">
            <a:spAutoFit/>
          </a:bodyPr>
          <a:lstStyle/>
          <a:p>
            <a:r>
              <a:rPr lang="en-IN" sz="1400" b="1" dirty="0">
                <a:latin typeface="Times New Roman" panose="02020603050405020304" pitchFamily="18" charset="0"/>
                <a:cs typeface="Times New Roman" panose="02020603050405020304" pitchFamily="18" charset="0"/>
              </a:rPr>
              <a:t>Inorganic chemicals, compounds </a:t>
            </a:r>
            <a:endParaRPr lang="en-IN" sz="1400" b="1" dirty="0" smtClean="0">
              <a:latin typeface="Times New Roman" panose="02020603050405020304" pitchFamily="18" charset="0"/>
              <a:cs typeface="Times New Roman" panose="02020603050405020304" pitchFamily="18" charset="0"/>
            </a:endParaRPr>
          </a:p>
          <a:p>
            <a:r>
              <a:rPr lang="en-IN" sz="1400" b="1" dirty="0" smtClean="0">
                <a:latin typeface="Times New Roman" panose="02020603050405020304" pitchFamily="18" charset="0"/>
                <a:cs typeface="Times New Roman" panose="02020603050405020304" pitchFamily="18" charset="0"/>
              </a:rPr>
              <a:t>	and </a:t>
            </a:r>
            <a:r>
              <a:rPr lang="en-IN" sz="1400" b="1" dirty="0">
                <a:latin typeface="Times New Roman" panose="02020603050405020304" pitchFamily="18" charset="0"/>
                <a:cs typeface="Times New Roman" panose="02020603050405020304" pitchFamily="18" charset="0"/>
              </a:rPr>
              <a:t>precious metals</a:t>
            </a:r>
          </a:p>
        </p:txBody>
      </p:sp>
      <p:sp>
        <p:nvSpPr>
          <p:cNvPr id="17" name="Rectangle 16"/>
          <p:cNvSpPr/>
          <p:nvPr/>
        </p:nvSpPr>
        <p:spPr>
          <a:xfrm>
            <a:off x="838110" y="4184038"/>
            <a:ext cx="1840312" cy="307777"/>
          </a:xfrm>
          <a:prstGeom prst="rect">
            <a:avLst/>
          </a:prstGeom>
        </p:spPr>
        <p:txBody>
          <a:bodyPr wrap="none">
            <a:spAutoFit/>
          </a:bodyPr>
          <a:lstStyle/>
          <a:p>
            <a:r>
              <a:rPr lang="en-IN" sz="1400" b="1" dirty="0">
                <a:latin typeface="Times New Roman" panose="02020603050405020304" pitchFamily="18" charset="0"/>
                <a:cs typeface="Times New Roman" panose="02020603050405020304" pitchFamily="18" charset="0"/>
              </a:rPr>
              <a:t>Wood and its articles </a:t>
            </a:r>
          </a:p>
        </p:txBody>
      </p:sp>
      <p:sp>
        <p:nvSpPr>
          <p:cNvPr id="18" name="Rectangle 17"/>
          <p:cNvSpPr/>
          <p:nvPr/>
        </p:nvSpPr>
        <p:spPr>
          <a:xfrm>
            <a:off x="153981" y="4541864"/>
            <a:ext cx="2766425" cy="523220"/>
          </a:xfrm>
          <a:prstGeom prst="rect">
            <a:avLst/>
          </a:prstGeom>
        </p:spPr>
        <p:txBody>
          <a:bodyPr wrap="square">
            <a:spAutoFit/>
          </a:bodyPr>
          <a:lstStyle/>
          <a:p>
            <a:r>
              <a:rPr lang="en-IN" sz="1400" b="1" dirty="0" smtClean="0">
                <a:latin typeface="Times New Roman" panose="02020603050405020304" pitchFamily="18" charset="0"/>
                <a:cs typeface="Times New Roman" panose="02020603050405020304" pitchFamily="18" charset="0"/>
              </a:rPr>
              <a:t>Optical, Photography, Medical                and </a:t>
            </a:r>
            <a:r>
              <a:rPr lang="en-IN" sz="1400" b="1" dirty="0">
                <a:latin typeface="Times New Roman" panose="02020603050405020304" pitchFamily="18" charset="0"/>
                <a:cs typeface="Times New Roman" panose="02020603050405020304" pitchFamily="18" charset="0"/>
              </a:rPr>
              <a:t>Surgical Instruments</a:t>
            </a:r>
          </a:p>
        </p:txBody>
      </p:sp>
      <p:sp>
        <p:nvSpPr>
          <p:cNvPr id="19" name="Rectangle 18"/>
          <p:cNvSpPr/>
          <p:nvPr/>
        </p:nvSpPr>
        <p:spPr>
          <a:xfrm>
            <a:off x="889438" y="4994952"/>
            <a:ext cx="1737655" cy="307777"/>
          </a:xfrm>
          <a:prstGeom prst="rect">
            <a:avLst/>
          </a:prstGeom>
        </p:spPr>
        <p:txBody>
          <a:bodyPr wrap="none">
            <a:spAutoFit/>
          </a:bodyPr>
          <a:lstStyle/>
          <a:p>
            <a:r>
              <a:rPr lang="en-IN" sz="1400" b="1" dirty="0" smtClean="0">
                <a:latin typeface="Times New Roman" panose="02020603050405020304" pitchFamily="18" charset="0"/>
                <a:cs typeface="Times New Roman" panose="02020603050405020304" pitchFamily="18" charset="0"/>
              </a:rPr>
              <a:t>Rubber </a:t>
            </a:r>
            <a:r>
              <a:rPr lang="en-IN" sz="1400" b="1" dirty="0">
                <a:latin typeface="Times New Roman" panose="02020603050405020304" pitchFamily="18" charset="0"/>
                <a:cs typeface="Times New Roman" panose="02020603050405020304" pitchFamily="18" charset="0"/>
              </a:rPr>
              <a:t>and Articles</a:t>
            </a:r>
          </a:p>
        </p:txBody>
      </p:sp>
      <p:sp>
        <p:nvSpPr>
          <p:cNvPr id="6" name="Rectangle 5"/>
          <p:cNvSpPr/>
          <p:nvPr/>
        </p:nvSpPr>
        <p:spPr>
          <a:xfrm>
            <a:off x="4240122" y="5360230"/>
            <a:ext cx="4230645" cy="369332"/>
          </a:xfrm>
          <a:prstGeom prst="rect">
            <a:avLst/>
          </a:prstGeom>
        </p:spPr>
        <p:txBody>
          <a:bodyPr wrap="none">
            <a:spAutoFit/>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Fig. </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6.1 Expensive Imports HS Code Share </a:t>
            </a:r>
            <a:endParaRPr lang="en-IN" dirty="0"/>
          </a:p>
        </p:txBody>
      </p:sp>
    </p:spTree>
    <p:extLst>
      <p:ext uri="{BB962C8B-B14F-4D97-AF65-F5344CB8AC3E}">
        <p14:creationId xmlns:p14="http://schemas.microsoft.com/office/powerpoint/2010/main" val="838505493"/>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78267" y="944336"/>
            <a:ext cx="6413862" cy="3687799"/>
          </a:xfrm>
          <a:prstGeom prst="rect">
            <a:avLst/>
          </a:prstGeom>
        </p:spPr>
      </p:pic>
      <p:sp>
        <p:nvSpPr>
          <p:cNvPr id="3" name="Rectangle 2"/>
          <p:cNvSpPr/>
          <p:nvPr/>
        </p:nvSpPr>
        <p:spPr>
          <a:xfrm>
            <a:off x="4124369" y="4628244"/>
            <a:ext cx="4230645" cy="369332"/>
          </a:xfrm>
          <a:prstGeom prst="rect">
            <a:avLst/>
          </a:prstGeom>
        </p:spPr>
        <p:txBody>
          <a:bodyPr wrap="none">
            <a:spAutoFit/>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Fig. </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6.2 </a:t>
            </a:r>
            <a:r>
              <a:rPr lang="en-US" dirty="0">
                <a:latin typeface="Times New Roman" panose="02020603050405020304" pitchFamily="18" charset="0"/>
                <a:ea typeface="Times New Roman" panose="02020603050405020304" pitchFamily="18" charset="0"/>
                <a:cs typeface="Times New Roman" panose="02020603050405020304" pitchFamily="18" charset="0"/>
              </a:rPr>
              <a:t>Expensive </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Exports </a:t>
            </a:r>
            <a:r>
              <a:rPr lang="en-US" dirty="0">
                <a:latin typeface="Times New Roman" panose="02020603050405020304" pitchFamily="18" charset="0"/>
                <a:ea typeface="Times New Roman" panose="02020603050405020304" pitchFamily="18" charset="0"/>
                <a:cs typeface="Times New Roman" panose="02020603050405020304" pitchFamily="18" charset="0"/>
              </a:rPr>
              <a:t>HS Code Share </a:t>
            </a:r>
            <a:endParaRPr lang="en-IN" dirty="0"/>
          </a:p>
        </p:txBody>
      </p:sp>
      <p:sp>
        <p:nvSpPr>
          <p:cNvPr id="4" name="Rectangle 3"/>
          <p:cNvSpPr/>
          <p:nvPr/>
        </p:nvSpPr>
        <p:spPr>
          <a:xfrm>
            <a:off x="1149531" y="5501529"/>
            <a:ext cx="9562012" cy="646331"/>
          </a:xfrm>
          <a:prstGeom prst="rect">
            <a:avLst/>
          </a:prstGeom>
        </p:spPr>
        <p:txBody>
          <a:bodyPr wrap="square">
            <a:spAutoFit/>
          </a:bodyPr>
          <a:lstStyle/>
          <a:p>
            <a:pPr algn="just"/>
            <a:r>
              <a:rPr lang="en-IN" dirty="0">
                <a:latin typeface="Times New Roman" panose="02020603050405020304" pitchFamily="18" charset="0"/>
                <a:cs typeface="Times New Roman" panose="02020603050405020304" pitchFamily="18" charset="0"/>
              </a:rPr>
              <a:t>The share of the two digit HS(Harmonized System) Code category </a:t>
            </a:r>
            <a:r>
              <a:rPr lang="en-IN" dirty="0" smtClean="0">
                <a:latin typeface="Times New Roman" panose="02020603050405020304" pitchFamily="18" charset="0"/>
                <a:cs typeface="Times New Roman" panose="02020603050405020304" pitchFamily="18" charset="0"/>
              </a:rPr>
              <a:t>27,89,02,84 </a:t>
            </a:r>
            <a:r>
              <a:rPr lang="en-IN" dirty="0">
                <a:latin typeface="Times New Roman" panose="02020603050405020304" pitchFamily="18" charset="0"/>
                <a:cs typeface="Times New Roman" panose="02020603050405020304" pitchFamily="18" charset="0"/>
              </a:rPr>
              <a:t>in expensive Category has most valuable </a:t>
            </a:r>
            <a:r>
              <a:rPr lang="en-IN" dirty="0" smtClean="0">
                <a:latin typeface="Times New Roman" panose="02020603050405020304" pitchFamily="18" charset="0"/>
                <a:cs typeface="Times New Roman" panose="02020603050405020304" pitchFamily="18" charset="0"/>
              </a:rPr>
              <a:t>exports</a:t>
            </a:r>
            <a:r>
              <a:rPr lang="en-IN" dirty="0">
                <a:latin typeface="Times New Roman" panose="02020603050405020304" pitchFamily="18" charset="0"/>
                <a:cs typeface="Times New Roman" panose="02020603050405020304" pitchFamily="18" charset="0"/>
              </a:rPr>
              <a:t>.</a:t>
            </a:r>
          </a:p>
        </p:txBody>
      </p:sp>
      <p:sp>
        <p:nvSpPr>
          <p:cNvPr id="6" name="Rectangle 5"/>
          <p:cNvSpPr/>
          <p:nvPr/>
        </p:nvSpPr>
        <p:spPr>
          <a:xfrm>
            <a:off x="6840945" y="990109"/>
            <a:ext cx="2498998" cy="523220"/>
          </a:xfrm>
          <a:prstGeom prst="rect">
            <a:avLst/>
          </a:prstGeom>
        </p:spPr>
        <p:txBody>
          <a:bodyPr wrap="square">
            <a:spAutoFit/>
          </a:bodyPr>
          <a:lstStyle/>
          <a:p>
            <a:r>
              <a:rPr lang="en-IN" sz="1400" b="1" dirty="0">
                <a:latin typeface="Times New Roman" panose="02020603050405020304" pitchFamily="18" charset="0"/>
                <a:cs typeface="Times New Roman" panose="02020603050405020304" pitchFamily="18" charset="0"/>
              </a:rPr>
              <a:t>Mineral Fuels, Oils </a:t>
            </a:r>
            <a:r>
              <a:rPr lang="en-IN" sz="1400" b="1" dirty="0" smtClean="0">
                <a:latin typeface="Times New Roman" panose="02020603050405020304" pitchFamily="18" charset="0"/>
                <a:cs typeface="Times New Roman" panose="02020603050405020304" pitchFamily="18" charset="0"/>
              </a:rPr>
              <a:t>and</a:t>
            </a:r>
          </a:p>
          <a:p>
            <a:r>
              <a:rPr lang="en-IN" sz="1400" b="1" dirty="0" smtClean="0">
                <a:latin typeface="Times New Roman" panose="02020603050405020304" pitchFamily="18" charset="0"/>
                <a:cs typeface="Times New Roman" panose="02020603050405020304" pitchFamily="18" charset="0"/>
              </a:rPr>
              <a:t> </a:t>
            </a:r>
            <a:r>
              <a:rPr lang="en-IN" sz="1400" b="1" dirty="0">
                <a:latin typeface="Times New Roman" panose="02020603050405020304" pitchFamily="18" charset="0"/>
                <a:cs typeface="Times New Roman" panose="02020603050405020304" pitchFamily="18" charset="0"/>
              </a:rPr>
              <a:t>Products</a:t>
            </a:r>
            <a:endParaRPr lang="en-IN" sz="1400" b="1" dirty="0">
              <a:latin typeface="Times New Roman" panose="02020603050405020304" pitchFamily="18" charset="0"/>
              <a:cs typeface="Times New Roman" panose="02020603050405020304" pitchFamily="18" charset="0"/>
            </a:endParaRPr>
          </a:p>
        </p:txBody>
      </p:sp>
      <p:sp>
        <p:nvSpPr>
          <p:cNvPr id="7" name="Rectangle 6"/>
          <p:cNvSpPr/>
          <p:nvPr/>
        </p:nvSpPr>
        <p:spPr>
          <a:xfrm>
            <a:off x="3996843" y="943942"/>
            <a:ext cx="1455848" cy="307777"/>
          </a:xfrm>
          <a:prstGeom prst="rect">
            <a:avLst/>
          </a:prstGeom>
        </p:spPr>
        <p:txBody>
          <a:bodyPr wrap="none">
            <a:spAutoFit/>
          </a:bodyPr>
          <a:lstStyle/>
          <a:p>
            <a:r>
              <a:rPr lang="en-IN" sz="1400" b="1" dirty="0">
                <a:latin typeface="Times New Roman" panose="02020603050405020304" pitchFamily="18" charset="0"/>
                <a:cs typeface="Times New Roman" panose="02020603050405020304" pitchFamily="18" charset="0"/>
              </a:rPr>
              <a:t>Ships and Boats </a:t>
            </a:r>
            <a:endParaRPr lang="en-IN" sz="1400" b="1" dirty="0">
              <a:latin typeface="Times New Roman" panose="02020603050405020304" pitchFamily="18" charset="0"/>
              <a:cs typeface="Times New Roman" panose="02020603050405020304" pitchFamily="18" charset="0"/>
            </a:endParaRPr>
          </a:p>
        </p:txBody>
      </p:sp>
      <p:sp>
        <p:nvSpPr>
          <p:cNvPr id="8" name="Rectangle 7"/>
          <p:cNvSpPr/>
          <p:nvPr/>
        </p:nvSpPr>
        <p:spPr>
          <a:xfrm>
            <a:off x="1910035" y="1613759"/>
            <a:ext cx="1268232" cy="307777"/>
          </a:xfrm>
          <a:prstGeom prst="rect">
            <a:avLst/>
          </a:prstGeom>
        </p:spPr>
        <p:txBody>
          <a:bodyPr wrap="none">
            <a:spAutoFit/>
          </a:bodyPr>
          <a:lstStyle/>
          <a:p>
            <a:r>
              <a:rPr lang="en-IN" sz="1400" b="1" dirty="0" smtClean="0">
                <a:latin typeface="Times New Roman" panose="02020603050405020304" pitchFamily="18" charset="0"/>
                <a:cs typeface="Times New Roman" panose="02020603050405020304" pitchFamily="18" charset="0"/>
              </a:rPr>
              <a:t>Iron and Steel</a:t>
            </a:r>
            <a:endParaRPr lang="en-IN" sz="1400" b="1" dirty="0">
              <a:latin typeface="Times New Roman" panose="02020603050405020304" pitchFamily="18" charset="0"/>
              <a:cs typeface="Times New Roman" panose="02020603050405020304" pitchFamily="18" charset="0"/>
            </a:endParaRPr>
          </a:p>
        </p:txBody>
      </p:sp>
      <p:sp>
        <p:nvSpPr>
          <p:cNvPr id="9" name="Rectangle 8"/>
          <p:cNvSpPr/>
          <p:nvPr/>
        </p:nvSpPr>
        <p:spPr>
          <a:xfrm>
            <a:off x="4098827" y="2480459"/>
            <a:ext cx="1531188" cy="307777"/>
          </a:xfrm>
          <a:prstGeom prst="rect">
            <a:avLst/>
          </a:prstGeom>
        </p:spPr>
        <p:txBody>
          <a:bodyPr wrap="none">
            <a:spAutoFit/>
          </a:bodyPr>
          <a:lstStyle/>
          <a:p>
            <a:r>
              <a:rPr lang="en-IN" sz="1400" b="1" dirty="0" smtClean="0">
                <a:latin typeface="Times New Roman" panose="02020603050405020304" pitchFamily="18" charset="0"/>
                <a:cs typeface="Times New Roman" panose="02020603050405020304" pitchFamily="18" charset="0"/>
              </a:rPr>
              <a:t>Meat and Edibles</a:t>
            </a:r>
            <a:endParaRPr lang="en-IN" sz="1400" b="1" dirty="0">
              <a:latin typeface="Times New Roman" panose="02020603050405020304" pitchFamily="18" charset="0"/>
              <a:cs typeface="Times New Roman" panose="02020603050405020304" pitchFamily="18" charset="0"/>
            </a:endParaRPr>
          </a:p>
        </p:txBody>
      </p:sp>
      <p:sp>
        <p:nvSpPr>
          <p:cNvPr id="10" name="Rectangle 9"/>
          <p:cNvSpPr/>
          <p:nvPr/>
        </p:nvSpPr>
        <p:spPr>
          <a:xfrm>
            <a:off x="656423" y="4396900"/>
            <a:ext cx="2521844" cy="307777"/>
          </a:xfrm>
          <a:prstGeom prst="rect">
            <a:avLst/>
          </a:prstGeom>
        </p:spPr>
        <p:txBody>
          <a:bodyPr wrap="none">
            <a:spAutoFit/>
          </a:bodyPr>
          <a:lstStyle/>
          <a:p>
            <a:r>
              <a:rPr lang="en-IN" sz="1400" b="1" dirty="0">
                <a:latin typeface="Times New Roman" panose="02020603050405020304" pitchFamily="18" charset="0"/>
                <a:cs typeface="Times New Roman" panose="02020603050405020304" pitchFamily="18" charset="0"/>
              </a:rPr>
              <a:t>Fish and aquatic invertebrates</a:t>
            </a:r>
            <a:endParaRPr lang="en-IN" sz="1400" b="1" dirty="0">
              <a:latin typeface="Times New Roman" panose="02020603050405020304" pitchFamily="18" charset="0"/>
              <a:cs typeface="Times New Roman" panose="02020603050405020304" pitchFamily="18" charset="0"/>
            </a:endParaRPr>
          </a:p>
        </p:txBody>
      </p:sp>
      <p:sp>
        <p:nvSpPr>
          <p:cNvPr id="12" name="Rectangle 11"/>
          <p:cNvSpPr/>
          <p:nvPr/>
        </p:nvSpPr>
        <p:spPr>
          <a:xfrm>
            <a:off x="7055827" y="3451420"/>
            <a:ext cx="4097383" cy="523220"/>
          </a:xfrm>
          <a:prstGeom prst="rect">
            <a:avLst/>
          </a:prstGeom>
        </p:spPr>
        <p:txBody>
          <a:bodyPr wrap="square">
            <a:spAutoFit/>
          </a:bodyPr>
          <a:lstStyle/>
          <a:p>
            <a:r>
              <a:rPr lang="en-IN" sz="1400" b="1" dirty="0">
                <a:latin typeface="Times New Roman" panose="02020603050405020304" pitchFamily="18" charset="0"/>
                <a:cs typeface="Times New Roman" panose="02020603050405020304" pitchFamily="18" charset="0"/>
              </a:rPr>
              <a:t>Nuclear and Mechanical</a:t>
            </a:r>
          </a:p>
          <a:p>
            <a:r>
              <a:rPr lang="en-IN" sz="1400" b="1" dirty="0">
                <a:latin typeface="Times New Roman" panose="02020603050405020304" pitchFamily="18" charset="0"/>
                <a:cs typeface="Times New Roman" panose="02020603050405020304" pitchFamily="18" charset="0"/>
              </a:rPr>
              <a:t> Appliances</a:t>
            </a:r>
            <a:endParaRPr lang="en-IN" sz="1400" b="1" dirty="0">
              <a:latin typeface="Times New Roman" panose="02020603050405020304" pitchFamily="18" charset="0"/>
              <a:cs typeface="Times New Roman" panose="02020603050405020304" pitchFamily="18" charset="0"/>
            </a:endParaRPr>
          </a:p>
        </p:txBody>
      </p:sp>
      <p:sp>
        <p:nvSpPr>
          <p:cNvPr id="13" name="Rectangle 12"/>
          <p:cNvSpPr/>
          <p:nvPr/>
        </p:nvSpPr>
        <p:spPr>
          <a:xfrm>
            <a:off x="4048106" y="3500891"/>
            <a:ext cx="1353321" cy="523220"/>
          </a:xfrm>
          <a:prstGeom prst="rect">
            <a:avLst/>
          </a:prstGeom>
        </p:spPr>
        <p:txBody>
          <a:bodyPr wrap="square">
            <a:spAutoFit/>
          </a:bodyPr>
          <a:lstStyle/>
          <a:p>
            <a:r>
              <a:rPr lang="en-IN" sz="1400" b="1" dirty="0">
                <a:latin typeface="Times New Roman" panose="02020603050405020304" pitchFamily="18" charset="0"/>
                <a:cs typeface="Times New Roman" panose="02020603050405020304" pitchFamily="18" charset="0"/>
              </a:rPr>
              <a:t>Organic Chemicals</a:t>
            </a:r>
            <a:endParaRPr lang="en-IN" sz="1400" b="1"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2399578" y="4095556"/>
            <a:ext cx="2325189" cy="307777"/>
          </a:xfrm>
          <a:prstGeom prst="rect">
            <a:avLst/>
          </a:prstGeom>
          <a:noFill/>
        </p:spPr>
        <p:txBody>
          <a:bodyPr wrap="square" rtlCol="0">
            <a:spAutoFit/>
          </a:bodyPr>
          <a:lstStyle/>
          <a:p>
            <a:r>
              <a:rPr lang="en-IN" sz="1400" b="1" dirty="0" smtClean="0">
                <a:latin typeface="Times New Roman" panose="02020603050405020304" pitchFamily="18" charset="0"/>
                <a:cs typeface="Times New Roman" panose="02020603050405020304" pitchFamily="18" charset="0"/>
              </a:rPr>
              <a:t>Cotton</a:t>
            </a:r>
            <a:endParaRPr lang="en-IN" sz="1400" b="1"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5477691" y="3468089"/>
            <a:ext cx="1501872" cy="523220"/>
          </a:xfrm>
          <a:prstGeom prst="rect">
            <a:avLst/>
          </a:prstGeom>
          <a:noFill/>
        </p:spPr>
        <p:txBody>
          <a:bodyPr wrap="square" rtlCol="0">
            <a:spAutoFit/>
          </a:bodyPr>
          <a:lstStyle/>
          <a:p>
            <a:r>
              <a:rPr lang="en-IN" sz="1400" b="1" dirty="0" smtClean="0">
                <a:latin typeface="Times New Roman" panose="02020603050405020304" pitchFamily="18" charset="0"/>
                <a:cs typeface="Times New Roman" panose="02020603050405020304" pitchFamily="18" charset="0"/>
              </a:rPr>
              <a:t>Pearls and Stones</a:t>
            </a:r>
            <a:endParaRPr lang="en-IN" sz="1400" b="1"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1149531" y="3650735"/>
            <a:ext cx="2641549" cy="307777"/>
          </a:xfrm>
          <a:prstGeom prst="rect">
            <a:avLst/>
          </a:prstGeom>
          <a:noFill/>
        </p:spPr>
        <p:txBody>
          <a:bodyPr wrap="square" rtlCol="0">
            <a:spAutoFit/>
          </a:bodyPr>
          <a:lstStyle/>
          <a:p>
            <a:r>
              <a:rPr lang="en-IN" sz="1400" b="1" dirty="0" smtClean="0">
                <a:latin typeface="Times New Roman" panose="02020603050405020304" pitchFamily="18" charset="0"/>
                <a:cs typeface="Times New Roman" panose="02020603050405020304" pitchFamily="18" charset="0"/>
              </a:rPr>
              <a:t>Aluminium and Articles</a:t>
            </a:r>
            <a:endParaRPr lang="en-IN" sz="1400" b="1"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469167" y="2648944"/>
            <a:ext cx="3050278" cy="738664"/>
          </a:xfrm>
          <a:prstGeom prst="rect">
            <a:avLst/>
          </a:prstGeom>
          <a:noFill/>
        </p:spPr>
        <p:txBody>
          <a:bodyPr wrap="square" rtlCol="0">
            <a:spAutoFit/>
          </a:bodyPr>
          <a:lstStyle/>
          <a:p>
            <a:r>
              <a:rPr lang="en-IN" sz="1400" b="1" dirty="0" smtClean="0">
                <a:latin typeface="Times New Roman" panose="02020603050405020304" pitchFamily="18" charset="0"/>
                <a:cs typeface="Times New Roman" panose="02020603050405020304" pitchFamily="18" charset="0"/>
              </a:rPr>
              <a:t>Vehicles other than Railway or Tramway Rolling Stock and parts and Accessories</a:t>
            </a:r>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44111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headEnd type="oval"/>
          </a:ln>
        </p:spPr>
        <p:style>
          <a:lnRef idx="3">
            <a:schemeClr val="dk1"/>
          </a:lnRef>
          <a:fillRef idx="0">
            <a:schemeClr val="dk1"/>
          </a:fillRef>
          <a:effectRef idx="2">
            <a:schemeClr val="dk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139855" y="302419"/>
            <a:ext cx="11734800" cy="12741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endParaRPr lang="ru-RU"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tailEnd type="oval"/>
          </a:ln>
        </p:spPr>
        <p:style>
          <a:lnRef idx="3">
            <a:schemeClr val="dk1"/>
          </a:lnRef>
          <a:fillRef idx="0">
            <a:schemeClr val="dk1"/>
          </a:fillRef>
          <a:effectRef idx="2">
            <a:schemeClr val="dk1"/>
          </a:effectRef>
          <a:fontRef idx="minor">
            <a:schemeClr val="tx1"/>
          </a:fontRef>
        </p:style>
      </p:cxnSp>
      <p:sp>
        <p:nvSpPr>
          <p:cNvPr id="4" name="Rectangle 3">
            <a:extLst>
              <a:ext uri="{FF2B5EF4-FFF2-40B4-BE49-F238E27FC236}">
                <a16:creationId xmlns=""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a:extLst>
              <a:ext uri="{FF2B5EF4-FFF2-40B4-BE49-F238E27FC236}">
                <a16:creationId xmlns=""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 xmlns:a16="http://schemas.microsoft.com/office/drawing/2014/main" id="{8AA18108-5B8B-4147-84A7-D30A16BEC4EA}"/>
              </a:ext>
            </a:extLst>
          </p:cNvPr>
          <p:cNvSpPr/>
          <p:nvPr/>
        </p:nvSpPr>
        <p:spPr>
          <a:xfrm>
            <a:off x="886383"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a:t>
            </a:r>
            <a:r>
              <a:rPr lang="en-US" sz="1400" dirty="0" err="1">
                <a:solidFill>
                  <a:schemeClr val="bg1"/>
                </a:solidFill>
                <a:cs typeface="Segoe UI" panose="020B0502040204020203" pitchFamily="34" charset="0"/>
              </a:rPr>
              <a:t>adipiscing</a:t>
            </a:r>
            <a:r>
              <a:rPr lang="en-US" sz="1400" dirty="0">
                <a:solidFill>
                  <a:schemeClr val="bg1"/>
                </a:solidFill>
                <a:cs typeface="Segoe UI" panose="020B0502040204020203" pitchFamily="34" charset="0"/>
              </a:rPr>
              <a:t> elit, sed do eiusmod tempor incididunt ut labore et dolore magna aliqua. </a:t>
            </a:r>
          </a:p>
        </p:txBody>
      </p:sp>
      <p:sp>
        <p:nvSpPr>
          <p:cNvPr id="52" name="Rectangle 51">
            <a:extLst>
              <a:ext uri="{FF2B5EF4-FFF2-40B4-BE49-F238E27FC236}">
                <a16:creationId xmlns="" xmlns:a16="http://schemas.microsoft.com/office/drawing/2014/main"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3" name="Rectangle 52">
            <a:extLst>
              <a:ext uri="{FF2B5EF4-FFF2-40B4-BE49-F238E27FC236}">
                <a16:creationId xmlns="" xmlns:a16="http://schemas.microsoft.com/office/drawing/2014/main"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TextBox 38">
            <a:extLst>
              <a:ext uri="{FF2B5EF4-FFF2-40B4-BE49-F238E27FC236}">
                <a16:creationId xmlns="" xmlns:a16="http://schemas.microsoft.com/office/drawing/2014/main" id="{D4F4BBF3-622E-43C2-BEAB-867A25C24B32}"/>
              </a:ext>
            </a:extLst>
          </p:cNvPr>
          <p:cNvSpPr txBox="1"/>
          <p:nvPr/>
        </p:nvSpPr>
        <p:spPr>
          <a:xfrm>
            <a:off x="1003976" y="1797093"/>
            <a:ext cx="10301641" cy="3785652"/>
          </a:xfrm>
          <a:prstGeom prst="rect">
            <a:avLst/>
          </a:prstGeom>
          <a:noFill/>
        </p:spPr>
        <p:txBody>
          <a:bodyPr wrap="square">
            <a:spAutoFit/>
          </a:bodyPr>
          <a:lstStyle/>
          <a:p>
            <a:r>
              <a:rPr lang="en-US" sz="2400" dirty="0">
                <a:latin typeface="Times New Roman" pitchFamily="18" charset="0"/>
                <a:cs typeface="Times New Roman" pitchFamily="18" charset="0"/>
              </a:rPr>
              <a:t>Trade is an economic concept which involves import and export of the commodities, or exchanging goods and services between the needy people.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In order to balance the economy with feasible amount of import and export trade, “Indian Trade Data Analysis” is required to determine which area of production needs more attention for exports and which product needs to be encouraged for production to decrease the amount of imports.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The application includes dashboard for Data Analysis and Visualization of the trade data.</a:t>
            </a:r>
            <a:endParaRPr lang="en-IN" sz="2400" dirty="0"/>
          </a:p>
        </p:txBody>
      </p:sp>
    </p:spTree>
    <p:extLst>
      <p:ext uri="{BB962C8B-B14F-4D97-AF65-F5344CB8AC3E}">
        <p14:creationId xmlns:p14="http://schemas.microsoft.com/office/powerpoint/2010/main" val="8225691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F0FE1DC0-468F-4CC5-B1AA-354C787BAC72}"/>
              </a:ext>
            </a:extLst>
          </p:cNvPr>
          <p:cNvSpPr txBox="1"/>
          <p:nvPr/>
        </p:nvSpPr>
        <p:spPr>
          <a:xfrm>
            <a:off x="1992242" y="5870503"/>
            <a:ext cx="8833689" cy="707886"/>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Country </a:t>
            </a:r>
            <a:r>
              <a:rPr lang="en-IN" sz="2000" dirty="0" smtClean="0">
                <a:latin typeface="Times New Roman" panose="02020603050405020304" pitchFamily="18" charset="0"/>
                <a:cs typeface="Times New Roman" panose="02020603050405020304" pitchFamily="18" charset="0"/>
              </a:rPr>
              <a:t>Wise Imports </a:t>
            </a:r>
            <a:r>
              <a:rPr lang="en-IN" sz="2000" dirty="0">
                <a:latin typeface="Times New Roman" panose="02020603050405020304" pitchFamily="18" charset="0"/>
                <a:cs typeface="Times New Roman" panose="02020603050405020304" pitchFamily="18" charset="0"/>
              </a:rPr>
              <a:t>for Expensive Items Malaysia has the most share followed by Indonesia and Singapore.</a:t>
            </a:r>
            <a:endParaRPr lang="en-IN" sz="2000" i="0" dirty="0">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198610" y="862088"/>
            <a:ext cx="7379401" cy="4639083"/>
          </a:xfrm>
          <a:prstGeom prst="rect">
            <a:avLst/>
          </a:prstGeom>
        </p:spPr>
      </p:pic>
      <p:sp>
        <p:nvSpPr>
          <p:cNvPr id="2" name="Rectangle 1"/>
          <p:cNvSpPr/>
          <p:nvPr/>
        </p:nvSpPr>
        <p:spPr>
          <a:xfrm>
            <a:off x="3859549" y="5501171"/>
            <a:ext cx="4628190" cy="369332"/>
          </a:xfrm>
          <a:prstGeom prst="rect">
            <a:avLst/>
          </a:prstGeom>
        </p:spPr>
        <p:txBody>
          <a:bodyPr wrap="none">
            <a:spAutoFit/>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Fig. </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7.1 </a:t>
            </a:r>
            <a:r>
              <a:rPr lang="en-US" dirty="0">
                <a:latin typeface="Times New Roman" panose="02020603050405020304" pitchFamily="18" charset="0"/>
                <a:ea typeface="Times New Roman" panose="02020603050405020304" pitchFamily="18" charset="0"/>
                <a:cs typeface="Times New Roman" panose="02020603050405020304" pitchFamily="18" charset="0"/>
              </a:rPr>
              <a:t>Expensive Imports </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Country wise </a:t>
            </a:r>
            <a:r>
              <a:rPr lang="en-US" dirty="0">
                <a:latin typeface="Times New Roman" panose="02020603050405020304" pitchFamily="18" charset="0"/>
                <a:ea typeface="Times New Roman" panose="02020603050405020304" pitchFamily="18" charset="0"/>
                <a:cs typeface="Times New Roman" panose="02020603050405020304" pitchFamily="18" charset="0"/>
              </a:rPr>
              <a:t>Share </a:t>
            </a:r>
            <a:endParaRPr lang="en-IN" dirty="0"/>
          </a:p>
        </p:txBody>
      </p:sp>
    </p:spTree>
    <p:extLst>
      <p:ext uri="{BB962C8B-B14F-4D97-AF65-F5344CB8AC3E}">
        <p14:creationId xmlns:p14="http://schemas.microsoft.com/office/powerpoint/2010/main" val="1678865513"/>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38251" y="511984"/>
            <a:ext cx="7145383" cy="4658375"/>
          </a:xfrm>
          <a:prstGeom prst="rect">
            <a:avLst/>
          </a:prstGeom>
        </p:spPr>
      </p:pic>
      <p:sp>
        <p:nvSpPr>
          <p:cNvPr id="3" name="Rectangle 2"/>
          <p:cNvSpPr/>
          <p:nvPr/>
        </p:nvSpPr>
        <p:spPr>
          <a:xfrm>
            <a:off x="3768842" y="5269077"/>
            <a:ext cx="4628190" cy="369332"/>
          </a:xfrm>
          <a:prstGeom prst="rect">
            <a:avLst/>
          </a:prstGeom>
        </p:spPr>
        <p:txBody>
          <a:bodyPr wrap="none">
            <a:spAutoFit/>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Fig. </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7.2 </a:t>
            </a:r>
            <a:r>
              <a:rPr lang="en-US" dirty="0">
                <a:latin typeface="Times New Roman" panose="02020603050405020304" pitchFamily="18" charset="0"/>
                <a:ea typeface="Times New Roman" panose="02020603050405020304" pitchFamily="18" charset="0"/>
                <a:cs typeface="Times New Roman" panose="02020603050405020304" pitchFamily="18" charset="0"/>
              </a:rPr>
              <a:t>Expensive </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Exports </a:t>
            </a:r>
            <a:r>
              <a:rPr lang="en-US" dirty="0">
                <a:latin typeface="Times New Roman" panose="02020603050405020304" pitchFamily="18" charset="0"/>
                <a:ea typeface="Times New Roman" panose="02020603050405020304" pitchFamily="18" charset="0"/>
                <a:cs typeface="Times New Roman" panose="02020603050405020304" pitchFamily="18" charset="0"/>
              </a:rPr>
              <a:t>Country wise Share </a:t>
            </a:r>
            <a:endParaRPr lang="en-IN" dirty="0"/>
          </a:p>
        </p:txBody>
      </p:sp>
      <p:sp>
        <p:nvSpPr>
          <p:cNvPr id="4" name="Rectangle 3"/>
          <p:cNvSpPr/>
          <p:nvPr/>
        </p:nvSpPr>
        <p:spPr>
          <a:xfrm>
            <a:off x="2301031" y="5737127"/>
            <a:ext cx="8227631" cy="646331"/>
          </a:xfrm>
          <a:prstGeom prst="rect">
            <a:avLst/>
          </a:prstGeom>
        </p:spPr>
        <p:txBody>
          <a:bodyPr wrap="square">
            <a:spAutoFit/>
          </a:bodyPr>
          <a:lstStyle/>
          <a:p>
            <a:pPr algn="just"/>
            <a:r>
              <a:rPr lang="en-IN" dirty="0">
                <a:latin typeface="Times New Roman" panose="02020603050405020304" pitchFamily="18" charset="0"/>
                <a:cs typeface="Times New Roman" panose="02020603050405020304" pitchFamily="18" charset="0"/>
              </a:rPr>
              <a:t>Country </a:t>
            </a:r>
            <a:r>
              <a:rPr lang="en-IN" dirty="0" smtClean="0">
                <a:latin typeface="Times New Roman" panose="02020603050405020304" pitchFamily="18" charset="0"/>
                <a:cs typeface="Times New Roman" panose="02020603050405020304" pitchFamily="18" charset="0"/>
              </a:rPr>
              <a:t>Wise Exports </a:t>
            </a:r>
            <a:r>
              <a:rPr lang="en-IN" dirty="0">
                <a:latin typeface="Times New Roman" panose="02020603050405020304" pitchFamily="18" charset="0"/>
                <a:cs typeface="Times New Roman" panose="02020603050405020304" pitchFamily="18" charset="0"/>
              </a:rPr>
              <a:t>for Expensive Items Singapore </a:t>
            </a:r>
            <a:r>
              <a:rPr lang="en-IN" dirty="0" smtClean="0">
                <a:latin typeface="Times New Roman" panose="02020603050405020304" pitchFamily="18" charset="0"/>
                <a:cs typeface="Times New Roman" panose="02020603050405020304" pitchFamily="18" charset="0"/>
              </a:rPr>
              <a:t>has </a:t>
            </a:r>
            <a:r>
              <a:rPr lang="en-IN" dirty="0">
                <a:latin typeface="Times New Roman" panose="02020603050405020304" pitchFamily="18" charset="0"/>
                <a:cs typeface="Times New Roman" panose="02020603050405020304" pitchFamily="18" charset="0"/>
              </a:rPr>
              <a:t>the most share followed by Indonesia </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64334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 xmlns:a16="http://schemas.microsoft.com/office/drawing/2014/main" id="{BE330877-0CA6-42A0-A59C-2060E65B8419}"/>
              </a:ext>
              <a:ext uri="{C183D7F6-B498-43B3-948B-1728B52AA6E4}">
                <adec:decorative xmlns="" xmlns:adec="http://schemas.microsoft.com/office/drawing/2017/decorative" val="1"/>
              </a:ext>
            </a:extLst>
          </p:cNvPr>
          <p:cNvCxnSpPr>
            <a:cxnSpLocks/>
          </p:cNvCxnSpPr>
          <p:nvPr/>
        </p:nvCxnSpPr>
        <p:spPr>
          <a:xfrm>
            <a:off x="0" y="644818"/>
            <a:ext cx="4403324" cy="0"/>
          </a:xfrm>
          <a:prstGeom prst="line">
            <a:avLst/>
          </a:prstGeom>
          <a:ln>
            <a:tailEnd type="oval"/>
          </a:ln>
        </p:spPr>
        <p:style>
          <a:lnRef idx="3">
            <a:schemeClr val="dk1"/>
          </a:lnRef>
          <a:fillRef idx="0">
            <a:schemeClr val="dk1"/>
          </a:fillRef>
          <a:effectRef idx="2">
            <a:schemeClr val="dk1"/>
          </a:effectRef>
          <a:fontRef idx="minor">
            <a:schemeClr val="tx1"/>
          </a:fontRef>
        </p:style>
      </p:cxnSp>
      <p:cxnSp>
        <p:nvCxnSpPr>
          <p:cNvPr id="3" name="Straight Connector 2">
            <a:extLst>
              <a:ext uri="{FF2B5EF4-FFF2-40B4-BE49-F238E27FC236}">
                <a16:creationId xmlns="" xmlns:a16="http://schemas.microsoft.com/office/drawing/2014/main" id="{303718C3-539D-4B69-BC37-FED4E3F7CD27}"/>
              </a:ext>
              <a:ext uri="{C183D7F6-B498-43B3-948B-1728B52AA6E4}">
                <adec:decorative xmlns="" xmlns:adec="http://schemas.microsoft.com/office/drawing/2017/decorative" val="1"/>
              </a:ext>
            </a:extLst>
          </p:cNvPr>
          <p:cNvCxnSpPr>
            <a:cxnSpLocks/>
          </p:cNvCxnSpPr>
          <p:nvPr/>
        </p:nvCxnSpPr>
        <p:spPr>
          <a:xfrm flipV="1">
            <a:off x="7341833" y="637568"/>
            <a:ext cx="4850167" cy="7249"/>
          </a:xfrm>
          <a:prstGeom prst="line">
            <a:avLst/>
          </a:prstGeom>
          <a:ln>
            <a:headEnd type="oval"/>
          </a:ln>
        </p:spPr>
        <p:style>
          <a:lnRef idx="3">
            <a:schemeClr val="dk1"/>
          </a:lnRef>
          <a:fillRef idx="0">
            <a:schemeClr val="dk1"/>
          </a:fillRef>
          <a:effectRef idx="2">
            <a:schemeClr val="dk1"/>
          </a:effectRef>
          <a:fontRef idx="minor">
            <a:schemeClr val="tx1"/>
          </a:fontRef>
        </p:style>
      </p:cxnSp>
      <p:sp>
        <p:nvSpPr>
          <p:cNvPr id="5" name="TextBox 4">
            <a:extLst>
              <a:ext uri="{FF2B5EF4-FFF2-40B4-BE49-F238E27FC236}">
                <a16:creationId xmlns="" xmlns:a16="http://schemas.microsoft.com/office/drawing/2014/main" id="{83AC68DB-FEC1-4853-A50F-E2E36D750F59}"/>
              </a:ext>
            </a:extLst>
          </p:cNvPr>
          <p:cNvSpPr txBox="1"/>
          <p:nvPr/>
        </p:nvSpPr>
        <p:spPr>
          <a:xfrm>
            <a:off x="4736979" y="321651"/>
            <a:ext cx="6103398" cy="646331"/>
          </a:xfrm>
          <a:prstGeom prst="rect">
            <a:avLst/>
          </a:prstGeom>
          <a:noFill/>
        </p:spPr>
        <p:txBody>
          <a:bodyPr wrap="square">
            <a:spAutoFit/>
          </a:bodyPr>
          <a:lstStyle/>
          <a:p>
            <a:r>
              <a:rPr lang="en-US" sz="3600" b="1" u="sng" dirty="0">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r>
              <a:rPr lang="en-IN" sz="3600" b="1" u="sng" dirty="0">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ESTING</a:t>
            </a:r>
            <a:endParaRPr lang="en-IN"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p:nvSpPr>
        <p:spPr>
          <a:xfrm>
            <a:off x="479502" y="1502688"/>
            <a:ext cx="11121948" cy="4001095"/>
          </a:xfrm>
          <a:prstGeom prst="rect">
            <a:avLst/>
          </a:prstGeom>
        </p:spPr>
        <p:txBody>
          <a:bodyPr wrap="square">
            <a:spAutoFit/>
          </a:bodyPr>
          <a:lstStyle/>
          <a:p>
            <a:pPr marL="342900" indent="-342900">
              <a:buFont typeface="Wingdings" panose="05000000000000000000" pitchFamily="2" charset="2"/>
              <a:buChar char="Ø"/>
            </a:pPr>
            <a:r>
              <a:rPr lang="en-IN" sz="2400" b="1" u="sng" dirty="0">
                <a:latin typeface="Times New Roman" panose="02020603050405020304" pitchFamily="18" charset="0"/>
                <a:cs typeface="Times New Roman" panose="02020603050405020304" pitchFamily="18" charset="0"/>
              </a:rPr>
              <a:t>Software </a:t>
            </a:r>
            <a:r>
              <a:rPr lang="en-IN" sz="2400" b="1" u="sng" dirty="0" smtClean="0">
                <a:latin typeface="Times New Roman" panose="02020603050405020304" pitchFamily="18" charset="0"/>
                <a:cs typeface="Times New Roman" panose="02020603050405020304" pitchFamily="18" charset="0"/>
              </a:rPr>
              <a:t>Testing</a:t>
            </a:r>
          </a:p>
          <a:p>
            <a:pPr marL="342900" indent="-342900">
              <a:buFont typeface="Wingdings" panose="05000000000000000000" pitchFamily="2" charset="2"/>
              <a:buChar char="Ø"/>
            </a:pPr>
            <a:endParaRPr lang="en-IN" sz="2800" b="1" dirty="0" smtClean="0">
              <a:latin typeface="Times New Roman" panose="02020603050405020304" pitchFamily="18" charset="0"/>
              <a:cs typeface="Times New Roman" panose="02020603050405020304" pitchFamily="18" charset="0"/>
            </a:endParaRPr>
          </a:p>
          <a:p>
            <a:pPr lvl="1"/>
            <a:r>
              <a:rPr lang="en-IN" dirty="0" smtClean="0">
                <a:latin typeface="Times New Roman" panose="02020603050405020304" pitchFamily="18" charset="0"/>
                <a:cs typeface="Times New Roman" panose="02020603050405020304" pitchFamily="18" charset="0"/>
              </a:rPr>
              <a:t>Software </a:t>
            </a:r>
            <a:r>
              <a:rPr lang="en-IN" dirty="0">
                <a:latin typeface="Times New Roman" panose="02020603050405020304" pitchFamily="18" charset="0"/>
                <a:cs typeface="Times New Roman" panose="02020603050405020304" pitchFamily="18" charset="0"/>
              </a:rPr>
              <a:t>testing is required nowadays to point out the errors, bugs, and defects that were made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during the development phase of the application. The delivery of an optimal quality software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product has always been the priority of the software industries. However, without evaluating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software components under expected and unexpected conditions, the developers </a:t>
            </a:r>
            <a:r>
              <a:rPr lang="en-IN" dirty="0" smtClean="0">
                <a:latin typeface="Times New Roman" panose="02020603050405020304" pitchFamily="18" charset="0"/>
                <a:cs typeface="Times New Roman" panose="02020603050405020304" pitchFamily="18" charset="0"/>
              </a:rPr>
              <a:t>cannot</a:t>
            </a:r>
            <a:br>
              <a:rPr lang="en-IN" dirty="0" smtClean="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guarantee </a:t>
            </a:r>
            <a:r>
              <a:rPr lang="en-IN" dirty="0">
                <a:latin typeface="Times New Roman" panose="02020603050405020304" pitchFamily="18" charset="0"/>
                <a:cs typeface="Times New Roman" panose="02020603050405020304" pitchFamily="18" charset="0"/>
              </a:rPr>
              <a:t>these aspects. Therefore, testing is performed to test every large and small software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component. Therefore, here the application is tested under manual testing, where multiple test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cases were created and the application was then tested under those cases. Based on whether the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expected results were achieved or not, </a:t>
            </a:r>
            <a:r>
              <a:rPr lang="en-IN" dirty="0" smtClean="0">
                <a:latin typeface="Times New Roman" panose="02020603050405020304" pitchFamily="18" charset="0"/>
                <a:cs typeface="Times New Roman" panose="02020603050405020304" pitchFamily="18" charset="0"/>
              </a:rPr>
              <a:t>it is </a:t>
            </a:r>
            <a:r>
              <a:rPr lang="en-IN" dirty="0">
                <a:latin typeface="Times New Roman" panose="02020603050405020304" pitchFamily="18" charset="0"/>
                <a:cs typeface="Times New Roman" panose="02020603050405020304" pitchFamily="18" charset="0"/>
              </a:rPr>
              <a:t>marked Pass or Fail.</a:t>
            </a:r>
          </a:p>
          <a:p>
            <a:pPr lvl="1"/>
            <a:endParaRPr lang="en-IN" dirty="0">
              <a:latin typeface="Segoe UI" panose="020B0502040204020203" pitchFamily="34" charset="0"/>
            </a:endParaRPr>
          </a:p>
          <a:p>
            <a:r>
              <a:rPr lang="en-IN" dirty="0"/>
              <a:t/>
            </a:r>
            <a:br>
              <a:rPr lang="en-IN" dirty="0"/>
            </a:br>
            <a:endParaRPr lang="en-IN" dirty="0"/>
          </a:p>
        </p:txBody>
      </p:sp>
    </p:spTree>
    <p:extLst>
      <p:ext uri="{BB962C8B-B14F-4D97-AF65-F5344CB8AC3E}">
        <p14:creationId xmlns:p14="http://schemas.microsoft.com/office/powerpoint/2010/main" val="3314672414"/>
      </p:ext>
    </p:extLst>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425039"/>
            <a:ext cx="12199332" cy="3454769"/>
          </a:xfrm>
          <a:prstGeom prst="rect">
            <a:avLst/>
          </a:prstGeom>
        </p:spPr>
      </p:pic>
      <p:sp>
        <p:nvSpPr>
          <p:cNvPr id="3" name="Rectangle 2"/>
          <p:cNvSpPr/>
          <p:nvPr/>
        </p:nvSpPr>
        <p:spPr>
          <a:xfrm>
            <a:off x="4291357" y="5020883"/>
            <a:ext cx="2831801" cy="369332"/>
          </a:xfrm>
          <a:prstGeom prst="rect">
            <a:avLst/>
          </a:prstGeom>
        </p:spPr>
        <p:txBody>
          <a:bodyPr wrap="none">
            <a:spAutoFit/>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Fig. </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8 Manual Testing Steps </a:t>
            </a:r>
            <a:endParaRPr lang="en-IN" dirty="0"/>
          </a:p>
        </p:txBody>
      </p:sp>
    </p:spTree>
    <p:extLst>
      <p:ext uri="{BB962C8B-B14F-4D97-AF65-F5344CB8AC3E}">
        <p14:creationId xmlns:p14="http://schemas.microsoft.com/office/powerpoint/2010/main" val="10202615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0179" y="1832572"/>
            <a:ext cx="10684042" cy="2554545"/>
          </a:xfrm>
          <a:prstGeom prst="rect">
            <a:avLst/>
          </a:prstGeom>
        </p:spPr>
        <p:txBody>
          <a:bodyPr wrap="square">
            <a:spAutoFit/>
          </a:bodyPr>
          <a:lstStyle/>
          <a:p>
            <a:pPr marL="342900" indent="-342900" algn="just">
              <a:buFont typeface="Wingdings" pitchFamily="2" charset="2"/>
              <a:buChar char="Ø"/>
            </a:pPr>
            <a:r>
              <a:rPr lang="en-IN" sz="2000" dirty="0">
                <a:latin typeface="Times New Roman" panose="02020603050405020304" pitchFamily="18" charset="0"/>
                <a:cs typeface="Times New Roman" panose="02020603050405020304" pitchFamily="18" charset="0"/>
              </a:rPr>
              <a:t>The application is tested under </a:t>
            </a:r>
            <a:r>
              <a:rPr lang="en-IN" sz="2000" dirty="0" smtClean="0">
                <a:latin typeface="Times New Roman" panose="02020603050405020304" pitchFamily="18" charset="0"/>
                <a:cs typeface="Times New Roman" panose="02020603050405020304" pitchFamily="18" charset="0"/>
              </a:rPr>
              <a:t>eleven </a:t>
            </a:r>
            <a:r>
              <a:rPr lang="en-IN" sz="2000" dirty="0">
                <a:latin typeface="Times New Roman" panose="02020603050405020304" pitchFamily="18" charset="0"/>
                <a:cs typeface="Times New Roman" panose="02020603050405020304" pitchFamily="18" charset="0"/>
              </a:rPr>
              <a:t>different test </a:t>
            </a:r>
            <a:r>
              <a:rPr lang="en-IN" sz="2000" dirty="0" smtClean="0">
                <a:latin typeface="Times New Roman" panose="02020603050405020304" pitchFamily="18" charset="0"/>
                <a:cs typeface="Times New Roman" panose="02020603050405020304" pitchFamily="18" charset="0"/>
              </a:rPr>
              <a:t>cases</a:t>
            </a:r>
            <a:r>
              <a:rPr lang="en-IN" sz="2000" dirty="0">
                <a:latin typeface="Times New Roman" panose="02020603050405020304" pitchFamily="18" charset="0"/>
                <a:cs typeface="Times New Roman" panose="02020603050405020304" pitchFamily="18" charset="0"/>
              </a:rPr>
              <a:t>. T</a:t>
            </a:r>
            <a:r>
              <a:rPr lang="en-IN" sz="2000" dirty="0" smtClean="0">
                <a:latin typeface="Times New Roman" panose="02020603050405020304" pitchFamily="18" charset="0"/>
                <a:cs typeface="Times New Roman" panose="02020603050405020304" pitchFamily="18" charset="0"/>
              </a:rPr>
              <a:t>he </a:t>
            </a:r>
            <a:r>
              <a:rPr lang="en-IN" sz="2000" dirty="0">
                <a:latin typeface="Times New Roman" panose="02020603050405020304" pitchFamily="18" charset="0"/>
                <a:cs typeface="Times New Roman" panose="02020603050405020304" pitchFamily="18" charset="0"/>
              </a:rPr>
              <a:t>s</a:t>
            </a:r>
            <a:r>
              <a:rPr lang="en-IN" sz="2000" dirty="0" smtClean="0">
                <a:latin typeface="Times New Roman" panose="02020603050405020304" pitchFamily="18" charset="0"/>
                <a:cs typeface="Times New Roman" panose="02020603050405020304" pitchFamily="18" charset="0"/>
              </a:rPr>
              <a:t>tep </a:t>
            </a:r>
            <a:r>
              <a:rPr lang="en-IN" sz="2000" dirty="0">
                <a:latin typeface="Times New Roman" panose="02020603050405020304" pitchFamily="18" charset="0"/>
                <a:cs typeface="Times New Roman" panose="02020603050405020304" pitchFamily="18" charset="0"/>
              </a:rPr>
              <a:t>d</a:t>
            </a:r>
            <a:r>
              <a:rPr lang="en-IN" sz="2000" dirty="0" smtClean="0">
                <a:latin typeface="Times New Roman" panose="02020603050405020304" pitchFamily="18" charset="0"/>
                <a:cs typeface="Times New Roman" panose="02020603050405020304" pitchFamily="18" charset="0"/>
              </a:rPr>
              <a:t>etails has been listed</a:t>
            </a: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along with the </a:t>
            </a:r>
            <a:r>
              <a:rPr lang="en-IN" sz="2000" dirty="0" smtClean="0">
                <a:latin typeface="Times New Roman" panose="02020603050405020304" pitchFamily="18" charset="0"/>
                <a:cs typeface="Times New Roman" panose="02020603050405020304" pitchFamily="18" charset="0"/>
              </a:rPr>
              <a:t>results </a:t>
            </a:r>
            <a:r>
              <a:rPr lang="en-IN" sz="2000" dirty="0">
                <a:latin typeface="Times New Roman" panose="02020603050405020304" pitchFamily="18" charset="0"/>
                <a:cs typeface="Times New Roman" panose="02020603050405020304" pitchFamily="18" charset="0"/>
              </a:rPr>
              <a:t>that are </a:t>
            </a:r>
            <a:r>
              <a:rPr lang="en-IN" sz="2000" dirty="0" smtClean="0">
                <a:latin typeface="Times New Roman" panose="02020603050405020304" pitchFamily="18" charset="0"/>
                <a:cs typeface="Times New Roman" panose="02020603050405020304" pitchFamily="18" charset="0"/>
              </a:rPr>
              <a:t>expected </a:t>
            </a:r>
            <a:r>
              <a:rPr lang="en-IN" sz="2000" dirty="0">
                <a:latin typeface="Times New Roman" panose="02020603050405020304" pitchFamily="18" charset="0"/>
                <a:cs typeface="Times New Roman" panose="02020603050405020304" pitchFamily="18" charset="0"/>
              </a:rPr>
              <a:t>from those corresponding </a:t>
            </a:r>
            <a:r>
              <a:rPr lang="en-IN" sz="2000" dirty="0" smtClean="0">
                <a:latin typeface="Times New Roman" panose="02020603050405020304" pitchFamily="18" charset="0"/>
                <a:cs typeface="Times New Roman" panose="02020603050405020304" pitchFamily="18" charset="0"/>
              </a:rPr>
              <a:t>cases</a:t>
            </a:r>
            <a:r>
              <a:rPr lang="en-IN" sz="2000" dirty="0">
                <a:latin typeface="Times New Roman" panose="02020603050405020304" pitchFamily="18" charset="0"/>
                <a:cs typeface="Times New Roman" panose="02020603050405020304" pitchFamily="18" charset="0"/>
              </a:rPr>
              <a:t>. After the testing is</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performed, </a:t>
            </a:r>
            <a:r>
              <a:rPr lang="en-IN" sz="2000" dirty="0" smtClean="0">
                <a:latin typeface="Times New Roman" panose="02020603050405020304" pitchFamily="18" charset="0"/>
                <a:cs typeface="Times New Roman" panose="02020603050405020304" pitchFamily="18" charset="0"/>
              </a:rPr>
              <a:t>the Actual Results </a:t>
            </a:r>
            <a:r>
              <a:rPr lang="en-IN" sz="2000" dirty="0">
                <a:latin typeface="Times New Roman" panose="02020603050405020304" pitchFamily="18" charset="0"/>
                <a:cs typeface="Times New Roman" panose="02020603050405020304" pitchFamily="18" charset="0"/>
              </a:rPr>
              <a:t>obtained under those specific </a:t>
            </a:r>
            <a:r>
              <a:rPr lang="en-IN" sz="2000" dirty="0" smtClean="0">
                <a:latin typeface="Times New Roman" panose="02020603050405020304" pitchFamily="18" charset="0"/>
                <a:cs typeface="Times New Roman" panose="02020603050405020304" pitchFamily="18" charset="0"/>
              </a:rPr>
              <a:t>cases are listed. Further, </a:t>
            </a: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results are analysed to check whether </a:t>
            </a:r>
            <a:r>
              <a:rPr lang="en-IN" sz="2000" dirty="0">
                <a:latin typeface="Times New Roman" panose="02020603050405020304" pitchFamily="18" charset="0"/>
                <a:cs typeface="Times New Roman" panose="02020603050405020304" pitchFamily="18" charset="0"/>
              </a:rPr>
              <a:t>the A</a:t>
            </a:r>
            <a:r>
              <a:rPr lang="en-IN" sz="2000" dirty="0" smtClean="0">
                <a:latin typeface="Times New Roman" panose="02020603050405020304" pitchFamily="18" charset="0"/>
                <a:cs typeface="Times New Roman" panose="02020603050405020304" pitchFamily="18" charset="0"/>
              </a:rPr>
              <a:t>ctual </a:t>
            </a:r>
            <a:r>
              <a:rPr lang="en-IN" sz="2000" dirty="0">
                <a:latin typeface="Times New Roman" panose="02020603050405020304" pitchFamily="18" charset="0"/>
                <a:cs typeface="Times New Roman" panose="02020603050405020304" pitchFamily="18" charset="0"/>
              </a:rPr>
              <a:t>Results are matching with the Expected Results</a:t>
            </a:r>
            <a:r>
              <a:rPr lang="en-IN" sz="2000" dirty="0" smtClean="0">
                <a:latin typeface="Times New Roman" panose="02020603050405020304" pitchFamily="18" charset="0"/>
                <a:cs typeface="Times New Roman" panose="02020603050405020304" pitchFamily="18" charset="0"/>
              </a:rPr>
              <a:t>.</a:t>
            </a:r>
          </a:p>
          <a:p>
            <a:pPr algn="just"/>
            <a:endParaRPr lang="en-IN" sz="2000" dirty="0" smtClean="0">
              <a:latin typeface="Times New Roman" panose="02020603050405020304" pitchFamily="18" charset="0"/>
              <a:cs typeface="Times New Roman" panose="02020603050405020304" pitchFamily="18" charset="0"/>
            </a:endParaRPr>
          </a:p>
          <a:p>
            <a:pPr marL="342900" indent="-342900" algn="just">
              <a:buFont typeface="Wingdings" pitchFamily="2" charset="2"/>
              <a:buChar char="Ø"/>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the </a:t>
            </a:r>
            <a:r>
              <a:rPr lang="en-IN" sz="2000" dirty="0" smtClean="0">
                <a:latin typeface="Times New Roman" panose="02020603050405020304" pitchFamily="18" charset="0"/>
                <a:cs typeface="Times New Roman" panose="02020603050405020304" pitchFamily="18" charset="0"/>
              </a:rPr>
              <a:t>above figure, the project under </a:t>
            </a:r>
            <a:r>
              <a:rPr lang="en-IN" sz="2000" dirty="0">
                <a:latin typeface="Times New Roman" panose="02020603050405020304" pitchFamily="18" charset="0"/>
                <a:cs typeface="Times New Roman" panose="02020603050405020304" pitchFamily="18" charset="0"/>
              </a:rPr>
              <a:t>the testing phase, behaves in a </a:t>
            </a:r>
            <a:r>
              <a:rPr lang="en-IN" sz="2000" dirty="0" smtClean="0">
                <a:latin typeface="Times New Roman" panose="02020603050405020304" pitchFamily="18" charset="0"/>
                <a:cs typeface="Times New Roman" panose="02020603050405020304" pitchFamily="18" charset="0"/>
              </a:rPr>
              <a:t>similar manner </a:t>
            </a:r>
            <a:r>
              <a:rPr lang="en-IN" sz="2000" dirty="0">
                <a:latin typeface="Times New Roman" panose="02020603050405020304" pitchFamily="18" charset="0"/>
                <a:cs typeface="Times New Roman" panose="02020603050405020304" pitchFamily="18" charset="0"/>
              </a:rPr>
              <a:t>which is expected, and therefore, all of the test </a:t>
            </a:r>
            <a:r>
              <a:rPr lang="en-IN" sz="2000" dirty="0" smtClean="0">
                <a:latin typeface="Times New Roman" panose="02020603050405020304" pitchFamily="18" charset="0"/>
                <a:cs typeface="Times New Roman" panose="02020603050405020304" pitchFamily="18" charset="0"/>
              </a:rPr>
              <a:t>cases </a:t>
            </a:r>
            <a:r>
              <a:rPr lang="en-IN" sz="2000" dirty="0">
                <a:latin typeface="Times New Roman" panose="02020603050405020304" pitchFamily="18" charset="0"/>
                <a:cs typeface="Times New Roman" panose="02020603050405020304" pitchFamily="18" charset="0"/>
              </a:rPr>
              <a:t>are marked </a:t>
            </a:r>
            <a:r>
              <a:rPr lang="en-IN" sz="2000" dirty="0" smtClean="0">
                <a:latin typeface="Times New Roman" panose="02020603050405020304" pitchFamily="18" charset="0"/>
                <a:cs typeface="Times New Roman" panose="02020603050405020304" pitchFamily="18" charset="0"/>
              </a:rPr>
              <a:t>as Pass</a:t>
            </a:r>
            <a:r>
              <a:rPr lang="en-IN" sz="2000" dirty="0">
                <a:latin typeface="Times New Roman" panose="02020603050405020304" pitchFamily="18" charset="0"/>
                <a:cs typeface="Times New Roman" panose="02020603050405020304" pitchFamily="18" charset="0"/>
              </a:rPr>
              <a:t>. Thus, </a:t>
            </a:r>
            <a:r>
              <a:rPr lang="en-IN" sz="2000" dirty="0" smtClean="0">
                <a:latin typeface="Times New Roman" panose="02020603050405020304" pitchFamily="18" charset="0"/>
                <a:cs typeface="Times New Roman" panose="02020603050405020304" pitchFamily="18" charset="0"/>
              </a:rPr>
              <a:t>the</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project has </a:t>
            </a:r>
            <a:r>
              <a:rPr lang="en-IN" sz="2000" dirty="0">
                <a:latin typeface="Times New Roman" panose="02020603050405020304" pitchFamily="18" charset="0"/>
                <a:cs typeface="Times New Roman" panose="02020603050405020304" pitchFamily="18" charset="0"/>
              </a:rPr>
              <a:t>successfully passed all of the </a:t>
            </a:r>
            <a:r>
              <a:rPr lang="en-IN" sz="2000" dirty="0" smtClean="0">
                <a:latin typeface="Times New Roman" panose="02020603050405020304" pitchFamily="18" charset="0"/>
                <a:cs typeface="Times New Roman" panose="02020603050405020304" pitchFamily="18" charset="0"/>
              </a:rPr>
              <a:t>test cases</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717492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2CC701B-E2AF-4946-99C1-875F9761BA4A}"/>
              </a:ext>
            </a:extLst>
          </p:cNvPr>
          <p:cNvSpPr txBox="1"/>
          <p:nvPr/>
        </p:nvSpPr>
        <p:spPr>
          <a:xfrm>
            <a:off x="4131816" y="305825"/>
            <a:ext cx="6094520" cy="646331"/>
          </a:xfrm>
          <a:prstGeom prst="rect">
            <a:avLst/>
          </a:prstGeom>
          <a:noFill/>
        </p:spPr>
        <p:txBody>
          <a:bodyPr wrap="square">
            <a:spAutoFit/>
          </a:bodyPr>
          <a:lstStyle/>
          <a:p>
            <a:r>
              <a:rPr lang="en-US" sz="3600" b="1" u="sng" dirty="0">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 xmlns:a16="http://schemas.microsoft.com/office/drawing/2014/main" id="{D3A34023-7153-4985-917F-AD807EF6E3CF}"/>
              </a:ext>
              <a:ext uri="{C183D7F6-B498-43B3-948B-1728B52AA6E4}">
                <adec:decorative xmlns="" xmlns:adec="http://schemas.microsoft.com/office/drawing/2017/decorative" val="1"/>
              </a:ext>
            </a:extLst>
          </p:cNvPr>
          <p:cNvCxnSpPr>
            <a:cxnSpLocks/>
          </p:cNvCxnSpPr>
          <p:nvPr/>
        </p:nvCxnSpPr>
        <p:spPr>
          <a:xfrm>
            <a:off x="0" y="644818"/>
            <a:ext cx="3959441" cy="0"/>
          </a:xfrm>
          <a:prstGeom prst="line">
            <a:avLst/>
          </a:prstGeom>
          <a:ln>
            <a:tailEnd type="oval"/>
          </a:ln>
        </p:spPr>
        <p:style>
          <a:lnRef idx="3">
            <a:schemeClr val="dk1"/>
          </a:lnRef>
          <a:fillRef idx="0">
            <a:schemeClr val="dk1"/>
          </a:fillRef>
          <a:effectRef idx="2">
            <a:schemeClr val="dk1"/>
          </a:effectRef>
          <a:fontRef idx="minor">
            <a:schemeClr val="tx1"/>
          </a:fontRef>
        </p:style>
      </p:cxnSp>
      <p:cxnSp>
        <p:nvCxnSpPr>
          <p:cNvPr id="5" name="Straight Connector 4">
            <a:extLst>
              <a:ext uri="{FF2B5EF4-FFF2-40B4-BE49-F238E27FC236}">
                <a16:creationId xmlns="" xmlns:a16="http://schemas.microsoft.com/office/drawing/2014/main" id="{2712E741-6948-4779-9901-66E60BF69F69}"/>
              </a:ext>
              <a:ext uri="{C183D7F6-B498-43B3-948B-1728B52AA6E4}">
                <adec:decorative xmlns="" xmlns:adec="http://schemas.microsoft.com/office/drawing/2017/decorative" val="1"/>
              </a:ext>
            </a:extLst>
          </p:cNvPr>
          <p:cNvCxnSpPr>
            <a:cxnSpLocks/>
          </p:cNvCxnSpPr>
          <p:nvPr/>
        </p:nvCxnSpPr>
        <p:spPr>
          <a:xfrm>
            <a:off x="7599285" y="637568"/>
            <a:ext cx="4592715" cy="1"/>
          </a:xfrm>
          <a:prstGeom prst="line">
            <a:avLst/>
          </a:prstGeom>
          <a:ln>
            <a:headEnd type="oval"/>
          </a:ln>
        </p:spPr>
        <p:style>
          <a:lnRef idx="3">
            <a:schemeClr val="dk1"/>
          </a:lnRef>
          <a:fillRef idx="0">
            <a:schemeClr val="dk1"/>
          </a:fillRef>
          <a:effectRef idx="2">
            <a:schemeClr val="dk1"/>
          </a:effectRef>
          <a:fontRef idx="minor">
            <a:schemeClr val="tx1"/>
          </a:fontRef>
        </p:style>
      </p:cxnSp>
      <p:sp>
        <p:nvSpPr>
          <p:cNvPr id="2" name="Rectangle 1"/>
          <p:cNvSpPr/>
          <p:nvPr/>
        </p:nvSpPr>
        <p:spPr>
          <a:xfrm>
            <a:off x="1017270" y="1771650"/>
            <a:ext cx="10024110" cy="2862322"/>
          </a:xfrm>
          <a:prstGeom prst="rect">
            <a:avLst/>
          </a:prstGeom>
        </p:spPr>
        <p:txBody>
          <a:bodyPr wrap="square">
            <a:spAutoFit/>
          </a:bodyPr>
          <a:lstStyle/>
          <a:p>
            <a:pPr marL="28575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The trade dataset is scraped from the Department of Commerce, Govt. of India website. The data used for Analysis is monthly. </a:t>
            </a:r>
          </a:p>
          <a:p>
            <a:pPr marL="28575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Monthly data is available from January, 2014 to December, 2020. The total trade amount (Import/Export) for each month is expressed in million US dollars.</a:t>
            </a:r>
          </a:p>
          <a:p>
            <a:pPr marL="28575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For analysis the data is broken down into HS code wise and Country wise data and visualization is shown on the dashboard.</a:t>
            </a:r>
          </a:p>
          <a:p>
            <a:pPr marL="28575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The trade deficit needs to be reduced.</a:t>
            </a:r>
          </a:p>
          <a:p>
            <a:pPr marL="28575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Bilateral ties between countries helps to reduce export duty which </a:t>
            </a:r>
            <a:r>
              <a:rPr lang="en-IN" dirty="0" smtClean="0">
                <a:latin typeface="Times New Roman" panose="02020603050405020304" pitchFamily="18" charset="0"/>
                <a:cs typeface="Times New Roman" panose="02020603050405020304" pitchFamily="18" charset="0"/>
              </a:rPr>
              <a:t>will help </a:t>
            </a:r>
            <a:r>
              <a:rPr lang="en-IN" dirty="0">
                <a:latin typeface="Times New Roman" panose="02020603050405020304" pitchFamily="18" charset="0"/>
                <a:cs typeface="Times New Roman" panose="02020603050405020304" pitchFamily="18" charset="0"/>
              </a:rPr>
              <a:t>the local company compete in global market.</a:t>
            </a:r>
          </a:p>
          <a:p>
            <a:endParaRPr lang="en-IN" dirty="0"/>
          </a:p>
        </p:txBody>
      </p:sp>
    </p:spTree>
    <p:extLst>
      <p:ext uri="{BB962C8B-B14F-4D97-AF65-F5344CB8AC3E}">
        <p14:creationId xmlns:p14="http://schemas.microsoft.com/office/powerpoint/2010/main" val="2973429424"/>
      </p:ext>
    </p:extLst>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CF5746C-8BB1-4F67-B116-229DA27888CF}"/>
              </a:ext>
            </a:extLst>
          </p:cNvPr>
          <p:cNvSpPr txBox="1"/>
          <p:nvPr/>
        </p:nvSpPr>
        <p:spPr>
          <a:xfrm>
            <a:off x="4032681" y="103404"/>
            <a:ext cx="6094520" cy="1200329"/>
          </a:xfrm>
          <a:prstGeom prst="rect">
            <a:avLst/>
          </a:prstGeom>
          <a:noFill/>
        </p:spPr>
        <p:txBody>
          <a:bodyPr wrap="square">
            <a:spAutoFit/>
          </a:bodyPr>
          <a:lstStyle/>
          <a:p>
            <a:r>
              <a:rPr lang="en-US" sz="3600" b="1" dirty="0">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b="1" u="sng" dirty="0">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a:t>
            </a:r>
          </a:p>
          <a:p>
            <a:r>
              <a:rPr lang="en-US" sz="3600" b="1" u="sng" dirty="0">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ENHANCEMENTS  </a:t>
            </a:r>
            <a:endParaRPr lang="en-IN"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 xmlns:a16="http://schemas.microsoft.com/office/drawing/2014/main" id="{4993F972-9346-42BB-AA25-B92AAF05FCE2}"/>
              </a:ext>
              <a:ext uri="{C183D7F6-B498-43B3-948B-1728B52AA6E4}">
                <adec:decorative xmlns="" xmlns:adec="http://schemas.microsoft.com/office/drawing/2017/decorative" val="1"/>
              </a:ext>
            </a:extLst>
          </p:cNvPr>
          <p:cNvCxnSpPr>
            <a:cxnSpLocks/>
          </p:cNvCxnSpPr>
          <p:nvPr/>
        </p:nvCxnSpPr>
        <p:spPr>
          <a:xfrm>
            <a:off x="0" y="644818"/>
            <a:ext cx="3728621" cy="0"/>
          </a:xfrm>
          <a:prstGeom prst="line">
            <a:avLst/>
          </a:prstGeom>
          <a:ln>
            <a:tailEnd type="oval"/>
          </a:ln>
        </p:spPr>
        <p:style>
          <a:lnRef idx="3">
            <a:schemeClr val="dk1"/>
          </a:lnRef>
          <a:fillRef idx="0">
            <a:schemeClr val="dk1"/>
          </a:fillRef>
          <a:effectRef idx="2">
            <a:schemeClr val="dk1"/>
          </a:effectRef>
          <a:fontRef idx="minor">
            <a:schemeClr val="tx1"/>
          </a:fontRef>
        </p:style>
      </p:cxnSp>
      <p:cxnSp>
        <p:nvCxnSpPr>
          <p:cNvPr id="5" name="Straight Connector 4">
            <a:extLst>
              <a:ext uri="{FF2B5EF4-FFF2-40B4-BE49-F238E27FC236}">
                <a16:creationId xmlns="" xmlns:a16="http://schemas.microsoft.com/office/drawing/2014/main" id="{5286EEA3-509B-436F-A1F8-44D1492E8D17}"/>
              </a:ext>
              <a:ext uri="{C183D7F6-B498-43B3-948B-1728B52AA6E4}">
                <adec:decorative xmlns="" xmlns:adec="http://schemas.microsoft.com/office/drawing/2017/decorative" val="1"/>
              </a:ext>
            </a:extLst>
          </p:cNvPr>
          <p:cNvCxnSpPr>
            <a:cxnSpLocks/>
          </p:cNvCxnSpPr>
          <p:nvPr/>
        </p:nvCxnSpPr>
        <p:spPr>
          <a:xfrm>
            <a:off x="8336132" y="637569"/>
            <a:ext cx="3855868" cy="0"/>
          </a:xfrm>
          <a:prstGeom prst="line">
            <a:avLst/>
          </a:prstGeom>
          <a:ln>
            <a:headEnd type="oval"/>
          </a:ln>
        </p:spPr>
        <p:style>
          <a:lnRef idx="3">
            <a:schemeClr val="dk1"/>
          </a:lnRef>
          <a:fillRef idx="0">
            <a:schemeClr val="dk1"/>
          </a:fillRef>
          <a:effectRef idx="2">
            <a:schemeClr val="dk1"/>
          </a:effectRef>
          <a:fontRef idx="minor">
            <a:schemeClr val="tx1"/>
          </a:fontRef>
        </p:style>
      </p:cxnSp>
      <p:sp>
        <p:nvSpPr>
          <p:cNvPr id="2" name="Rectangle 1"/>
          <p:cNvSpPr/>
          <p:nvPr/>
        </p:nvSpPr>
        <p:spPr>
          <a:xfrm>
            <a:off x="858133" y="2068830"/>
            <a:ext cx="10491857" cy="1200329"/>
          </a:xfrm>
          <a:prstGeom prst="rect">
            <a:avLst/>
          </a:prstGeom>
        </p:spPr>
        <p:txBody>
          <a:bodyPr wrap="square">
            <a:spAutoFit/>
          </a:bodyPr>
          <a:lstStyle/>
          <a:p>
            <a:pPr marL="28575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Our focus in the future will be to do an in-depth study for Indian Trade Data Analysis by doing forecasting worldwide by using different Machine </a:t>
            </a:r>
            <a:r>
              <a:rPr lang="en-IN" dirty="0">
                <a:latin typeface="Times New Roman" panose="02020603050405020304" pitchFamily="18" charset="0"/>
                <a:cs typeface="Times New Roman" panose="02020603050405020304" pitchFamily="18" charset="0"/>
              </a:rPr>
              <a:t>L</a:t>
            </a:r>
            <a:r>
              <a:rPr lang="en-IN" dirty="0" smtClean="0">
                <a:latin typeface="Times New Roman" panose="02020603050405020304" pitchFamily="18" charset="0"/>
                <a:cs typeface="Times New Roman" panose="02020603050405020304" pitchFamily="18" charset="0"/>
              </a:rPr>
              <a:t>earning algorithms.</a:t>
            </a:r>
          </a:p>
          <a:p>
            <a:pPr marL="28575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Furthermore the results will be predicted in a more efficient way by using various forecasting models.</a:t>
            </a:r>
          </a:p>
          <a:p>
            <a:pPr marL="28575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Getting more points for better forecasting.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0313951"/>
      </p:ext>
    </p:extLst>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BCE3BF72-3F1C-4BC7-95E8-D019F6A02CDA}"/>
              </a:ext>
            </a:extLst>
          </p:cNvPr>
          <p:cNvSpPr txBox="1"/>
          <p:nvPr/>
        </p:nvSpPr>
        <p:spPr>
          <a:xfrm>
            <a:off x="4213933" y="314402"/>
            <a:ext cx="6094520" cy="646331"/>
          </a:xfrm>
          <a:prstGeom prst="rect">
            <a:avLst/>
          </a:prstGeom>
          <a:noFill/>
        </p:spPr>
        <p:txBody>
          <a:bodyPr wrap="square">
            <a:spAutoFit/>
          </a:bodyPr>
          <a:lstStyle/>
          <a:p>
            <a:r>
              <a:rPr lang="en-IN" sz="3600" b="1" i="0" u="sng" dirty="0">
                <a:solidFill>
                  <a:srgbClr val="22222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BIBLIOGRAPHY</a:t>
            </a:r>
            <a:endParaRPr lang="en-IN"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 xmlns:a16="http://schemas.microsoft.com/office/drawing/2014/main" id="{03495A15-E29F-4B4A-9FF0-10A1A1476EDE}"/>
              </a:ext>
              <a:ext uri="{C183D7F6-B498-43B3-948B-1728B52AA6E4}">
                <adec:decorative xmlns="" xmlns:adec="http://schemas.microsoft.com/office/drawing/2017/decorative" val="1"/>
              </a:ext>
            </a:extLst>
          </p:cNvPr>
          <p:cNvCxnSpPr>
            <a:cxnSpLocks/>
          </p:cNvCxnSpPr>
          <p:nvPr/>
        </p:nvCxnSpPr>
        <p:spPr>
          <a:xfrm>
            <a:off x="0" y="637567"/>
            <a:ext cx="3746377" cy="0"/>
          </a:xfrm>
          <a:prstGeom prst="line">
            <a:avLst/>
          </a:prstGeom>
          <a:ln>
            <a:tailEnd type="oval"/>
          </a:ln>
        </p:spPr>
        <p:style>
          <a:lnRef idx="3">
            <a:schemeClr val="dk1"/>
          </a:lnRef>
          <a:fillRef idx="0">
            <a:schemeClr val="dk1"/>
          </a:fillRef>
          <a:effectRef idx="2">
            <a:schemeClr val="dk1"/>
          </a:effectRef>
          <a:fontRef idx="minor">
            <a:schemeClr val="tx1"/>
          </a:fontRef>
        </p:style>
      </p:cxnSp>
      <p:cxnSp>
        <p:nvCxnSpPr>
          <p:cNvPr id="5" name="Straight Connector 4">
            <a:extLst>
              <a:ext uri="{FF2B5EF4-FFF2-40B4-BE49-F238E27FC236}">
                <a16:creationId xmlns="" xmlns:a16="http://schemas.microsoft.com/office/drawing/2014/main" id="{314AC7D2-59C7-495E-B484-8030387A74FE}"/>
              </a:ext>
              <a:ext uri="{C183D7F6-B498-43B3-948B-1728B52AA6E4}">
                <adec:decorative xmlns="" xmlns:adec="http://schemas.microsoft.com/office/drawing/2017/decorative" val="1"/>
              </a:ext>
            </a:extLst>
          </p:cNvPr>
          <p:cNvCxnSpPr>
            <a:cxnSpLocks/>
          </p:cNvCxnSpPr>
          <p:nvPr/>
        </p:nvCxnSpPr>
        <p:spPr>
          <a:xfrm>
            <a:off x="8407153" y="637568"/>
            <a:ext cx="3784847" cy="0"/>
          </a:xfrm>
          <a:prstGeom prst="line">
            <a:avLst/>
          </a:prstGeom>
          <a:ln>
            <a:headEnd type="oval"/>
          </a:ln>
        </p:spPr>
        <p:style>
          <a:lnRef idx="3">
            <a:schemeClr val="dk1"/>
          </a:lnRef>
          <a:fillRef idx="0">
            <a:schemeClr val="dk1"/>
          </a:fillRef>
          <a:effectRef idx="2">
            <a:schemeClr val="dk1"/>
          </a:effectRef>
          <a:fontRef idx="minor">
            <a:schemeClr val="tx1"/>
          </a:fontRef>
        </p:style>
      </p:cxnSp>
      <p:sp>
        <p:nvSpPr>
          <p:cNvPr id="7" name="Rectangle 6">
            <a:extLst>
              <a:ext uri="{FF2B5EF4-FFF2-40B4-BE49-F238E27FC236}">
                <a16:creationId xmlns="" xmlns:a16="http://schemas.microsoft.com/office/drawing/2014/main" id="{DF102BA2-49F1-42A8-A68C-C2F2E188EA4E}"/>
              </a:ext>
              <a:ext uri="{C183D7F6-B498-43B3-948B-1728B52AA6E4}">
                <adec:decorative xmlns="" xmlns:adec="http://schemas.microsoft.com/office/drawing/2017/decorative" val="1"/>
              </a:ext>
            </a:extLst>
          </p:cNvPr>
          <p:cNvSpPr/>
          <p:nvPr/>
        </p:nvSpPr>
        <p:spPr>
          <a:xfrm>
            <a:off x="0" y="1595179"/>
            <a:ext cx="12192000" cy="43855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2400" b="1" i="0" dirty="0">
                <a:solidFill>
                  <a:schemeClr val="tx1"/>
                </a:solidFill>
                <a:effectLst/>
                <a:latin typeface="Times New Roman" panose="02020603050405020304" pitchFamily="18" charset="0"/>
                <a:cs typeface="Times New Roman" panose="02020603050405020304" pitchFamily="18" charset="0"/>
              </a:rPr>
              <a:t>[1]</a:t>
            </a:r>
            <a:r>
              <a:rPr lang="en-IN" sz="2400" b="1" dirty="0">
                <a:solidFill>
                  <a:schemeClr val="accent1"/>
                </a:solidFill>
                <a:latin typeface="Times New Roman" panose="02020603050405020304" pitchFamily="18" charset="0"/>
                <a:cs typeface="Times New Roman" panose="02020603050405020304" pitchFamily="18" charset="0"/>
              </a:rPr>
              <a:t> </a:t>
            </a:r>
            <a:r>
              <a:rPr lang="en-IN" sz="2400" b="1" dirty="0">
                <a:solidFill>
                  <a:schemeClr val="tx1"/>
                </a:solidFill>
                <a:latin typeface="Times New Roman" panose="02020603050405020304" pitchFamily="18" charset="0"/>
                <a:cs typeface="Times New Roman" pitchFamily="18" charset="0"/>
              </a:rPr>
              <a:t>Rajat Tyagi (2017) , “</a:t>
            </a:r>
            <a:r>
              <a:rPr lang="en-US" sz="2400" b="1" i="0" dirty="0">
                <a:solidFill>
                  <a:schemeClr val="tx1"/>
                </a:solidFill>
                <a:effectLst/>
                <a:latin typeface="Times New Roman" panose="02020603050405020304" pitchFamily="18" charset="0"/>
                <a:cs typeface="Times New Roman" panose="02020603050405020304" pitchFamily="18" charset="0"/>
              </a:rPr>
              <a:t>INDIA-ASEAN FTA: </a:t>
            </a:r>
            <a:r>
              <a:rPr lang="en-US" sz="2400" i="0" dirty="0">
                <a:solidFill>
                  <a:schemeClr val="tx1"/>
                </a:solidFill>
                <a:effectLst/>
                <a:latin typeface="Times New Roman" panose="02020603050405020304" pitchFamily="18" charset="0"/>
                <a:cs typeface="Times New Roman" panose="02020603050405020304" pitchFamily="18" charset="0"/>
              </a:rPr>
              <a:t>Analysis of Cooperation in Transportation Sector</a:t>
            </a:r>
            <a:r>
              <a:rPr lang="en-IN" sz="2400" dirty="0">
                <a:solidFill>
                  <a:schemeClr val="tx1"/>
                </a:solidFill>
                <a:latin typeface="Times New Roman" panose="02020603050405020304" pitchFamily="18" charset="0"/>
                <a:cs typeface="Times New Roman" panose="02020603050405020304" pitchFamily="18" charset="0"/>
              </a:rPr>
              <a:t>”,</a:t>
            </a:r>
            <a:r>
              <a:rPr lang="en-US" sz="2400" dirty="0">
                <a:solidFill>
                  <a:schemeClr val="tx1"/>
                </a:solidFill>
                <a:latin typeface="Times New Roman" panose="02020603050405020304" pitchFamily="18" charset="0"/>
                <a:cs typeface="Times New Roman" panose="02020603050405020304" pitchFamily="18" charset="0"/>
              </a:rPr>
              <a:t> under responsibility of the scientific committee of the 5th International Conference on Information Technology and Quantitative Management, ITQM 2017.</a:t>
            </a:r>
          </a:p>
          <a:p>
            <a:pPr algn="just"/>
            <a:endParaRPr lang="en-US" sz="2400" b="1" dirty="0">
              <a:solidFill>
                <a:schemeClr val="tx1"/>
              </a:solidFill>
              <a:latin typeface="Times New Roman" panose="02020603050405020304" pitchFamily="18" charset="0"/>
              <a:cs typeface="Times New Roman" panose="02020603050405020304" pitchFamily="18" charset="0"/>
            </a:endParaRPr>
          </a:p>
          <a:p>
            <a:r>
              <a:rPr lang="en-IN" sz="2400" b="1" i="0" dirty="0">
                <a:solidFill>
                  <a:schemeClr val="tx1"/>
                </a:solidFill>
                <a:effectLst/>
                <a:latin typeface="Times New Roman" panose="02020603050405020304" pitchFamily="18" charset="0"/>
                <a:cs typeface="Times New Roman" panose="02020603050405020304" pitchFamily="18" charset="0"/>
              </a:rPr>
              <a:t>[2] Preety Bhogal </a:t>
            </a:r>
            <a:r>
              <a:rPr lang="en-IN" sz="2400" b="1" dirty="0">
                <a:solidFill>
                  <a:schemeClr val="tx1"/>
                </a:solidFill>
                <a:latin typeface="Times New Roman" panose="02020603050405020304" pitchFamily="18" charset="0"/>
                <a:cs typeface="Times New Roman" panose="02020603050405020304" pitchFamily="18" charset="0"/>
              </a:rPr>
              <a:t>(2018), </a:t>
            </a:r>
            <a:r>
              <a:rPr lang="en-IN" sz="2400" dirty="0">
                <a:solidFill>
                  <a:schemeClr val="tx1"/>
                </a:solidFill>
                <a:latin typeface="Times New Roman" panose="02020603050405020304" pitchFamily="18" charset="0"/>
                <a:cs typeface="Times New Roman" panose="02020603050405020304" pitchFamily="18" charset="0"/>
              </a:rPr>
              <a:t>“</a:t>
            </a:r>
            <a:r>
              <a:rPr lang="en-IN" sz="2400" i="0" dirty="0">
                <a:solidFill>
                  <a:schemeClr val="tx1"/>
                </a:solidFill>
                <a:effectLst/>
                <a:latin typeface="Times New Roman" panose="02020603050405020304" pitchFamily="18" charset="0"/>
                <a:cs typeface="Times New Roman" panose="02020603050405020304" pitchFamily="18" charset="0"/>
              </a:rPr>
              <a:t>India-ASEAN economic relations: Examining future possibilities</a:t>
            </a:r>
            <a:r>
              <a:rPr lang="en-IN" sz="2400" dirty="0">
                <a:solidFill>
                  <a:schemeClr val="tx1"/>
                </a:solidFill>
                <a:latin typeface="Times New Roman" panose="02020603050405020304" pitchFamily="18" charset="0"/>
                <a:cs typeface="Times New Roman" panose="02020603050405020304" pitchFamily="18" charset="0"/>
              </a:rPr>
              <a:t>”, </a:t>
            </a:r>
            <a:r>
              <a:rPr lang="en-IN" sz="2400" i="0" cap="all" dirty="0">
                <a:solidFill>
                  <a:schemeClr val="tx1"/>
                </a:solidFill>
                <a:effectLst/>
                <a:latin typeface="Times New Roman" panose="02020603050405020304" pitchFamily="18" charset="0"/>
                <a:cs typeface="Times New Roman" panose="02020603050405020304" pitchFamily="18" charset="0"/>
              </a:rPr>
              <a:t>JAN 05 2018.</a:t>
            </a:r>
          </a:p>
          <a:p>
            <a:pPr algn="just"/>
            <a:endParaRPr lang="en-IN" sz="2400" b="1" dirty="0">
              <a:solidFill>
                <a:schemeClr val="tx1"/>
              </a:solidFill>
              <a:latin typeface="Times New Roman" panose="02020603050405020304" pitchFamily="18" charset="0"/>
              <a:cs typeface="Times New Roman" panose="02020603050405020304" pitchFamily="18" charset="0"/>
            </a:endParaRPr>
          </a:p>
          <a:p>
            <a:pPr algn="just"/>
            <a:r>
              <a:rPr lang="en-IN" sz="2400" b="1" dirty="0">
                <a:solidFill>
                  <a:schemeClr val="tx1"/>
                </a:solidFill>
                <a:latin typeface="Times New Roman" panose="02020603050405020304" pitchFamily="18" charset="0"/>
                <a:cs typeface="Times New Roman" panose="02020603050405020304" pitchFamily="18" charset="0"/>
              </a:rPr>
              <a:t>[3] Rohit Singh (2018), </a:t>
            </a:r>
            <a:r>
              <a:rPr lang="en-IN" sz="2400" dirty="0">
                <a:solidFill>
                  <a:schemeClr val="tx1"/>
                </a:solidFill>
                <a:latin typeface="Times New Roman" panose="02020603050405020304" pitchFamily="18" charset="0"/>
                <a:cs typeface="Times New Roman" panose="02020603050405020304" pitchFamily="18" charset="0"/>
              </a:rPr>
              <a:t>“Analysis of Trade Pattern between India and ASEAN”, </a:t>
            </a:r>
            <a:r>
              <a:rPr lang="en-US" sz="2400" i="0" dirty="0">
                <a:solidFill>
                  <a:schemeClr val="tx1"/>
                </a:solidFill>
                <a:effectLst/>
                <a:latin typeface="Times New Roman" panose="02020603050405020304" pitchFamily="18" charset="0"/>
                <a:cs typeface="Times New Roman" panose="02020603050405020304" pitchFamily="18" charset="0"/>
              </a:rPr>
              <a:t>Bureau of Economic Research and Policy Development, </a:t>
            </a:r>
            <a:r>
              <a:rPr lang="en-IN" sz="2400" i="0" dirty="0">
                <a:solidFill>
                  <a:schemeClr val="tx1"/>
                </a:solidFill>
                <a:effectLst/>
                <a:latin typeface="Times New Roman" panose="02020603050405020304" pitchFamily="18" charset="0"/>
                <a:cs typeface="Times New Roman" panose="02020603050405020304" pitchFamily="18" charset="0"/>
              </a:rPr>
              <a:t>January 2018</a:t>
            </a:r>
            <a:r>
              <a:rPr lang="en-IN" sz="24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32324318"/>
      </p:ext>
    </p:extLst>
  </p:cSld>
  <p:clrMapOvr>
    <a:masterClrMapping/>
  </p:clrMapOvr>
  <p:transition spd="slow">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62A21665-C64F-4BDA-B2DE-442D70605718}"/>
              </a:ext>
              <a:ext uri="{C183D7F6-B498-43B3-948B-1728B52AA6E4}">
                <adec:decorative xmlns=""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398276" y="522898"/>
            <a:ext cx="3793724" cy="0"/>
          </a:xfrm>
          <a:prstGeom prst="line">
            <a:avLst/>
          </a:prstGeom>
          <a:ln>
            <a:headEnd type="oval"/>
          </a:ln>
        </p:spPr>
        <p:style>
          <a:lnRef idx="3">
            <a:schemeClr val="dk1"/>
          </a:lnRef>
          <a:fillRef idx="0">
            <a:schemeClr val="dk1"/>
          </a:fillRef>
          <a:effectRef idx="2">
            <a:schemeClr val="dk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8863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sp>
        <p:nvSpPr>
          <p:cNvPr id="81" name="Rectangle 80">
            <a:extLst>
              <a:ext uri="{FF2B5EF4-FFF2-40B4-BE49-F238E27FC236}">
                <a16:creationId xmlns="" xmlns:a16="http://schemas.microsoft.com/office/drawing/2014/main" id="{D4EC02E4-F054-4111-9038-AE0BDA4C8060}"/>
              </a:ext>
            </a:extLst>
          </p:cNvPr>
          <p:cNvSpPr/>
          <p:nvPr/>
        </p:nvSpPr>
        <p:spPr>
          <a:xfrm>
            <a:off x="1831182" y="4618854"/>
            <a:ext cx="1371600" cy="492443"/>
          </a:xfrm>
          <a:prstGeom prst="rect">
            <a:avLst/>
          </a:prstGeom>
        </p:spPr>
        <p:txBody>
          <a:bodyPr wrap="square" lIns="0" tIns="0" rIns="0" bIns="0" anchor="ctr">
            <a:spAutoFit/>
          </a:bodyPr>
          <a:lstStyle/>
          <a:p>
            <a:pPr algn="ctr"/>
            <a:r>
              <a:rPr lang="en-US" sz="1600" dirty="0">
                <a:solidFill>
                  <a:schemeClr val="bg1"/>
                </a:solidFill>
              </a:rPr>
              <a:t>Customer Objectives</a:t>
            </a:r>
          </a:p>
        </p:txBody>
      </p:sp>
      <p:sp>
        <p:nvSpPr>
          <p:cNvPr id="83" name="Rectangle 82">
            <a:extLst>
              <a:ext uri="{FF2B5EF4-FFF2-40B4-BE49-F238E27FC236}">
                <a16:creationId xmlns=""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84" name="Rectangle 83">
            <a:extLst>
              <a:ext uri="{FF2B5EF4-FFF2-40B4-BE49-F238E27FC236}">
                <a16:creationId xmlns=""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Schedules</a:t>
            </a:r>
          </a:p>
        </p:txBody>
      </p:sp>
      <p:sp>
        <p:nvSpPr>
          <p:cNvPr id="85" name="Rectangle 84">
            <a:extLst>
              <a:ext uri="{FF2B5EF4-FFF2-40B4-BE49-F238E27FC236}">
                <a16:creationId xmlns=""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86" name="Rectangle 85">
            <a:extLst>
              <a:ext uri="{FF2B5EF4-FFF2-40B4-BE49-F238E27FC236}">
                <a16:creationId xmlns=""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cxnSp>
        <p:nvCxnSpPr>
          <p:cNvPr id="33" name="Straight Connector 32">
            <a:extLst>
              <a:ext uri="{FF2B5EF4-FFF2-40B4-BE49-F238E27FC236}">
                <a16:creationId xmlns="" xmlns:a16="http://schemas.microsoft.com/office/drawing/2014/main" id="{BF0E67FB-7CDB-41CC-8871-76F832B538EE}"/>
              </a:ext>
              <a:ext uri="{C183D7F6-B498-43B3-948B-1728B52AA6E4}">
                <adec:decorative xmlns="" xmlns:adec="http://schemas.microsoft.com/office/drawing/2017/decorative" val="1"/>
              </a:ext>
            </a:extLst>
          </p:cNvPr>
          <p:cNvCxnSpPr>
            <a:cxnSpLocks/>
          </p:cNvCxnSpPr>
          <p:nvPr/>
        </p:nvCxnSpPr>
        <p:spPr>
          <a:xfrm>
            <a:off x="0" y="522898"/>
            <a:ext cx="3755254" cy="0"/>
          </a:xfrm>
          <a:prstGeom prst="line">
            <a:avLst/>
          </a:prstGeom>
          <a:ln>
            <a:tailEnd type="oval"/>
          </a:ln>
        </p:spPr>
        <p:style>
          <a:lnRef idx="3">
            <a:schemeClr val="dk1"/>
          </a:lnRef>
          <a:fillRef idx="0">
            <a:schemeClr val="dk1"/>
          </a:fillRef>
          <a:effectRef idx="2">
            <a:schemeClr val="dk1"/>
          </a:effectRef>
          <a:fontRef idx="minor">
            <a:schemeClr val="tx1"/>
          </a:fontRef>
        </p:style>
      </p:cxnSp>
      <p:sp>
        <p:nvSpPr>
          <p:cNvPr id="35" name="TextBox 34">
            <a:extLst>
              <a:ext uri="{FF2B5EF4-FFF2-40B4-BE49-F238E27FC236}">
                <a16:creationId xmlns="" xmlns:a16="http://schemas.microsoft.com/office/drawing/2014/main" id="{706AB83A-B669-4C9C-AD42-29B3D586F276}"/>
              </a:ext>
            </a:extLst>
          </p:cNvPr>
          <p:cNvSpPr txBox="1"/>
          <p:nvPr/>
        </p:nvSpPr>
        <p:spPr>
          <a:xfrm>
            <a:off x="812800" y="1214185"/>
            <a:ext cx="10207347" cy="4524315"/>
          </a:xfrm>
          <a:prstGeom prst="rect">
            <a:avLst/>
          </a:prstGeom>
          <a:noFill/>
        </p:spPr>
        <p:txBody>
          <a:bodyPr wrap="square">
            <a:spAutoFit/>
          </a:bodyPr>
          <a:lstStyle/>
          <a:p>
            <a:pPr marL="0" indent="0" algn="just" rtl="0">
              <a:spcBef>
                <a:spcPts val="0"/>
              </a:spcBef>
              <a:spcAft>
                <a:spcPts val="0"/>
              </a:spcAft>
              <a:buNone/>
            </a:pPr>
            <a:r>
              <a:rPr lang="en-US" sz="2400" b="1" i="0" u="sng" strike="noStrike" dirty="0">
                <a:latin typeface="Times New Roman" panose="02020603050405020304" pitchFamily="18" charset="0"/>
                <a:cs typeface="Times New Roman" pitchFamily="18" charset="0"/>
              </a:rPr>
              <a:t>Problem Definition</a:t>
            </a:r>
            <a:r>
              <a:rPr lang="en-US" sz="2400" b="1" i="0" u="none" strike="noStrike" dirty="0" smtClean="0">
                <a:latin typeface="Times New Roman" panose="02020603050405020304" pitchFamily="18" charset="0"/>
                <a:cs typeface="Times New Roman" pitchFamily="18" charset="0"/>
              </a:rPr>
              <a:t>:</a:t>
            </a:r>
            <a:endParaRPr lang="en-US" sz="2400" b="1" dirty="0">
              <a:latin typeface="Times New Roman" pitchFamily="18" charset="0"/>
              <a:cs typeface="Times New Roman" pitchFamily="18" charset="0"/>
            </a:endParaRPr>
          </a:p>
          <a:p>
            <a:pPr algn="just">
              <a:spcBef>
                <a:spcPts val="0"/>
              </a:spcBef>
            </a:pPr>
            <a:r>
              <a:rPr lang="en-US" sz="2400" dirty="0">
                <a:latin typeface="Times New Roman" pitchFamily="18" charset="0"/>
                <a:cs typeface="Times New Roman" pitchFamily="18" charset="0"/>
              </a:rPr>
              <a:t>Import and export of goods are very dynamic in nature since every year it evolves in what is needed as an import and what needs to be produced in order to export. An analysis report is required which helps in analyzing the trade business.</a:t>
            </a:r>
          </a:p>
          <a:p>
            <a:pPr marL="0" indent="0" algn="just" rtl="0">
              <a:spcBef>
                <a:spcPts val="0"/>
              </a:spcBef>
              <a:spcAft>
                <a:spcPts val="0"/>
              </a:spcAft>
              <a:buNone/>
            </a:pPr>
            <a:endParaRPr lang="en-US" sz="2400" b="1" u="sng" dirty="0">
              <a:latin typeface="Times New Roman" panose="02020603050405020304" pitchFamily="18" charset="0"/>
              <a:cs typeface="Times New Roman" pitchFamily="18" charset="0"/>
            </a:endParaRPr>
          </a:p>
          <a:p>
            <a:pPr marL="0" indent="0" algn="just" rtl="0">
              <a:spcBef>
                <a:spcPts val="0"/>
              </a:spcBef>
              <a:spcAft>
                <a:spcPts val="0"/>
              </a:spcAft>
              <a:buNone/>
            </a:pPr>
            <a:r>
              <a:rPr lang="en-US" sz="2400" b="1" u="sng" dirty="0">
                <a:latin typeface="Times New Roman" panose="02020603050405020304" pitchFamily="18" charset="0"/>
                <a:cs typeface="Times New Roman" pitchFamily="18" charset="0"/>
              </a:rPr>
              <a:t>Purpose</a:t>
            </a:r>
            <a:r>
              <a:rPr lang="en-US" sz="2400" b="1" dirty="0" smtClean="0">
                <a:latin typeface="Times New Roman" pitchFamily="18" charset="0"/>
                <a:cs typeface="Times New Roman" pitchFamily="18" charset="0"/>
              </a:rPr>
              <a:t>:</a:t>
            </a:r>
            <a:endParaRPr lang="en-US" sz="2400" b="1" dirty="0">
              <a:latin typeface="Times New Roman" pitchFamily="18" charset="0"/>
              <a:cs typeface="Times New Roman" pitchFamily="18" charset="0"/>
            </a:endParaRPr>
          </a:p>
          <a:p>
            <a:pPr algn="just">
              <a:spcBef>
                <a:spcPts val="0"/>
              </a:spcBef>
            </a:pPr>
            <a:r>
              <a:rPr lang="en-US" sz="2400" dirty="0">
                <a:latin typeface="Times New Roman" pitchFamily="18" charset="0"/>
                <a:cs typeface="Times New Roman" pitchFamily="18" charset="0"/>
              </a:rPr>
              <a:t>To analyze which area of production needs more attention for exports and reduce imports with respect to ASEAN(Association of South East Asian Nations) countries</a:t>
            </a:r>
            <a:r>
              <a:rPr lang="en-US" sz="2400" b="1" dirty="0">
                <a:latin typeface="Times New Roman" pitchFamily="18" charset="0"/>
                <a:cs typeface="Times New Roman" pitchFamily="18" charset="0"/>
              </a:rPr>
              <a:t>.</a:t>
            </a:r>
          </a:p>
          <a:p>
            <a:pPr marL="0" indent="0" algn="just" rtl="0">
              <a:spcBef>
                <a:spcPts val="0"/>
              </a:spcBef>
              <a:spcAft>
                <a:spcPts val="0"/>
              </a:spcAft>
              <a:buNone/>
            </a:pPr>
            <a:endParaRPr lang="en-US" sz="2400" b="1" u="sng" dirty="0">
              <a:latin typeface="Times New Roman" panose="02020603050405020304" pitchFamily="18" charset="0"/>
              <a:cs typeface="Times New Roman" pitchFamily="18" charset="0"/>
            </a:endParaRPr>
          </a:p>
          <a:p>
            <a:pPr marL="0" indent="0" algn="just" rtl="0">
              <a:spcBef>
                <a:spcPts val="0"/>
              </a:spcBef>
              <a:spcAft>
                <a:spcPts val="0"/>
              </a:spcAft>
              <a:buNone/>
            </a:pPr>
            <a:r>
              <a:rPr lang="en-US" sz="2400" b="1" u="sng" dirty="0">
                <a:latin typeface="Times New Roman" panose="02020603050405020304" pitchFamily="18" charset="0"/>
                <a:cs typeface="Times New Roman" pitchFamily="18" charset="0"/>
              </a:rPr>
              <a:t>Scope</a:t>
            </a:r>
            <a:r>
              <a:rPr lang="en-US" sz="2400" b="1"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The application intend towards generating analysis on Indian trade</a:t>
            </a:r>
            <a:r>
              <a:rPr lang="en-US" sz="2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437681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F4673A57-8C07-453C-8611-1D99E8CDE141}"/>
              </a:ext>
              <a:ext uri="{C183D7F6-B498-43B3-948B-1728B52AA6E4}">
                <adec:decorative xmlns="" xmlns:adec="http://schemas.microsoft.com/office/drawing/2017/decorative" val="1"/>
              </a:ext>
            </a:extLst>
          </p:cNvPr>
          <p:cNvSpPr/>
          <p:nvPr/>
        </p:nvSpPr>
        <p:spPr>
          <a:xfrm>
            <a:off x="11875" y="2229771"/>
            <a:ext cx="12192000" cy="35467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b="1" dirty="0">
                <a:solidFill>
                  <a:schemeClr val="accent1"/>
                </a:solidFill>
                <a:latin typeface="Times New Roman" panose="02020603050405020304" pitchFamily="18" charset="0"/>
                <a:cs typeface="Times New Roman" pitchFamily="18" charset="0"/>
              </a:rPr>
              <a:t>[1]  </a:t>
            </a:r>
            <a:r>
              <a:rPr lang="en-IN" sz="2400" b="1" dirty="0">
                <a:solidFill>
                  <a:schemeClr val="tx1"/>
                </a:solidFill>
                <a:latin typeface="Times New Roman" panose="02020603050405020304" pitchFamily="18" charset="0"/>
                <a:cs typeface="Times New Roman" pitchFamily="18" charset="0"/>
              </a:rPr>
              <a:t>“</a:t>
            </a:r>
            <a:r>
              <a:rPr lang="en-US" sz="2400" b="1" i="0" dirty="0">
                <a:solidFill>
                  <a:schemeClr val="tx1"/>
                </a:solidFill>
                <a:latin typeface="Times New Roman" panose="02020603050405020304" pitchFamily="18" charset="0"/>
                <a:cs typeface="Times New Roman" panose="02020603050405020304" pitchFamily="18" charset="0"/>
              </a:rPr>
              <a:t>India-ASEAN FTA: Analysis of   Cooperation in Transportation Sector</a:t>
            </a:r>
            <a:r>
              <a:rPr lang="en-IN" sz="2400" b="1" dirty="0">
                <a:solidFill>
                  <a:schemeClr val="tx1"/>
                </a:solidFill>
                <a:latin typeface="Times New Roman" panose="02020603050405020304" pitchFamily="18" charset="0"/>
                <a:cs typeface="Times New Roman" pitchFamily="18" charset="0"/>
              </a:rPr>
              <a:t>”</a:t>
            </a:r>
            <a:r>
              <a:rPr lang="en-IN" sz="2400" b="1" dirty="0">
                <a:solidFill>
                  <a:srgbClr val="FF0000"/>
                </a:solidFill>
                <a:latin typeface="Times New Roman" panose="02020603050405020304" pitchFamily="18" charset="0"/>
                <a:cs typeface="Times New Roman" pitchFamily="18" charset="0"/>
              </a:rPr>
              <a:t/>
            </a:r>
            <a:br>
              <a:rPr lang="en-IN" sz="2400" b="1" dirty="0">
                <a:solidFill>
                  <a:srgbClr val="FF0000"/>
                </a:solidFill>
                <a:latin typeface="Times New Roman" panose="02020603050405020304" pitchFamily="18" charset="0"/>
                <a:cs typeface="Times New Roman" pitchFamily="18" charset="0"/>
              </a:rPr>
            </a:br>
            <a:r>
              <a:rPr lang="en-IN" sz="2400" b="1" dirty="0">
                <a:solidFill>
                  <a:srgbClr val="FF0000"/>
                </a:solidFill>
                <a:latin typeface="Times New Roman" panose="02020603050405020304" pitchFamily="18" charset="0"/>
                <a:cs typeface="Times New Roman" pitchFamily="18" charset="0"/>
              </a:rPr>
              <a:t/>
            </a:r>
            <a:br>
              <a:rPr lang="en-IN" sz="2400" b="1" dirty="0">
                <a:solidFill>
                  <a:srgbClr val="FF0000"/>
                </a:solidFill>
                <a:latin typeface="Times New Roman" panose="02020603050405020304" pitchFamily="18" charset="0"/>
                <a:cs typeface="Times New Roman" pitchFamily="18" charset="0"/>
              </a:rPr>
            </a:br>
            <a:r>
              <a:rPr lang="en-IN" sz="2400" u="sng" dirty="0">
                <a:solidFill>
                  <a:schemeClr val="accent1"/>
                </a:solidFill>
                <a:latin typeface="Times New Roman" panose="02020603050405020304" pitchFamily="18" charset="0"/>
                <a:cs typeface="Times New Roman" panose="02020603050405020304" pitchFamily="18" charset="0"/>
              </a:rPr>
              <a:t>Rajat Tyagi (2017</a:t>
            </a:r>
            <a:r>
              <a:rPr lang="en-IN" sz="2400" dirty="0">
                <a:solidFill>
                  <a:schemeClr val="accent1"/>
                </a:solidFill>
                <a:latin typeface="Times New Roman" panose="02020603050405020304" pitchFamily="18" charset="0"/>
                <a:cs typeface="Times New Roman" pitchFamily="18" charset="0"/>
              </a:rPr>
              <a:t>) :</a:t>
            </a:r>
            <a:r>
              <a:rPr lang="en-US" sz="2400" i="0" dirty="0">
                <a:solidFill>
                  <a:schemeClr val="accent1"/>
                </a:solidFill>
                <a:latin typeface="Times New Roman" panose="02020603050405020304" pitchFamily="18" charset="0"/>
                <a:cs typeface="Times New Roman" panose="02020603050405020304" pitchFamily="18" charset="0"/>
              </a:rPr>
              <a:t> </a:t>
            </a:r>
            <a:r>
              <a:rPr lang="en-US" sz="2400" i="0" dirty="0">
                <a:solidFill>
                  <a:schemeClr val="tx1"/>
                </a:solidFill>
                <a:latin typeface="Times New Roman" panose="02020603050405020304" pitchFamily="18" charset="0"/>
                <a:cs typeface="Times New Roman" panose="02020603050405020304" pitchFamily="18" charset="0"/>
              </a:rPr>
              <a:t>It aims to specifically focus on the cooperation in the transportation sector in the context of India-ASEAN FTA. The paper begins with Indian-ASEAN trade relations, which includes the formation of the Free </a:t>
            </a:r>
            <a:r>
              <a:rPr lang="en-US" sz="2400" dirty="0">
                <a:solidFill>
                  <a:schemeClr val="tx1"/>
                </a:solidFill>
                <a:latin typeface="Times New Roman" panose="02020603050405020304" pitchFamily="18" charset="0"/>
                <a:cs typeface="Times New Roman" panose="02020603050405020304" pitchFamily="18" charset="0"/>
              </a:rPr>
              <a:t>T</a:t>
            </a:r>
            <a:r>
              <a:rPr lang="en-US" sz="2400" i="0" dirty="0">
                <a:solidFill>
                  <a:schemeClr val="tx1"/>
                </a:solidFill>
                <a:latin typeface="Times New Roman" panose="02020603050405020304" pitchFamily="18" charset="0"/>
                <a:cs typeface="Times New Roman" panose="02020603050405020304" pitchFamily="18" charset="0"/>
              </a:rPr>
              <a:t>rade </a:t>
            </a:r>
            <a:r>
              <a:rPr lang="en-US" sz="2400" dirty="0">
                <a:solidFill>
                  <a:schemeClr val="tx1"/>
                </a:solidFill>
                <a:latin typeface="Times New Roman" panose="02020603050405020304" pitchFamily="18" charset="0"/>
                <a:cs typeface="Times New Roman" panose="02020603050405020304" pitchFamily="18" charset="0"/>
              </a:rPr>
              <a:t>A</a:t>
            </a:r>
            <a:r>
              <a:rPr lang="en-US" sz="2400" i="0" dirty="0">
                <a:solidFill>
                  <a:schemeClr val="tx1"/>
                </a:solidFill>
                <a:latin typeface="Times New Roman" panose="02020603050405020304" pitchFamily="18" charset="0"/>
                <a:cs typeface="Times New Roman" panose="02020603050405020304" pitchFamily="18" charset="0"/>
              </a:rPr>
              <a:t>greement between both followed by an insight into the current state of the transportation sector in all the countries involved.</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Title 3" hidden="1">
            <a:extLst>
              <a:ext uri="{FF2B5EF4-FFF2-40B4-BE49-F238E27FC236}">
                <a16:creationId xmlns=""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headEnd type="oval"/>
          </a:ln>
        </p:spPr>
        <p:style>
          <a:lnRef idx="3">
            <a:schemeClr val="dk1"/>
          </a:lnRef>
          <a:fillRef idx="0">
            <a:schemeClr val="dk1"/>
          </a:fillRef>
          <a:effectRef idx="2">
            <a:schemeClr val="dk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457200" y="829692"/>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tailEnd type="oval"/>
          </a:ln>
        </p:spPr>
        <p:style>
          <a:lnRef idx="3">
            <a:schemeClr val="dk1"/>
          </a:lnRef>
          <a:fillRef idx="0">
            <a:schemeClr val="dk1"/>
          </a:fillRef>
          <a:effectRef idx="2">
            <a:schemeClr val="dk1"/>
          </a:effectRef>
          <a:fontRef idx="minor">
            <a:schemeClr val="tx1"/>
          </a:fontRef>
        </p:style>
      </p:cxnSp>
      <p:sp>
        <p:nvSpPr>
          <p:cNvPr id="20" name="TextBox 19">
            <a:extLst>
              <a:ext uri="{FF2B5EF4-FFF2-40B4-BE49-F238E27FC236}">
                <a16:creationId xmlns="" xmlns:a16="http://schemas.microsoft.com/office/drawing/2014/main" id="{19B4D798-4D53-4B2D-9B78-B88AD0B72736}"/>
              </a:ext>
            </a:extLst>
          </p:cNvPr>
          <p:cNvSpPr txBox="1"/>
          <p:nvPr/>
        </p:nvSpPr>
        <p:spPr>
          <a:xfrm>
            <a:off x="3855405" y="95796"/>
            <a:ext cx="6103398" cy="1200329"/>
          </a:xfrm>
          <a:prstGeom prst="rect">
            <a:avLst/>
          </a:prstGeom>
          <a:noFill/>
        </p:spPr>
        <p:txBody>
          <a:bodyPr wrap="square">
            <a:spAutoFit/>
          </a:bodyPr>
          <a:lstStyle/>
          <a:p>
            <a:r>
              <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a:t>
            </a:r>
          </a:p>
          <a:p>
            <a:r>
              <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SURVEY</a:t>
            </a:r>
            <a:r>
              <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IN"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12140928"/>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headEnd type="oval"/>
          </a:ln>
        </p:spPr>
        <p:style>
          <a:lnRef idx="3">
            <a:schemeClr val="dk1"/>
          </a:lnRef>
          <a:fillRef idx="0">
            <a:schemeClr val="dk1"/>
          </a:fillRef>
          <a:effectRef idx="2">
            <a:schemeClr val="dk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162017" y="135099"/>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tailEnd type="oval"/>
          </a:ln>
        </p:spPr>
        <p:style>
          <a:lnRef idx="3">
            <a:schemeClr val="dk1"/>
          </a:lnRef>
          <a:fillRef idx="0">
            <a:schemeClr val="dk1"/>
          </a:fillRef>
          <a:effectRef idx="2">
            <a:schemeClr val="dk1"/>
          </a:effectRef>
          <a:fontRef idx="minor">
            <a:schemeClr val="tx1"/>
          </a:fontRef>
        </p:style>
      </p:cxnSp>
      <p:sp>
        <p:nvSpPr>
          <p:cNvPr id="48" name="TextBox 47">
            <a:extLst>
              <a:ext uri="{FF2B5EF4-FFF2-40B4-BE49-F238E27FC236}">
                <a16:creationId xmlns="" xmlns:a16="http://schemas.microsoft.com/office/drawing/2014/main" id="{9BC426E9-AE91-46AF-A115-61F67E0CF985}"/>
              </a:ext>
            </a:extLst>
          </p:cNvPr>
          <p:cNvSpPr txBox="1"/>
          <p:nvPr/>
        </p:nvSpPr>
        <p:spPr>
          <a:xfrm>
            <a:off x="4544627" y="135099"/>
            <a:ext cx="6103398" cy="1200329"/>
          </a:xfrm>
          <a:prstGeom prst="rect">
            <a:avLst/>
          </a:prstGeom>
          <a:noFill/>
        </p:spPr>
        <p:txBody>
          <a:bodyPr wrap="square">
            <a:spAutoFit/>
          </a:bodyPr>
          <a:lstStyle/>
          <a:p>
            <a:r>
              <a:rPr lang="en-IN"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a:t>
            </a:r>
          </a:p>
          <a:p>
            <a:r>
              <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SURVEY</a:t>
            </a:r>
            <a:r>
              <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IN" sz="3600" b="1" dirty="0">
              <a:effectLst>
                <a:outerShdw blurRad="38100" dist="38100" dir="2700000" algn="tl">
                  <a:srgbClr val="000000">
                    <a:alpha val="43137"/>
                  </a:srgbClr>
                </a:outerShdw>
              </a:effectLst>
            </a:endParaRPr>
          </a:p>
        </p:txBody>
      </p:sp>
      <p:sp>
        <p:nvSpPr>
          <p:cNvPr id="49" name="Rectangle 48">
            <a:extLst>
              <a:ext uri="{FF2B5EF4-FFF2-40B4-BE49-F238E27FC236}">
                <a16:creationId xmlns="" xmlns:a16="http://schemas.microsoft.com/office/drawing/2014/main" id="{7B82D0BF-A92E-45DA-BFDF-E24098E35328}"/>
              </a:ext>
              <a:ext uri="{C183D7F6-B498-43B3-948B-1728B52AA6E4}">
                <adec:decorative xmlns="" xmlns:adec="http://schemas.microsoft.com/office/drawing/2017/decorative" val="1"/>
              </a:ext>
            </a:extLst>
          </p:cNvPr>
          <p:cNvSpPr/>
          <p:nvPr/>
        </p:nvSpPr>
        <p:spPr>
          <a:xfrm>
            <a:off x="0" y="2237673"/>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b="1" dirty="0">
                <a:solidFill>
                  <a:schemeClr val="accent1"/>
                </a:solidFill>
                <a:latin typeface="Times New Roman" pitchFamily="18" charset="0"/>
                <a:cs typeface="Times New Roman" pitchFamily="18" charset="0"/>
              </a:rPr>
              <a:t>[2] </a:t>
            </a:r>
            <a:r>
              <a:rPr lang="en-IN" sz="2400" b="1" dirty="0">
                <a:solidFill>
                  <a:schemeClr val="tx1"/>
                </a:solidFill>
                <a:latin typeface="Times New Roman" pitchFamily="18" charset="0"/>
                <a:cs typeface="Times New Roman" pitchFamily="18" charset="0"/>
              </a:rPr>
              <a:t>“</a:t>
            </a:r>
            <a:r>
              <a:rPr lang="en-IN" sz="2400" b="1" i="0" dirty="0">
                <a:solidFill>
                  <a:schemeClr val="tx1"/>
                </a:solidFill>
                <a:latin typeface="Times New Roman" panose="02020603050405020304" pitchFamily="18" charset="0"/>
                <a:cs typeface="Times New Roman" panose="02020603050405020304" pitchFamily="18" charset="0"/>
              </a:rPr>
              <a:t>India-ASEAN economic relations: Examining future possibilities</a:t>
            </a:r>
            <a:r>
              <a:rPr lang="en-IN" sz="2400" b="1" dirty="0">
                <a:solidFill>
                  <a:schemeClr val="tx1"/>
                </a:solidFill>
                <a:latin typeface="Times New Roman" pitchFamily="18" charset="0"/>
                <a:cs typeface="Times New Roman" pitchFamily="18" charset="0"/>
              </a:rPr>
              <a:t>”</a:t>
            </a:r>
            <a:br>
              <a:rPr lang="en-IN" sz="2400" b="1" dirty="0">
                <a:solidFill>
                  <a:schemeClr val="tx1"/>
                </a:solidFill>
                <a:latin typeface="Times New Roman" pitchFamily="18" charset="0"/>
                <a:cs typeface="Times New Roman" pitchFamily="18" charset="0"/>
              </a:rPr>
            </a:br>
            <a:r>
              <a:rPr lang="en-IN" sz="2400" b="1" dirty="0">
                <a:solidFill>
                  <a:srgbClr val="FF0000"/>
                </a:solidFill>
                <a:latin typeface="Times New Roman" pitchFamily="18" charset="0"/>
                <a:cs typeface="Times New Roman" pitchFamily="18" charset="0"/>
              </a:rPr>
              <a:t/>
            </a:r>
            <a:br>
              <a:rPr lang="en-IN" sz="2400" b="1" dirty="0">
                <a:solidFill>
                  <a:srgbClr val="FF0000"/>
                </a:solidFill>
                <a:latin typeface="Times New Roman" pitchFamily="18" charset="0"/>
                <a:cs typeface="Times New Roman" pitchFamily="18" charset="0"/>
              </a:rPr>
            </a:br>
            <a:r>
              <a:rPr lang="en-IN" sz="2400" i="0" u="sng" dirty="0">
                <a:solidFill>
                  <a:schemeClr val="accent1"/>
                </a:solidFill>
                <a:latin typeface="Times New Roman" panose="02020603050405020304" pitchFamily="18" charset="0"/>
                <a:cs typeface="Times New Roman" panose="02020603050405020304" pitchFamily="18" charset="0"/>
              </a:rPr>
              <a:t>Preety Bhogal </a:t>
            </a:r>
            <a:r>
              <a:rPr lang="en-IN" sz="2400" u="sng" dirty="0">
                <a:solidFill>
                  <a:schemeClr val="accent1"/>
                </a:solidFill>
                <a:latin typeface="Times New Roman" panose="02020603050405020304" pitchFamily="18" charset="0"/>
                <a:cs typeface="Times New Roman" panose="02020603050405020304" pitchFamily="18" charset="0"/>
              </a:rPr>
              <a:t>(2018)</a:t>
            </a:r>
            <a:r>
              <a:rPr lang="en-IN" sz="2400" dirty="0">
                <a:solidFill>
                  <a:schemeClr val="accent1"/>
                </a:solidFill>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It highlights the various challenges of the relationship in the areas of physical, institutional and people-to-people connectivity, which have restricted the integration of India in the regional value chain. The brief stresses the crucial role played by enhanced India-ASEAN connectivity for regional growth and prosperity.</a:t>
            </a:r>
          </a:p>
        </p:txBody>
      </p:sp>
    </p:spTree>
    <p:extLst>
      <p:ext uri="{BB962C8B-B14F-4D97-AF65-F5344CB8AC3E}">
        <p14:creationId xmlns:p14="http://schemas.microsoft.com/office/powerpoint/2010/main" val="3887579892"/>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7</a:t>
            </a:fld>
            <a:endParaRPr lang="en-US" dirty="0"/>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headEnd type="oval"/>
          </a:ln>
        </p:spPr>
        <p:style>
          <a:lnRef idx="3">
            <a:schemeClr val="dk1"/>
          </a:lnRef>
          <a:fillRef idx="0">
            <a:schemeClr val="dk1"/>
          </a:fillRef>
          <a:effectRef idx="2">
            <a:schemeClr val="dk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tailEnd type="oval"/>
          </a:ln>
        </p:spPr>
        <p:style>
          <a:lnRef idx="3">
            <a:schemeClr val="dk1"/>
          </a:lnRef>
          <a:fillRef idx="0">
            <a:schemeClr val="dk1"/>
          </a:fillRef>
          <a:effectRef idx="2">
            <a:schemeClr val="dk1"/>
          </a:effectRef>
          <a:fontRef idx="minor">
            <a:schemeClr val="tx1"/>
          </a:fontRef>
        </p:style>
      </p:cxnSp>
      <p:sp>
        <p:nvSpPr>
          <p:cNvPr id="49" name="Freeform 3886" descr="Icon of magnifying glass representing search. ">
            <a:extLst>
              <a:ext uri="{FF2B5EF4-FFF2-40B4-BE49-F238E27FC236}">
                <a16:creationId xmlns=""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 xmlns:a16="http://schemas.microsoft.com/office/drawing/2014/main" id="{268D639A-62F0-4F2B-B632-5A45CD6DD132}"/>
              </a:ext>
              <a:ext uri="{C183D7F6-B498-43B3-948B-1728B52AA6E4}">
                <adec:decorative xmlns=""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1" name="TextBox 150">
            <a:extLst>
              <a:ext uri="{FF2B5EF4-FFF2-40B4-BE49-F238E27FC236}">
                <a16:creationId xmlns="" xmlns:a16="http://schemas.microsoft.com/office/drawing/2014/main" id="{0EFAD905-F9BC-424B-9E62-22747A75DB34}"/>
              </a:ext>
            </a:extLst>
          </p:cNvPr>
          <p:cNvSpPr txBox="1"/>
          <p:nvPr/>
        </p:nvSpPr>
        <p:spPr>
          <a:xfrm>
            <a:off x="4474059" y="159123"/>
            <a:ext cx="6103398" cy="1200329"/>
          </a:xfrm>
          <a:prstGeom prst="rect">
            <a:avLst/>
          </a:prstGeom>
          <a:noFill/>
        </p:spPr>
        <p:txBody>
          <a:bodyPr wrap="square">
            <a:spAutoFit/>
          </a:bodyPr>
          <a:lstStyle/>
          <a:p>
            <a:r>
              <a:rPr lang="en-IN"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a:t>
            </a:r>
          </a:p>
          <a:p>
            <a:r>
              <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SURVEY</a:t>
            </a:r>
            <a:r>
              <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IN" sz="3600" b="1" dirty="0">
              <a:effectLst>
                <a:outerShdw blurRad="38100" dist="38100" dir="2700000" algn="tl">
                  <a:srgbClr val="000000">
                    <a:alpha val="43137"/>
                  </a:srgbClr>
                </a:outerShdw>
              </a:effectLst>
            </a:endParaRPr>
          </a:p>
        </p:txBody>
      </p:sp>
      <p:sp>
        <p:nvSpPr>
          <p:cNvPr id="152" name="Rectangle 151">
            <a:extLst>
              <a:ext uri="{FF2B5EF4-FFF2-40B4-BE49-F238E27FC236}">
                <a16:creationId xmlns="" xmlns:a16="http://schemas.microsoft.com/office/drawing/2014/main" id="{B8798AE8-B959-4FB3-9DDE-7A1231477C75}"/>
              </a:ext>
              <a:ext uri="{C183D7F6-B498-43B3-948B-1728B52AA6E4}">
                <adec:decorative xmlns="" xmlns:adec="http://schemas.microsoft.com/office/drawing/2017/decorative" val="1"/>
              </a:ext>
            </a:extLst>
          </p:cNvPr>
          <p:cNvSpPr/>
          <p:nvPr/>
        </p:nvSpPr>
        <p:spPr>
          <a:xfrm>
            <a:off x="0" y="2210606"/>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b="1" dirty="0">
                <a:solidFill>
                  <a:schemeClr val="accent1"/>
                </a:solidFill>
                <a:latin typeface="Times New Roman" pitchFamily="18" charset="0"/>
                <a:cs typeface="Times New Roman" pitchFamily="18" charset="0"/>
              </a:rPr>
              <a:t>[3] </a:t>
            </a:r>
            <a:r>
              <a:rPr lang="en-IN" sz="2400" b="1" dirty="0">
                <a:solidFill>
                  <a:schemeClr val="tx1"/>
                </a:solidFill>
                <a:latin typeface="Times New Roman" pitchFamily="18" charset="0"/>
                <a:cs typeface="Times New Roman" pitchFamily="18" charset="0"/>
              </a:rPr>
              <a:t>“Analysis of Trade Pattern between India and ASEAN”</a:t>
            </a:r>
            <a:r>
              <a:rPr lang="en-IN" sz="2400" b="1" dirty="0">
                <a:solidFill>
                  <a:srgbClr val="FF0000"/>
                </a:solidFill>
                <a:latin typeface="Times New Roman" pitchFamily="18" charset="0"/>
                <a:cs typeface="Times New Roman" pitchFamily="18" charset="0"/>
              </a:rPr>
              <a:t/>
            </a:r>
            <a:br>
              <a:rPr lang="en-IN" sz="2400" b="1" dirty="0">
                <a:solidFill>
                  <a:srgbClr val="FF0000"/>
                </a:solidFill>
                <a:latin typeface="Times New Roman" pitchFamily="18" charset="0"/>
                <a:cs typeface="Times New Roman" pitchFamily="18" charset="0"/>
              </a:rPr>
            </a:br>
            <a:r>
              <a:rPr lang="en-IN" sz="2400" b="1" dirty="0">
                <a:solidFill>
                  <a:srgbClr val="FF0000"/>
                </a:solidFill>
                <a:latin typeface="Times New Roman" pitchFamily="18" charset="0"/>
                <a:cs typeface="Times New Roman" pitchFamily="18" charset="0"/>
              </a:rPr>
              <a:t/>
            </a:r>
            <a:br>
              <a:rPr lang="en-IN" sz="2400" b="1" dirty="0">
                <a:solidFill>
                  <a:srgbClr val="FF0000"/>
                </a:solidFill>
                <a:latin typeface="Times New Roman" pitchFamily="18" charset="0"/>
                <a:cs typeface="Times New Roman" pitchFamily="18" charset="0"/>
              </a:rPr>
            </a:br>
            <a:r>
              <a:rPr lang="en-IN" sz="2400" u="sng" dirty="0">
                <a:solidFill>
                  <a:schemeClr val="accent1"/>
                </a:solidFill>
                <a:latin typeface="Times New Roman" panose="02020603050405020304" pitchFamily="18" charset="0"/>
                <a:cs typeface="Times New Roman" panose="02020603050405020304" pitchFamily="18" charset="0"/>
              </a:rPr>
              <a:t>Rohit Singh (2018)</a:t>
            </a:r>
            <a:r>
              <a:rPr lang="en-IN" sz="2400" dirty="0">
                <a:solidFill>
                  <a:schemeClr val="accent1"/>
                </a:solidFill>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a:t>
            </a:r>
            <a:r>
              <a:rPr lang="en-US" sz="2400" i="0" dirty="0">
                <a:solidFill>
                  <a:schemeClr val="tx1"/>
                </a:solidFill>
                <a:latin typeface="Times New Roman" panose="02020603050405020304" pitchFamily="18" charset="0"/>
                <a:cs typeface="Times New Roman" panose="02020603050405020304" pitchFamily="18" charset="0"/>
              </a:rPr>
              <a:t>ASEAN as a region has displayed great dynamism. The total bilateral trade between India and ASEAN nations grew from USD 52.6 billion in 2010 to USD 64.6 billion in 2016. India’s exports to ASEAN witnessed a drop from USD 37.89 billion in 2013 to USD 26.38 billion in 2016. Contrary, India’s imports declined from USD 42.31 billion to USD 38.22 billion during 2016</a:t>
            </a:r>
            <a:r>
              <a:rPr lang="en-US" sz="24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75445271"/>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headEnd type="oval"/>
          </a:ln>
        </p:spPr>
        <p:style>
          <a:lnRef idx="3">
            <a:schemeClr val="dk1"/>
          </a:lnRef>
          <a:fillRef idx="0">
            <a:schemeClr val="dk1"/>
          </a:fillRef>
          <a:effectRef idx="2">
            <a:schemeClr val="dk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12741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PROPOSED </a:t>
            </a:r>
          </a:p>
          <a:p>
            <a:pPr algn="ctr"/>
            <a:r>
              <a:rPr lang="en-IN"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a:t>
            </a:r>
            <a:r>
              <a:rPr lang="en-US" sz="2800" dirty="0">
                <a:solidFill>
                  <a:schemeClr val="tx1">
                    <a:lumMod val="75000"/>
                    <a:lumOff val="25000"/>
                  </a:schemeClr>
                </a:solidFill>
              </a:rPr>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tailEnd type="oval"/>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 xmlns:a16="http://schemas.microsoft.com/office/drawing/2014/main" id="{9BF33000-B17F-43D4-B83C-E813ED11AF0F}"/>
              </a:ext>
            </a:extLst>
          </p:cNvPr>
          <p:cNvSpPr txBox="1"/>
          <p:nvPr/>
        </p:nvSpPr>
        <p:spPr>
          <a:xfrm>
            <a:off x="1118587" y="2090172"/>
            <a:ext cx="10289220" cy="2677656"/>
          </a:xfrm>
          <a:prstGeom prst="rect">
            <a:avLst/>
          </a:prstGeom>
          <a:noFill/>
        </p:spPr>
        <p:txBody>
          <a:bodyPr wrap="square">
            <a:spAutoFit/>
          </a:bodyPr>
          <a:lstStyle/>
          <a:p>
            <a:pPr algn="just">
              <a:spcBef>
                <a:spcPts val="0"/>
              </a:spcBef>
              <a:buFont typeface="Wingdings" panose="05000000000000000000" pitchFamily="2" charset="2"/>
              <a:buChar char="Ø"/>
            </a:pPr>
            <a:r>
              <a:rPr lang="en-US" sz="2400" i="0" u="none" strike="noStrike" dirty="0">
                <a:effectLst>
                  <a:outerShdw blurRad="38100" dist="38100" dir="2700000" algn="tl">
                    <a:srgbClr val="000000">
                      <a:alpha val="43137"/>
                    </a:srgbClr>
                  </a:outerShdw>
                </a:effectLst>
                <a:latin typeface="Times New Roman" panose="02020603050405020304" pitchFamily="18" charset="0"/>
                <a:cs typeface="Times New Roman" pitchFamily="18" charset="0"/>
              </a:rPr>
              <a:t> </a:t>
            </a:r>
            <a:r>
              <a:rPr lang="en-US" sz="2400" i="0" u="none" strike="noStrike" dirty="0">
                <a:latin typeface="Times New Roman" panose="02020603050405020304" pitchFamily="18" charset="0"/>
                <a:cs typeface="Times New Roman" pitchFamily="18" charset="0"/>
              </a:rPr>
              <a:t>India is the second largest marketplace in terms of human resource. </a:t>
            </a:r>
          </a:p>
          <a:p>
            <a:pPr algn="just">
              <a:spcBef>
                <a:spcPts val="0"/>
              </a:spcBef>
            </a:pPr>
            <a:endParaRPr lang="en-US" sz="2400" dirty="0">
              <a:latin typeface="Times New Roman" pitchFamily="18" charset="0"/>
              <a:cs typeface="Times New Roman" pitchFamily="18" charset="0"/>
            </a:endParaRPr>
          </a:p>
          <a:p>
            <a:pPr algn="just">
              <a:spcBef>
                <a:spcPts val="0"/>
              </a:spcBef>
              <a:buFont typeface="Wingdings" panose="05000000000000000000" pitchFamily="2" charset="2"/>
              <a:buChar char="Ø"/>
            </a:pPr>
            <a:r>
              <a:rPr lang="en-US" sz="2400" dirty="0">
                <a:latin typeface="Times New Roman" pitchFamily="18" charset="0"/>
                <a:cs typeface="Times New Roman" pitchFamily="18" charset="0"/>
              </a:rPr>
              <a:t> The proposed application helps in analyzing i</a:t>
            </a:r>
            <a:r>
              <a:rPr lang="en-US" sz="2400" i="0" u="none" strike="noStrike" dirty="0">
                <a:latin typeface="Times New Roman" panose="02020603050405020304" pitchFamily="18" charset="0"/>
                <a:cs typeface="Times New Roman" pitchFamily="18" charset="0"/>
              </a:rPr>
              <a:t>mport and export trade business by generating a statistical data on </a:t>
            </a:r>
            <a:r>
              <a:rPr lang="en-US" sz="2400" dirty="0">
                <a:latin typeface="Times New Roman" panose="02020603050405020304" pitchFamily="18" charset="0"/>
                <a:cs typeface="Times New Roman" pitchFamily="18" charset="0"/>
              </a:rPr>
              <a:t>Indian</a:t>
            </a:r>
            <a:r>
              <a:rPr lang="en-US" sz="2400" i="0" u="none" strike="noStrike" dirty="0">
                <a:latin typeface="Times New Roman" pitchFamily="18" charset="0"/>
                <a:cs typeface="Times New Roman" pitchFamily="18" charset="0"/>
              </a:rPr>
              <a:t> trade. </a:t>
            </a:r>
          </a:p>
          <a:p>
            <a:pPr algn="just">
              <a:spcBef>
                <a:spcPts val="0"/>
              </a:spcBef>
            </a:pPr>
            <a:endParaRPr lang="en-US" sz="2400" i="0" u="none" strike="noStrike" dirty="0">
              <a:latin typeface="Times New Roman" pitchFamily="18" charset="0"/>
              <a:cs typeface="Times New Roman" pitchFamily="18" charset="0"/>
            </a:endParaRPr>
          </a:p>
          <a:p>
            <a:pPr algn="just">
              <a:spcBef>
                <a:spcPts val="0"/>
              </a:spcBef>
              <a:buFont typeface="Wingdings" panose="05000000000000000000" pitchFamily="2" charset="2"/>
              <a:buChar char="Ø"/>
            </a:pPr>
            <a:r>
              <a:rPr lang="en-US" sz="2400" i="0" u="none" strike="noStrike" dirty="0">
                <a:latin typeface="Times New Roman" pitchFamily="18" charset="0"/>
                <a:cs typeface="Times New Roman" pitchFamily="18" charset="0"/>
              </a:rPr>
              <a:t> The project focuses on the import and export data in the reign of BJP government  from 2014 to 2020.</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7364193"/>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headEnd type="oval"/>
          </a:ln>
        </p:spPr>
        <p:style>
          <a:lnRef idx="3">
            <a:schemeClr val="dk1"/>
          </a:lnRef>
          <a:fillRef idx="0">
            <a:schemeClr val="dk1"/>
          </a:fillRef>
          <a:effectRef idx="2">
            <a:schemeClr val="dk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12741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TOOLS AND </a:t>
            </a:r>
          </a:p>
          <a:p>
            <a:pPr algn="ctr"/>
            <a:r>
              <a:rPr lang="en-IN"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TECHNOLOGY</a:t>
            </a:r>
            <a:r>
              <a:rPr lang="en-US" sz="2800" dirty="0">
                <a:solidFill>
                  <a:schemeClr val="tx1">
                    <a:lumMod val="75000"/>
                    <a:lumOff val="25000"/>
                  </a:schemeClr>
                </a:solidFill>
              </a:rPr>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tailEnd type="oval"/>
          </a:ln>
        </p:spPr>
        <p:style>
          <a:lnRef idx="3">
            <a:schemeClr val="dk1"/>
          </a:lnRef>
          <a:fillRef idx="0">
            <a:schemeClr val="dk1"/>
          </a:fillRef>
          <a:effectRef idx="2">
            <a:schemeClr val="dk1"/>
          </a:effectRef>
          <a:fontRef idx="minor">
            <a:schemeClr val="tx1"/>
          </a:fontRef>
        </p:style>
      </p:cxnSp>
      <p:sp>
        <p:nvSpPr>
          <p:cNvPr id="27" name="Rectangle 26">
            <a:extLst>
              <a:ext uri="{FF2B5EF4-FFF2-40B4-BE49-F238E27FC236}">
                <a16:creationId xmlns="" xmlns:a16="http://schemas.microsoft.com/office/drawing/2014/main" id="{2805F868-DCD4-479C-81AD-F8DE875C4F7D}"/>
              </a:ext>
              <a:ext uri="{C183D7F6-B498-43B3-948B-1728B52AA6E4}">
                <adec:decorative xmlns="" xmlns:adec="http://schemas.microsoft.com/office/drawing/2017/decorative" val="1"/>
              </a:ext>
            </a:extLst>
          </p:cNvPr>
          <p:cNvSpPr/>
          <p:nvPr/>
        </p:nvSpPr>
        <p:spPr>
          <a:xfrm>
            <a:off x="0" y="2210606"/>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Ø"/>
            </a:pPr>
            <a:r>
              <a:rPr lang="en-IN" sz="2400" dirty="0">
                <a:solidFill>
                  <a:schemeClr val="tx1"/>
                </a:solidFill>
                <a:latin typeface="Times New Roman" pitchFamily="18" charset="0"/>
                <a:cs typeface="Times New Roman" pitchFamily="18" charset="0"/>
              </a:rPr>
              <a:t>Plotly (version 4.14.3) an</a:t>
            </a:r>
            <a:r>
              <a:rPr lang="en-US" sz="2400" dirty="0">
                <a:solidFill>
                  <a:schemeClr val="tx1"/>
                </a:solidFill>
                <a:latin typeface="Times New Roman" pitchFamily="18" charset="0"/>
                <a:cs typeface="Times New Roman" pitchFamily="18" charset="0"/>
              </a:rPr>
              <a:t> open-source, interactive data visualization library for Python (version 3)</a:t>
            </a:r>
            <a:r>
              <a:rPr lang="en-IN" sz="2400" dirty="0">
                <a:solidFill>
                  <a:schemeClr val="tx1"/>
                </a:solidFill>
                <a:latin typeface="Times New Roman" pitchFamily="18" charset="0"/>
                <a:cs typeface="Times New Roman" pitchFamily="18" charset="0"/>
              </a:rPr>
              <a:t>.</a:t>
            </a:r>
          </a:p>
          <a:p>
            <a:pPr marL="342900" indent="-342900">
              <a:buFont typeface="Wingdings" panose="05000000000000000000" pitchFamily="2" charset="2"/>
              <a:buChar char="Ø"/>
            </a:pPr>
            <a:endParaRPr lang="en-IN" sz="2400" dirty="0">
              <a:solidFill>
                <a:schemeClr val="tx1"/>
              </a:solidFill>
              <a:latin typeface="Times New Roman" pitchFamily="18" charset="0"/>
              <a:cs typeface="Times New Roman" pitchFamily="18" charset="0"/>
            </a:endParaRPr>
          </a:p>
          <a:p>
            <a:pPr marL="342900" indent="-342900">
              <a:buFont typeface="Wingdings" panose="05000000000000000000" pitchFamily="2" charset="2"/>
              <a:buChar char="Ø"/>
            </a:pPr>
            <a:r>
              <a:rPr lang="en-IN" sz="2400" dirty="0">
                <a:solidFill>
                  <a:schemeClr val="tx1"/>
                </a:solidFill>
                <a:latin typeface="Times New Roman" pitchFamily="18" charset="0"/>
                <a:cs typeface="Times New Roman" pitchFamily="18" charset="0"/>
              </a:rPr>
              <a:t>Automation testing using Chrome Driver (version </a:t>
            </a:r>
            <a:r>
              <a:rPr lang="en-IN" sz="2400" dirty="0">
                <a:solidFill>
                  <a:schemeClr val="tx1"/>
                </a:solidFill>
                <a:latin typeface="Times New Roman" panose="02020603050405020304" pitchFamily="18" charset="0"/>
                <a:cs typeface="Times New Roman" panose="02020603050405020304" pitchFamily="18" charset="0"/>
              </a:rPr>
              <a:t>90.0.4430.93</a:t>
            </a:r>
            <a:r>
              <a:rPr lang="en-IN" sz="2400" dirty="0" smtClean="0">
                <a:solidFill>
                  <a:schemeClr val="tx1"/>
                </a:solidFill>
                <a:latin typeface="Times New Roman" pitchFamily="18" charset="0"/>
                <a:cs typeface="Times New Roman" pitchFamily="18" charset="0"/>
              </a:rPr>
              <a:t>) </a:t>
            </a:r>
            <a:r>
              <a:rPr lang="en-IN" sz="2400" dirty="0">
                <a:solidFill>
                  <a:schemeClr val="tx1"/>
                </a:solidFill>
                <a:latin typeface="Times New Roman" pitchFamily="18" charset="0"/>
                <a:cs typeface="Times New Roman" pitchFamily="18" charset="0"/>
              </a:rPr>
              <a:t>and Selenium (version 3.141.59).</a:t>
            </a:r>
          </a:p>
        </p:txBody>
      </p:sp>
    </p:spTree>
    <p:extLst>
      <p:ext uri="{BB962C8B-B14F-4D97-AF65-F5344CB8AC3E}">
        <p14:creationId xmlns:p14="http://schemas.microsoft.com/office/powerpoint/2010/main" val="1061713674"/>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EF609EDA-869E-4BE5-AE5D-B898C584B6FF}">
  <ds:schemaRef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944</TotalTime>
  <Words>1581</Words>
  <Application>Microsoft Office PowerPoint</Application>
  <PresentationFormat>Widescreen</PresentationFormat>
  <Paragraphs>266</Paragraphs>
  <Slides>38</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Bahnschrift SemiBold SemiConden</vt:lpstr>
      <vt:lpstr>Calibri</vt:lpstr>
      <vt:lpstr>Century Gothic</vt:lpstr>
      <vt:lpstr>Segoe UI</vt:lpstr>
      <vt:lpstr>Segoe UI Light</vt:lpstr>
      <vt:lpstr>Times New Roman</vt:lpstr>
      <vt:lpstr>Wingdings</vt:lpstr>
      <vt:lpstr>Office Theme</vt:lpstr>
      <vt:lpstr>INDIAN  TRADE  DATA  ANALYSIS </vt:lpstr>
      <vt:lpstr>Project analysis slide 2</vt:lpstr>
      <vt:lpstr>Project analysis slide 3</vt:lpstr>
      <vt:lpstr>Project analysis slide 4</vt:lpstr>
      <vt:lpstr>Project analysis slide 5</vt:lpstr>
      <vt:lpstr>Project analysis slide 6</vt:lpstr>
      <vt:lpstr>Project analysis slide 7</vt:lpstr>
      <vt:lpstr>Project analysis slide 8</vt:lpstr>
      <vt:lpstr>Project analysis slide 10</vt:lpstr>
      <vt:lpstr>Project analysis slide 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TRADE  DATA  ANALYSIS</dc:title>
  <dc:creator>Monali Pandey</dc:creator>
  <cp:lastModifiedBy>Dipali Goyal</cp:lastModifiedBy>
  <cp:revision>135</cp:revision>
  <dcterms:created xsi:type="dcterms:W3CDTF">2021-04-12T09:04:23Z</dcterms:created>
  <dcterms:modified xsi:type="dcterms:W3CDTF">2021-05-08T11:10:14Z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