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8" r:id="rId4"/>
    <p:sldId id="262" r:id="rId5"/>
    <p:sldId id="259" r:id="rId6"/>
    <p:sldId id="266" r:id="rId7"/>
    <p:sldId id="268" r:id="rId8"/>
    <p:sldId id="267" r:id="rId9"/>
    <p:sldId id="271" r:id="rId10"/>
    <p:sldId id="273" r:id="rId11"/>
    <p:sldId id="274"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4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697F99-A70A-4446-8BAE-F0107E1FB4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697F99-A70A-4446-8BAE-F0107E1FB4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697F99-A70A-4446-8BAE-F0107E1FB4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697F99-A70A-4446-8BAE-F0107E1FB4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0697F99-A70A-4446-8BAE-F0107E1FB4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0697F99-A70A-4446-8BAE-F0107E1FB4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0697F99-A70A-4446-8BAE-F0107E1FB48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697F99-A70A-4446-8BAE-F0107E1FB48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97F99-A70A-4446-8BAE-F0107E1FB48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697F99-A70A-4446-8BAE-F0107E1FB4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697F99-A70A-4446-8BAE-F0107E1FB4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7005E-E67B-43C7-B7CC-68B8038F1546}"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30697F99-A70A-4446-8BAE-F0107E1FB480}"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C767005E-E67B-43C7-B7CC-68B8038F15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35).jpeg"/>
          <p:cNvPicPr>
            <a:picLocks noChangeAspect="1"/>
          </p:cNvPicPr>
          <p:nvPr/>
        </p:nvPicPr>
        <p:blipFill>
          <a:blip r:embed="rId1"/>
          <a:stretch>
            <a:fillRect/>
          </a:stretch>
        </p:blipFill>
        <p:spPr>
          <a:xfrm>
            <a:off x="0" y="0"/>
            <a:ext cx="9185496" cy="6858000"/>
          </a:xfrm>
          <a:prstGeom prst="rect">
            <a:avLst/>
          </a:prstGeom>
        </p:spPr>
      </p:pic>
      <p:sp>
        <p:nvSpPr>
          <p:cNvPr id="12" name="Pentagon 11"/>
          <p:cNvSpPr/>
          <p:nvPr/>
        </p:nvSpPr>
        <p:spPr>
          <a:xfrm>
            <a:off x="152400" y="0"/>
            <a:ext cx="3810000" cy="1600200"/>
          </a:xfrm>
          <a:prstGeom prst="homePlate">
            <a:avLst/>
          </a:prstGeom>
          <a:solidFill>
            <a:schemeClr val="tx1"/>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rgbClr val="FF0000"/>
                </a:solidFill>
                <a:latin typeface="Algerian" panose="04020705040A02060702" pitchFamily="82" charset="0"/>
              </a:rPr>
              <a:t>GYM  </a:t>
            </a:r>
            <a:r>
              <a:rPr lang="en-US" sz="2800" b="1" dirty="0" smtClean="0">
                <a:solidFill>
                  <a:srgbClr val="FFFF00"/>
                </a:solidFill>
                <a:latin typeface="Algerian" panose="04020705040A02060702" pitchFamily="82" charset="0"/>
              </a:rPr>
              <a:t>MANAGEMENT</a:t>
            </a:r>
            <a:r>
              <a:rPr lang="en-US" sz="2800" b="1" dirty="0" smtClean="0">
                <a:solidFill>
                  <a:srgbClr val="FF0000"/>
                </a:solidFill>
                <a:latin typeface="Algerian" panose="04020705040A02060702" pitchFamily="82" charset="0"/>
              </a:rPr>
              <a:t> SYSTEM</a:t>
            </a:r>
            <a:endParaRPr lang="en-US" sz="2800" b="1" dirty="0">
              <a:solidFill>
                <a:srgbClr val="FF0000"/>
              </a:solidFill>
              <a:latin typeface="Algerian" panose="04020705040A02060702" pitchFamily="82" charset="0"/>
            </a:endParaRPr>
          </a:p>
        </p:txBody>
      </p:sp>
      <p:sp>
        <p:nvSpPr>
          <p:cNvPr id="3" name="TextBox 2"/>
          <p:cNvSpPr txBox="1"/>
          <p:nvPr/>
        </p:nvSpPr>
        <p:spPr>
          <a:xfrm>
            <a:off x="152654" y="3200337"/>
            <a:ext cx="5641848" cy="584775"/>
          </a:xfrm>
          <a:prstGeom prst="rect">
            <a:avLst/>
          </a:prstGeom>
          <a:noFill/>
        </p:spPr>
        <p:txBody>
          <a:bodyPr wrap="square" rtlCol="0">
            <a:spAutoFit/>
          </a:bodyPr>
          <a:p>
            <a:r>
              <a:rPr lang="en-US" sz="3200" b="1" u="sng" dirty="0" smtClean="0">
                <a:latin typeface="Castellar" panose="020A0402060406010301" pitchFamily="18" charset="0"/>
              </a:rPr>
              <a:t>PRESENTED BY:</a:t>
            </a:r>
            <a:endParaRPr lang="en-US" sz="3200" b="1" u="sng" dirty="0">
              <a:latin typeface="Castellar" panose="020A0402060406010301" pitchFamily="18" charset="0"/>
            </a:endParaRPr>
          </a:p>
        </p:txBody>
      </p:sp>
      <p:sp>
        <p:nvSpPr>
          <p:cNvPr id="2" name="TextBox 3"/>
          <p:cNvSpPr txBox="1"/>
          <p:nvPr/>
        </p:nvSpPr>
        <p:spPr>
          <a:xfrm>
            <a:off x="127381" y="4114562"/>
            <a:ext cx="4636008" cy="1476375"/>
          </a:xfrm>
          <a:prstGeom prst="rect">
            <a:avLst/>
          </a:prstGeom>
          <a:noFill/>
        </p:spPr>
        <p:txBody>
          <a:bodyPr wrap="square" rtlCol="0">
            <a:spAutoFit/>
          </a:bodyPr>
          <a:p>
            <a:pPr marL="285750" indent="-285750">
              <a:buFont typeface="Wingdings" panose="05000000000000000000" pitchFamily="2" charset="2"/>
              <a:buChar char="q"/>
            </a:pPr>
            <a:r>
              <a:rPr lang="en-US" b="1" dirty="0" smtClean="0">
                <a:solidFill>
                  <a:schemeClr val="tx1"/>
                </a:solidFill>
              </a:rPr>
              <a:t>SYEDA GHAZAL ZAHRA(462)</a:t>
            </a:r>
            <a:endParaRPr lang="en-US" b="1" dirty="0" smtClean="0">
              <a:solidFill>
                <a:schemeClr val="tx1"/>
              </a:solidFill>
            </a:endParaRPr>
          </a:p>
          <a:p>
            <a:pPr marL="285750" indent="-285750">
              <a:buFont typeface="Wingdings" panose="05000000000000000000" pitchFamily="2" charset="2"/>
              <a:buChar char="q"/>
            </a:pPr>
            <a:r>
              <a:rPr lang="en-US" b="1" dirty="0" smtClean="0">
                <a:solidFill>
                  <a:schemeClr val="tx1"/>
                </a:solidFill>
              </a:rPr>
              <a:t>MAHAM HASEEB (153)</a:t>
            </a:r>
            <a:endParaRPr lang="en-US" b="1" dirty="0" smtClean="0">
              <a:solidFill>
                <a:schemeClr val="tx1"/>
              </a:solidFill>
            </a:endParaRPr>
          </a:p>
          <a:p>
            <a:pPr marL="285750" indent="-285750">
              <a:buFont typeface="Wingdings" panose="05000000000000000000" pitchFamily="2" charset="2"/>
              <a:buChar char="q"/>
            </a:pPr>
            <a:r>
              <a:rPr lang="en-US" b="1" dirty="0" smtClean="0">
                <a:solidFill>
                  <a:schemeClr val="tx1"/>
                </a:solidFill>
              </a:rPr>
              <a:t>AMIR RAZZAQ (140)</a:t>
            </a:r>
            <a:endParaRPr lang="en-US" b="1" dirty="0" smtClean="0">
              <a:solidFill>
                <a:schemeClr val="tx1"/>
              </a:solidFill>
            </a:endParaRPr>
          </a:p>
          <a:p>
            <a:pPr marL="285750" indent="-285750">
              <a:buFont typeface="Wingdings" panose="05000000000000000000" pitchFamily="2" charset="2"/>
              <a:buChar char="q"/>
            </a:pPr>
            <a:r>
              <a:rPr lang="en-US" b="1" dirty="0" smtClean="0">
                <a:solidFill>
                  <a:schemeClr val="tx1"/>
                </a:solidFill>
                <a:sym typeface="+mn-ea"/>
              </a:rPr>
              <a:t>ALI ABDUL GHAFFAR(135)</a:t>
            </a:r>
            <a:endParaRPr lang="en-US" b="1" dirty="0" smtClean="0">
              <a:solidFill>
                <a:schemeClr val="tx1"/>
              </a:solidFill>
            </a:endParaRPr>
          </a:p>
          <a:p>
            <a:pPr marL="285750" indent="-285750">
              <a:buFont typeface="Wingdings" panose="05000000000000000000" pitchFamily="2" charset="2"/>
              <a:buChar char="q"/>
            </a:pPr>
            <a:r>
              <a:rPr lang="en-US" b="1" dirty="0" smtClean="0">
                <a:solidFill>
                  <a:schemeClr val="tx1"/>
                </a:solidFill>
                <a:sym typeface="+mn-ea"/>
              </a:rPr>
              <a:t>MUHAMMAD HASEEB (523)</a:t>
            </a:r>
            <a:endParaRPr lang="en-US" b="1" dirty="0" smtClean="0">
              <a:solidFill>
                <a:schemeClr val="tx1"/>
              </a:solidFill>
              <a:sym typeface="+mn-ea"/>
            </a:endParaRPr>
          </a:p>
        </p:txBody>
      </p:sp>
      <p:sp>
        <p:nvSpPr>
          <p:cNvPr id="6" name="TextBox 4"/>
          <p:cNvSpPr txBox="1"/>
          <p:nvPr/>
        </p:nvSpPr>
        <p:spPr>
          <a:xfrm>
            <a:off x="127508" y="1600327"/>
            <a:ext cx="3858768" cy="954107"/>
          </a:xfrm>
          <a:prstGeom prst="rect">
            <a:avLst/>
          </a:prstGeom>
          <a:noFill/>
        </p:spPr>
        <p:txBody>
          <a:bodyPr wrap="square" rtlCol="0">
            <a:spAutoFit/>
          </a:bodyPr>
          <a:p>
            <a:r>
              <a:rPr lang="en-US" sz="2800" b="1" u="sng" dirty="0" smtClean="0">
                <a:latin typeface="Castellar" panose="020A0402060406010301" pitchFamily="18" charset="0"/>
              </a:rPr>
              <a:t>PRESENTED TO:</a:t>
            </a:r>
            <a:endParaRPr lang="en-US" sz="2800" b="1" u="sng" dirty="0" smtClean="0">
              <a:latin typeface="Castellar" panose="020A0402060406010301" pitchFamily="18" charset="0"/>
            </a:endParaRPr>
          </a:p>
          <a:p>
            <a:endParaRPr lang="en-US" sz="2800" b="1" u="sng" dirty="0">
              <a:latin typeface="Castellar" panose="020A0402060406010301" pitchFamily="18" charset="0"/>
            </a:endParaRPr>
          </a:p>
        </p:txBody>
      </p:sp>
      <p:sp>
        <p:nvSpPr>
          <p:cNvPr id="7" name="TextBox 5"/>
          <p:cNvSpPr txBox="1"/>
          <p:nvPr/>
        </p:nvSpPr>
        <p:spPr>
          <a:xfrm>
            <a:off x="127635" y="2362200"/>
            <a:ext cx="3790950" cy="460375"/>
          </a:xfrm>
          <a:prstGeom prst="rect">
            <a:avLst/>
          </a:prstGeom>
          <a:noFill/>
        </p:spPr>
        <p:txBody>
          <a:bodyPr wrap="square" rtlCol="0">
            <a:spAutoFit/>
          </a:bodyPr>
          <a:p>
            <a:pPr marL="285750" indent="-285750">
              <a:buFont typeface="Wingdings" panose="05000000000000000000" pitchFamily="2" charset="2"/>
              <a:buChar char="q"/>
            </a:pPr>
            <a:r>
              <a:rPr lang="en-US" sz="2400" b="1" u="sng" dirty="0" smtClean="0">
                <a:solidFill>
                  <a:schemeClr val="tx1"/>
                </a:solidFill>
              </a:rPr>
              <a:t>MA’AM FARWA JAVED</a:t>
            </a:r>
            <a:r>
              <a:rPr lang="en-US" b="1" u="sng" dirty="0" smtClean="0">
                <a:solidFill>
                  <a:schemeClr val="tx1"/>
                </a:solidFill>
              </a:rPr>
              <a:t> </a:t>
            </a:r>
            <a:endParaRPr lang="en-US" b="1" u="sng"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t="6556" r="44489"/>
          <a:stretch>
            <a:fillRect/>
          </a:stretch>
        </p:blipFill>
        <p:spPr>
          <a:xfrm>
            <a:off x="1828800" y="2819400"/>
            <a:ext cx="5346065" cy="272669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Wave 1"/>
          <p:cNvSpPr/>
          <p:nvPr/>
        </p:nvSpPr>
        <p:spPr>
          <a:xfrm>
            <a:off x="0" y="-652145"/>
            <a:ext cx="9215755" cy="2657475"/>
          </a:xfrm>
          <a:prstGeom prst="wav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solidFill>
                  <a:schemeClr val="tx1"/>
                </a:solidFill>
                <a:latin typeface="Algerian" panose="04020705040A02060702" pitchFamily="82" charset="0"/>
                <a:cs typeface="Algerian" panose="04020705040A02060702" pitchFamily="82" charset="0"/>
              </a:rPr>
              <a:t>attendence for client</a:t>
            </a:r>
            <a:endParaRPr lang="en-US" sz="3200" b="1">
              <a:solidFill>
                <a:schemeClr val="tx1"/>
              </a:solidFill>
              <a:latin typeface="Algerian" panose="04020705040A02060702" pitchFamily="82" charset="0"/>
              <a:cs typeface="Algerian" panose="04020705040A02060702" pitchFamily="82" charset="0"/>
            </a:endParaRPr>
          </a:p>
        </p:txBody>
      </p:sp>
      <p:sp>
        <p:nvSpPr>
          <p:cNvPr id="3" name="Flowchart: Process 2"/>
          <p:cNvSpPr/>
          <p:nvPr/>
        </p:nvSpPr>
        <p:spPr>
          <a:xfrm>
            <a:off x="8717915" y="-228600"/>
            <a:ext cx="49784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latin typeface="Algerian" panose="04020705040A02060702" pitchFamily="82" charset="0"/>
                <a:cs typeface="Algerian" panose="04020705040A02060702" pitchFamily="82" charset="0"/>
              </a:rPr>
              <a:t>10</a:t>
            </a:r>
            <a:endParaRPr lang="en-US" sz="2000" b="1">
              <a:latin typeface="Algerian" panose="04020705040A02060702" pitchFamily="82" charset="0"/>
              <a:cs typeface="Algerian" panose="04020705040A02060702"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Content Placeholder 21"/>
          <p:cNvPicPr>
            <a:picLocks noChangeAspect="1"/>
          </p:cNvPicPr>
          <p:nvPr>
            <p:ph idx="1"/>
          </p:nvPr>
        </p:nvPicPr>
        <p:blipFill>
          <a:blip r:embed="rId1"/>
          <a:srcRect b="5518"/>
          <a:stretch>
            <a:fillRect/>
          </a:stretch>
        </p:blipFill>
        <p:spPr>
          <a:xfrm>
            <a:off x="457200" y="152400"/>
            <a:ext cx="7860665" cy="5947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p:pic>
        <p:nvPicPr>
          <p:cNvPr id="20" name="Content Placeholder 19"/>
          <p:cNvPicPr>
            <a:picLocks noChangeAspect="1"/>
          </p:cNvPicPr>
          <p:nvPr>
            <p:ph sz="half" idx="2"/>
          </p:nvPr>
        </p:nvPicPr>
        <p:blipFill>
          <a:blip r:embed="rId1"/>
          <a:srcRect l="56425" b="415"/>
          <a:stretch>
            <a:fillRect/>
          </a:stretch>
        </p:blipFill>
        <p:spPr>
          <a:xfrm>
            <a:off x="5222875" y="0"/>
            <a:ext cx="3921125" cy="6858000"/>
          </a:xfrm>
          <a:prstGeom prst="rect">
            <a:avLst/>
          </a:prstGeom>
          <a:effectLst>
            <a:outerShdw blurRad="76200" dir="13500000" sy="23000" kx="1200000" algn="br" rotWithShape="0">
              <a:prstClr val="black">
                <a:alpha val="20000"/>
              </a:prstClr>
            </a:outerShdw>
            <a:softEdge rad="558800"/>
          </a:effectLst>
          <a:scene3d>
            <a:camera prst="orthographicFront"/>
            <a:lightRig rig="flood" dir="t">
              <a:rot lat="0" lon="0" rev="0"/>
            </a:lightRig>
          </a:scene3d>
          <a:sp3d prstMaterial="plastic"/>
        </p:spPr>
      </p:pic>
      <p:sp>
        <p:nvSpPr>
          <p:cNvPr id="24" name="TextBox 3"/>
          <p:cNvSpPr txBox="1"/>
          <p:nvPr/>
        </p:nvSpPr>
        <p:spPr>
          <a:xfrm>
            <a:off x="0" y="152400"/>
            <a:ext cx="5673725" cy="1383665"/>
          </a:xfrm>
          <a:prstGeom prst="rect">
            <a:avLst/>
          </a:prstGeom>
          <a:noFill/>
        </p:spPr>
        <p:txBody>
          <a:bodyPr wrap="square" rtlCol="0">
            <a:spAutoFit/>
          </a:bodyPr>
          <a:p>
            <a:pPr marL="285750" indent="-285750" algn="ctr">
              <a:buFont typeface="Wingdings" panose="05000000000000000000" pitchFamily="2" charset="2"/>
              <a:buChar char="q"/>
            </a:pPr>
            <a:r>
              <a:rPr lang="en-US" sz="2800" b="1" u="sng" dirty="0" smtClean="0">
                <a:solidFill>
                  <a:schemeClr val="tx1"/>
                </a:solidFill>
                <a:latin typeface="Algerian" panose="04020705040A02060702" pitchFamily="82" charset="0"/>
                <a:cs typeface="Algerian" panose="04020705040A02060702" pitchFamily="82" charset="0"/>
                <a:sym typeface="+mn-ea"/>
              </a:rPr>
              <a:t>What Is “GYM MANAGEMENT</a:t>
            </a:r>
            <a:endParaRPr lang="en-US" sz="2800" b="1" u="sng" dirty="0" smtClean="0">
              <a:solidFill>
                <a:schemeClr val="tx1"/>
              </a:solidFill>
              <a:latin typeface="Algerian" panose="04020705040A02060702" pitchFamily="82" charset="0"/>
              <a:cs typeface="Algerian" panose="04020705040A02060702" pitchFamily="82" charset="0"/>
              <a:sym typeface="+mn-ea"/>
            </a:endParaRPr>
          </a:p>
          <a:p>
            <a:pPr indent="0" algn="ctr">
              <a:buFont typeface="Wingdings" panose="05000000000000000000" pitchFamily="2" charset="2"/>
              <a:buNone/>
            </a:pPr>
            <a:r>
              <a:rPr lang="en-US" sz="2800" b="1" u="sng" dirty="0" smtClean="0">
                <a:solidFill>
                  <a:schemeClr val="tx1"/>
                </a:solidFill>
                <a:latin typeface="Algerian" panose="04020705040A02060702" pitchFamily="82" charset="0"/>
                <a:cs typeface="Algerian" panose="04020705040A02060702" pitchFamily="82" charset="0"/>
                <a:sym typeface="+mn-ea"/>
              </a:rPr>
              <a:t>SYSTEM”</a:t>
            </a:r>
            <a:endParaRPr lang="en-US" sz="2800" b="1" u="sng" dirty="0" smtClean="0">
              <a:solidFill>
                <a:schemeClr val="tx1"/>
              </a:solidFill>
              <a:latin typeface="Algerian" panose="04020705040A02060702" pitchFamily="82" charset="0"/>
              <a:cs typeface="Algerian" panose="04020705040A02060702" pitchFamily="82" charset="0"/>
              <a:sym typeface="+mn-ea"/>
            </a:endParaRPr>
          </a:p>
          <a:p>
            <a:pPr marL="285750" indent="-285750" algn="ctr">
              <a:buFont typeface="Wingdings" panose="05000000000000000000" pitchFamily="2" charset="2"/>
              <a:buChar char="q"/>
            </a:pPr>
            <a:endParaRPr lang="en-US" sz="2800" b="1" u="sng" dirty="0" smtClean="0">
              <a:solidFill>
                <a:schemeClr val="tx1"/>
              </a:solidFill>
              <a:latin typeface="Algerian" panose="04020705040A02060702" pitchFamily="82" charset="0"/>
              <a:cs typeface="Algerian" panose="04020705040A02060702" pitchFamily="82" charset="0"/>
              <a:sym typeface="+mn-ea"/>
            </a:endParaRPr>
          </a:p>
        </p:txBody>
      </p:sp>
      <p:sp>
        <p:nvSpPr>
          <p:cNvPr id="25" name="Text Box 24"/>
          <p:cNvSpPr txBox="1"/>
          <p:nvPr/>
        </p:nvSpPr>
        <p:spPr>
          <a:xfrm>
            <a:off x="0" y="2590800"/>
            <a:ext cx="5795010" cy="2430145"/>
          </a:xfrm>
          <a:prstGeom prst="rect">
            <a:avLst/>
          </a:prstGeom>
          <a:noFill/>
        </p:spPr>
        <p:txBody>
          <a:bodyPr wrap="square" rtlCol="0" anchor="t">
            <a:spAutoFit/>
          </a:bodyPr>
          <a:p>
            <a:r>
              <a:rPr lang="en-US" sz="2400" b="1">
                <a:solidFill>
                  <a:schemeClr val="accent4"/>
                </a:solidFill>
                <a:latin typeface="Algerian" panose="04020705040A02060702" pitchFamily="82" charset="0"/>
                <a:cs typeface="Algerian" panose="04020705040A02060702" pitchFamily="82" charset="0"/>
              </a:rPr>
              <a:t>Gym management system  </a:t>
            </a:r>
            <a:r>
              <a:rPr lang="en-US">
                <a:solidFill>
                  <a:schemeClr val="accent4"/>
                </a:solidFill>
              </a:rPr>
              <a:t>is an easy-to-use gym and health club membership management system. It helps you keep records of your members and their memberships, and allows easy communication between you and your members. </a:t>
            </a:r>
            <a:endParaRPr lang="en-US">
              <a:solidFill>
                <a:schemeClr val="accent4"/>
              </a:solidFill>
            </a:endParaRPr>
          </a:p>
          <a:p>
            <a:r>
              <a:rPr lang="en-US" sz="2000" b="1">
                <a:solidFill>
                  <a:schemeClr val="accent4"/>
                </a:solidFill>
                <a:latin typeface="Algerian" panose="04020705040A02060702" pitchFamily="82" charset="0"/>
                <a:cs typeface="Algerian" panose="04020705040A02060702" pitchFamily="82" charset="0"/>
              </a:rPr>
              <a:t>Gym Management system</a:t>
            </a:r>
            <a:r>
              <a:rPr lang="en-US">
                <a:solidFill>
                  <a:schemeClr val="accent4"/>
                </a:solidFill>
              </a:rPr>
              <a:t> is also feature-packed, helping you in the management and growth of your club.</a:t>
            </a:r>
            <a:endParaRPr lang="en-US" sz="2000">
              <a:solidFill>
                <a:schemeClr val="tx1"/>
              </a:solidFill>
              <a:latin typeface="+mj-ea"/>
              <a:cs typeface="+mj-ea"/>
            </a:endParaRPr>
          </a:p>
        </p:txBody>
      </p:sp>
      <p:sp>
        <p:nvSpPr>
          <p:cNvPr id="2" name="Flowchart: Process 1"/>
          <p:cNvSpPr/>
          <p:nvPr/>
        </p:nvSpPr>
        <p:spPr>
          <a:xfrm>
            <a:off x="8743950" y="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2</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p:pic>
        <p:nvPicPr>
          <p:cNvPr id="4" name="Content Placeholder 3"/>
          <p:cNvPicPr>
            <a:picLocks noChangeAspect="1"/>
          </p:cNvPicPr>
          <p:nvPr>
            <p:ph idx="1"/>
          </p:nvPr>
        </p:nvPicPr>
        <p:blipFill>
          <a:blip r:embed="rId1"/>
          <a:srcRect l="7265" r="56884" b="-4010"/>
          <a:stretch>
            <a:fillRect/>
          </a:stretch>
        </p:blipFill>
        <p:spPr>
          <a:xfrm flipH="1">
            <a:off x="5105400" y="685800"/>
            <a:ext cx="3895090" cy="6329680"/>
          </a:xfrm>
          <a:prstGeom prst="rect">
            <a:avLst/>
          </a:prstGeom>
          <a:effectLst>
            <a:innerShdw blurRad="1270000" dist="2540000" dir="19800000">
              <a:prstClr val="black">
                <a:alpha val="50000"/>
              </a:prstClr>
            </a:innerShdw>
            <a:reflection blurRad="6350" stA="50000" endA="275" endPos="40000" dist="101600" dir="5400000" sy="-100000" algn="bl" rotWithShape="0"/>
          </a:effectLst>
        </p:spPr>
      </p:pic>
      <p:sp>
        <p:nvSpPr>
          <p:cNvPr id="7" name="Text Box 6"/>
          <p:cNvSpPr txBox="1"/>
          <p:nvPr/>
        </p:nvSpPr>
        <p:spPr>
          <a:xfrm>
            <a:off x="76200" y="2438400"/>
            <a:ext cx="5577840" cy="1999615"/>
          </a:xfrm>
          <a:prstGeom prst="rect">
            <a:avLst/>
          </a:prstGeom>
          <a:noFill/>
        </p:spPr>
        <p:txBody>
          <a:bodyPr wrap="square" rtlCol="0" anchor="t">
            <a:spAutoFit/>
          </a:bodyPr>
          <a:p>
            <a:r>
              <a:rPr lang="en-US" sz="2000" i="1"/>
              <a:t>The objective of the </a:t>
            </a:r>
            <a:r>
              <a:rPr lang="en-US" sz="2400" i="1">
                <a:latin typeface="Algerian" panose="04020705040A02060702" pitchFamily="82" charset="0"/>
                <a:cs typeface="Algerian" panose="04020705040A02060702" pitchFamily="82" charset="0"/>
              </a:rPr>
              <a:t>Gym Management</a:t>
            </a:r>
            <a:r>
              <a:rPr lang="en-US" sz="2000" i="1"/>
              <a:t> System is to provide a system which handles the information of the people coming into the gym and maintaining their health care. It takes care of all their health information. ... It also maintains the people's attendance, gym records</a:t>
            </a:r>
            <a:r>
              <a:rPr lang="en-US" b="1"/>
              <a:t>.</a:t>
            </a:r>
            <a:endParaRPr lang="en-US" b="1"/>
          </a:p>
        </p:txBody>
      </p:sp>
      <p:sp>
        <p:nvSpPr>
          <p:cNvPr id="24" name="TextBox 3"/>
          <p:cNvSpPr txBox="1"/>
          <p:nvPr/>
        </p:nvSpPr>
        <p:spPr>
          <a:xfrm>
            <a:off x="264160" y="381000"/>
            <a:ext cx="5673725" cy="953135"/>
          </a:xfrm>
          <a:prstGeom prst="rect">
            <a:avLst/>
          </a:prstGeom>
          <a:noFill/>
        </p:spPr>
        <p:txBody>
          <a:bodyPr wrap="square" rtlCol="0">
            <a:spAutoFit/>
          </a:bodyPr>
          <a:p>
            <a:pPr marL="285750" indent="-285750" algn="ctr">
              <a:buFont typeface="Wingdings" panose="05000000000000000000" pitchFamily="2" charset="2"/>
              <a:buChar char="q"/>
            </a:pPr>
            <a:r>
              <a:rPr lang="en-US" sz="2800" b="1" u="sng" dirty="0" smtClean="0">
                <a:solidFill>
                  <a:schemeClr val="tx1"/>
                </a:solidFill>
                <a:latin typeface="Algerian" panose="04020705040A02060702" pitchFamily="82" charset="0"/>
                <a:cs typeface="Algerian" panose="04020705040A02060702" pitchFamily="82" charset="0"/>
                <a:sym typeface="+mn-ea"/>
              </a:rPr>
              <a:t>PUPOSE OF GYM MANAGEMENT SYSTEM</a:t>
            </a:r>
            <a:endParaRPr lang="en-US" sz="2800" b="1" u="sng" dirty="0" smtClean="0">
              <a:solidFill>
                <a:schemeClr val="tx1"/>
              </a:solidFill>
              <a:latin typeface="Algerian" panose="04020705040A02060702" pitchFamily="82" charset="0"/>
              <a:cs typeface="Algerian" panose="04020705040A02060702" pitchFamily="82" charset="0"/>
              <a:sym typeface="+mn-ea"/>
            </a:endParaRPr>
          </a:p>
        </p:txBody>
      </p:sp>
      <p:sp>
        <p:nvSpPr>
          <p:cNvPr id="2" name="Flowchart: Process 1"/>
          <p:cNvSpPr/>
          <p:nvPr/>
        </p:nvSpPr>
        <p:spPr>
          <a:xfrm>
            <a:off x="8743950" y="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3</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alpha val="53000"/>
          </a:schemeClr>
        </a:solidFill>
        <a:effectLst/>
      </p:bgPr>
    </p:bg>
    <p:spTree>
      <p:nvGrpSpPr>
        <p:cNvPr id="1" name=""/>
        <p:cNvGrpSpPr/>
        <p:nvPr/>
      </p:nvGrpSpPr>
      <p:grpSpPr/>
      <p:sp>
        <p:nvSpPr>
          <p:cNvPr id="9" name="TextBox 8"/>
          <p:cNvSpPr txBox="1"/>
          <p:nvPr/>
        </p:nvSpPr>
        <p:spPr>
          <a:xfrm>
            <a:off x="228600" y="0"/>
            <a:ext cx="8355330" cy="953135"/>
          </a:xfrm>
          <a:prstGeom prst="rect">
            <a:avLst/>
          </a:prstGeom>
          <a:noFill/>
          <a:ln w="38100">
            <a:solidFill>
              <a:schemeClr val="tx1"/>
            </a:solidFill>
            <a:prstDash val="solid"/>
          </a:ln>
        </p:spPr>
        <p:txBody>
          <a:bodyPr wrap="square" rtlCol="0">
            <a:spAutoFit/>
          </a:bodyPr>
          <a:p>
            <a:r>
              <a:rPr lang="en-US" sz="2800" u="sng" dirty="0" smtClean="0">
                <a:solidFill>
                  <a:schemeClr val="tx1"/>
                </a:solidFill>
                <a:latin typeface="Castellar" panose="020A0402060406010301" pitchFamily="18" charset="0"/>
              </a:rPr>
              <a:t>Information about our project</a:t>
            </a:r>
            <a:endParaRPr lang="en-US" sz="2800" u="sng" dirty="0" smtClean="0">
              <a:solidFill>
                <a:schemeClr val="tx1"/>
              </a:solidFill>
              <a:latin typeface="Castellar" panose="020A0402060406010301" pitchFamily="18" charset="0"/>
            </a:endParaRPr>
          </a:p>
          <a:p>
            <a:endParaRPr lang="en-US" sz="2800" u="sng" dirty="0" smtClean="0">
              <a:solidFill>
                <a:schemeClr val="tx1"/>
              </a:solidFill>
              <a:latin typeface="Castellar" panose="020A0402060406010301" pitchFamily="18" charset="0"/>
            </a:endParaRPr>
          </a:p>
        </p:txBody>
      </p:sp>
      <p:sp>
        <p:nvSpPr>
          <p:cNvPr id="10" name="TextBox 9"/>
          <p:cNvSpPr txBox="1"/>
          <p:nvPr/>
        </p:nvSpPr>
        <p:spPr>
          <a:xfrm>
            <a:off x="76200" y="1219073"/>
            <a:ext cx="11932920" cy="4523105"/>
          </a:xfrm>
          <a:prstGeom prst="rect">
            <a:avLst/>
          </a:prstGeom>
          <a:noFill/>
        </p:spPr>
        <p:txBody>
          <a:bodyPr wrap="square" rtlCol="0">
            <a:spAutoFit/>
          </a:bodyPr>
          <a:p>
            <a:r>
              <a:rPr lang="en-US" sz="1600" dirty="0" smtClean="0"/>
              <a:t>This project is basically about the “</a:t>
            </a:r>
            <a:r>
              <a:rPr lang="en-US" sz="1600" b="1" i="1" u="sng" dirty="0" smtClean="0"/>
              <a:t>GYM MANAGEMENT SYSTEM”.</a:t>
            </a:r>
            <a:endParaRPr lang="en-US" sz="1600" b="1" i="1" u="sng" dirty="0" smtClean="0"/>
          </a:p>
          <a:p>
            <a:endParaRPr lang="en-US" sz="1600" b="1" i="1" u="sng" dirty="0" smtClean="0"/>
          </a:p>
          <a:p>
            <a:r>
              <a:rPr lang="en-US" sz="1600" dirty="0" smtClean="0"/>
              <a:t>In this project, we’ll take “</a:t>
            </a:r>
            <a:r>
              <a:rPr lang="en-US" sz="1600" b="1" i="1" dirty="0" smtClean="0"/>
              <a:t>A</a:t>
            </a:r>
            <a:r>
              <a:rPr lang="en-US" sz="1600" b="1" i="1" u="sng" dirty="0" smtClean="0"/>
              <a:t>dmissions &amp; Attendance” </a:t>
            </a:r>
            <a:r>
              <a:rPr lang="en-US" sz="1600" dirty="0" smtClean="0"/>
              <a:t>of new client’s and trainer’s</a:t>
            </a:r>
            <a:endParaRPr lang="en-US" sz="1600" dirty="0" smtClean="0"/>
          </a:p>
          <a:p>
            <a:r>
              <a:rPr lang="en-US" sz="1600" dirty="0" smtClean="0"/>
              <a:t>.</a:t>
            </a:r>
            <a:endParaRPr lang="en-US" sz="1600" dirty="0" smtClean="0"/>
          </a:p>
          <a:p>
            <a:r>
              <a:rPr lang="en-US" sz="1600" dirty="0" smtClean="0"/>
              <a:t>In all this process, we’ve used different conditions like :-</a:t>
            </a:r>
            <a:endParaRPr lang="en-US" sz="1600" dirty="0" smtClean="0"/>
          </a:p>
          <a:p>
            <a:pPr marL="2919730" indent="-285750">
              <a:buFont typeface="Courier New" panose="02070309020205020404" pitchFamily="49" charset="0"/>
              <a:buChar char="o"/>
            </a:pPr>
            <a:r>
              <a:rPr lang="en-US" sz="1600" b="1" dirty="0" smtClean="0"/>
              <a:t> If conditions.</a:t>
            </a:r>
            <a:endParaRPr lang="en-US" sz="1600" b="1" dirty="0" smtClean="0"/>
          </a:p>
          <a:p>
            <a:pPr marL="2633980" indent="338455">
              <a:buFont typeface="Courier New" panose="02070309020205020404" pitchFamily="49" charset="0"/>
              <a:buChar char="o"/>
            </a:pPr>
            <a:r>
              <a:rPr lang="en-US" sz="1600" b="1" dirty="0" smtClean="0"/>
              <a:t>If else.</a:t>
            </a:r>
            <a:endParaRPr lang="en-US" sz="1600" b="1" dirty="0" smtClean="0"/>
          </a:p>
          <a:p>
            <a:pPr marL="2633980" indent="338455">
              <a:buFont typeface="Courier New" panose="02070309020205020404" pitchFamily="49" charset="0"/>
              <a:buChar char="o"/>
            </a:pPr>
            <a:r>
              <a:rPr lang="en-US" sz="1600" b="1" dirty="0" smtClean="0"/>
              <a:t>Nested if-else.</a:t>
            </a:r>
            <a:endParaRPr lang="en-US" sz="1600" b="1" dirty="0" smtClean="0"/>
          </a:p>
          <a:p>
            <a:pPr marL="2633980" indent="338455">
              <a:buFont typeface="Courier New" panose="02070309020205020404" pitchFamily="49" charset="0"/>
              <a:buChar char="o"/>
            </a:pPr>
            <a:r>
              <a:rPr lang="en-US" sz="1600" b="1" dirty="0" smtClean="0"/>
              <a:t>Arrays.</a:t>
            </a:r>
            <a:endParaRPr lang="en-US" sz="1600" b="1" dirty="0" smtClean="0"/>
          </a:p>
          <a:p>
            <a:pPr marL="2633980" indent="338455">
              <a:buFont typeface="Courier New" panose="02070309020205020404" pitchFamily="49" charset="0"/>
              <a:buChar char="o"/>
            </a:pPr>
            <a:r>
              <a:rPr lang="en-US" sz="1600" b="1" dirty="0" smtClean="0"/>
              <a:t>Switch statement.</a:t>
            </a:r>
            <a:endParaRPr lang="en-US" sz="1600" b="1" dirty="0" smtClean="0"/>
          </a:p>
          <a:p>
            <a:pPr marL="2633980" indent="338455">
              <a:buFont typeface="Courier New" panose="02070309020205020404" pitchFamily="49" charset="0"/>
              <a:buChar char="o"/>
            </a:pPr>
            <a:r>
              <a:rPr lang="en-US" sz="1600" b="1" dirty="0" err="1" smtClean="0"/>
              <a:t>Goto</a:t>
            </a:r>
            <a:r>
              <a:rPr lang="en-US" sz="1600" b="1" dirty="0" smtClean="0"/>
              <a:t> statement</a:t>
            </a:r>
            <a:r>
              <a:rPr lang="en-US" sz="1600" dirty="0" smtClean="0"/>
              <a:t>.</a:t>
            </a:r>
            <a:endParaRPr lang="en-US" sz="1600" dirty="0" smtClean="0"/>
          </a:p>
          <a:p>
            <a:pPr marL="2633980" indent="0">
              <a:buFont typeface="Courier New" panose="02070309020205020404" pitchFamily="49" charset="0"/>
              <a:buNone/>
            </a:pPr>
            <a:r>
              <a:rPr lang="en-US" sz="1600" dirty="0" smtClean="0"/>
              <a:t> </a:t>
            </a:r>
            <a:endParaRPr lang="en-US" sz="1600" dirty="0" smtClean="0"/>
          </a:p>
          <a:p>
            <a:r>
              <a:rPr lang="en-US" sz="1600" dirty="0" smtClean="0"/>
              <a:t>We have used different data types like :-</a:t>
            </a:r>
            <a:endParaRPr lang="en-US" sz="1600" dirty="0" smtClean="0"/>
          </a:p>
          <a:p>
            <a:pPr marL="2919730" indent="-285750">
              <a:buFont typeface="Courier New" panose="02070309020205020404" pitchFamily="49" charset="0"/>
              <a:buChar char="o"/>
            </a:pPr>
            <a:r>
              <a:rPr lang="en-US" sz="1600" b="1" dirty="0" smtClean="0"/>
              <a:t>Int.</a:t>
            </a:r>
            <a:endParaRPr lang="en-US" sz="1600" b="1" dirty="0" smtClean="0"/>
          </a:p>
          <a:p>
            <a:pPr marL="2919730" indent="-285750">
              <a:buFont typeface="Courier New" panose="02070309020205020404" pitchFamily="49" charset="0"/>
              <a:buChar char="o"/>
            </a:pPr>
            <a:r>
              <a:rPr lang="en-US" sz="1600" b="1" dirty="0" smtClean="0"/>
              <a:t>Float</a:t>
            </a:r>
            <a:endParaRPr lang="en-US" sz="1600" b="1" dirty="0" smtClean="0"/>
          </a:p>
          <a:p>
            <a:pPr marL="2919730" indent="-285750">
              <a:buFont typeface="Courier New" panose="02070309020205020404" pitchFamily="49" charset="0"/>
              <a:buChar char="o"/>
            </a:pPr>
            <a:r>
              <a:rPr lang="en-US" sz="1600" b="1" dirty="0" smtClean="0"/>
              <a:t>String</a:t>
            </a:r>
            <a:endParaRPr lang="en-US" sz="1600" b="1" dirty="0" smtClean="0"/>
          </a:p>
          <a:p>
            <a:pPr marL="2919730" indent="-285750">
              <a:buFont typeface="Courier New" panose="02070309020205020404" pitchFamily="49" charset="0"/>
              <a:buChar char="o"/>
            </a:pPr>
            <a:r>
              <a:rPr lang="en-US" sz="1600" b="1" dirty="0" smtClean="0"/>
              <a:t>char</a:t>
            </a:r>
            <a:endParaRPr lang="en-US" sz="1600" b="1" dirty="0" smtClean="0"/>
          </a:p>
          <a:p>
            <a:pPr marL="2919730" indent="-285750">
              <a:buFont typeface="Courier New" panose="02070309020205020404" pitchFamily="49" charset="0"/>
              <a:buChar char="o"/>
            </a:pPr>
            <a:endParaRPr lang="en-US" sz="1600" b="1" dirty="0" smtClean="0"/>
          </a:p>
        </p:txBody>
      </p:sp>
      <p:sp>
        <p:nvSpPr>
          <p:cNvPr id="3" name="Flowchart: Process 2"/>
          <p:cNvSpPr/>
          <p:nvPr/>
        </p:nvSpPr>
        <p:spPr>
          <a:xfrm>
            <a:off x="8743950" y="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4</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4" name="TextBox 3"/>
          <p:cNvSpPr txBox="1"/>
          <p:nvPr/>
        </p:nvSpPr>
        <p:spPr>
          <a:xfrm>
            <a:off x="990600" y="1600200"/>
            <a:ext cx="5673725" cy="521970"/>
          </a:xfrm>
          <a:prstGeom prst="rect">
            <a:avLst/>
          </a:prstGeom>
          <a:noFill/>
        </p:spPr>
        <p:txBody>
          <a:bodyPr wrap="square" rtlCol="0">
            <a:spAutoFit/>
          </a:bodyPr>
          <a:p>
            <a:pPr marL="285750" indent="-285750" algn="r">
              <a:buFont typeface="Wingdings" panose="05000000000000000000" pitchFamily="2" charset="2"/>
              <a:buChar char="q"/>
            </a:pPr>
            <a:r>
              <a:rPr lang="en-US" sz="2800" b="1" u="sng" dirty="0" smtClean="0">
                <a:solidFill>
                  <a:schemeClr val="tx1"/>
                </a:solidFill>
                <a:latin typeface="Algerian" panose="04020705040A02060702" pitchFamily="82" charset="0"/>
                <a:cs typeface="Algerian" panose="04020705040A02060702" pitchFamily="82" charset="0"/>
                <a:sym typeface="+mn-ea"/>
              </a:rPr>
              <a:t> lets see how it works</a:t>
            </a:r>
            <a:endParaRPr lang="en-US" sz="2800" b="1" u="sng" dirty="0" smtClean="0">
              <a:solidFill>
                <a:schemeClr val="tx1"/>
              </a:solidFill>
              <a:latin typeface="Algerian" panose="04020705040A02060702" pitchFamily="82" charset="0"/>
              <a:cs typeface="Algerian" panose="04020705040A02060702" pitchFamily="82" charset="0"/>
              <a:sym typeface="+mn-ea"/>
            </a:endParaRPr>
          </a:p>
        </p:txBody>
      </p:sp>
      <p:sp>
        <p:nvSpPr>
          <p:cNvPr id="6" name="TextBox 5"/>
          <p:cNvSpPr txBox="1"/>
          <p:nvPr/>
        </p:nvSpPr>
        <p:spPr>
          <a:xfrm>
            <a:off x="685800" y="2438654"/>
            <a:ext cx="12192000" cy="2091690"/>
          </a:xfrm>
          <a:prstGeom prst="rect">
            <a:avLst/>
          </a:prstGeom>
          <a:noFill/>
        </p:spPr>
        <p:txBody>
          <a:bodyPr wrap="square" rtlCol="0">
            <a:spAutoFit/>
          </a:bodyPr>
          <a:p>
            <a:r>
              <a:rPr lang="en-US" b="1" i="1" dirty="0" smtClean="0"/>
              <a:t>Following function keys are used to execute program.</a:t>
            </a:r>
            <a:endParaRPr lang="en-US" b="1" i="1" dirty="0" smtClean="0"/>
          </a:p>
          <a:p>
            <a:endParaRPr lang="en-US" b="1" i="1" dirty="0" smtClean="0"/>
          </a:p>
          <a:p>
            <a:r>
              <a:rPr lang="en-US" sz="1600" dirty="0" smtClean="0"/>
              <a:t>       Function key </a:t>
            </a:r>
            <a:r>
              <a:rPr lang="en-US" sz="1600" b="1" dirty="0" smtClean="0"/>
              <a:t>“</a:t>
            </a:r>
            <a:r>
              <a:rPr lang="en-US" sz="2000" b="1" dirty="0" smtClean="0">
                <a:latin typeface="Algerian" panose="04020705040A02060702" pitchFamily="82" charset="0"/>
                <a:cs typeface="Algerian" panose="04020705040A02060702" pitchFamily="82" charset="0"/>
              </a:rPr>
              <a:t>f9</a:t>
            </a:r>
            <a:r>
              <a:rPr lang="en-US" sz="1600" b="1" dirty="0" smtClean="0"/>
              <a:t>” </a:t>
            </a:r>
            <a:r>
              <a:rPr lang="en-US" sz="1600" dirty="0" smtClean="0"/>
              <a:t>is used to</a:t>
            </a:r>
            <a:r>
              <a:rPr lang="en-US" sz="1600" b="1" dirty="0" smtClean="0">
                <a:latin typeface="Algerian" panose="04020705040A02060702" pitchFamily="82" charset="0"/>
                <a:cs typeface="Algerian" panose="04020705040A02060702" pitchFamily="82" charset="0"/>
              </a:rPr>
              <a:t> compile</a:t>
            </a:r>
            <a:r>
              <a:rPr lang="en-US" sz="1600" dirty="0" smtClean="0"/>
              <a:t> the program...</a:t>
            </a:r>
            <a:endParaRPr lang="en-US" sz="1600" dirty="0" smtClean="0"/>
          </a:p>
          <a:p>
            <a:endParaRPr lang="en-US" b="1" dirty="0" smtClean="0"/>
          </a:p>
          <a:p>
            <a:r>
              <a:rPr lang="en-US" sz="1600" dirty="0" smtClean="0"/>
              <a:t>       Function key </a:t>
            </a:r>
            <a:r>
              <a:rPr lang="en-US" sz="1600" b="1" dirty="0" smtClean="0"/>
              <a:t>“</a:t>
            </a:r>
            <a:r>
              <a:rPr lang="en-US" sz="2000" b="1" dirty="0" smtClean="0">
                <a:latin typeface="Algerian" panose="04020705040A02060702" pitchFamily="82" charset="0"/>
                <a:cs typeface="Algerian" panose="04020705040A02060702" pitchFamily="82" charset="0"/>
              </a:rPr>
              <a:t>f10</a:t>
            </a:r>
            <a:r>
              <a:rPr lang="en-US" sz="1600" b="1" dirty="0" smtClean="0"/>
              <a:t>”</a:t>
            </a:r>
            <a:r>
              <a:rPr lang="en-US" sz="1600" dirty="0" smtClean="0"/>
              <a:t> is used to</a:t>
            </a:r>
            <a:r>
              <a:rPr lang="en-US" sz="1600" b="1" dirty="0" smtClean="0">
                <a:latin typeface="Algerian" panose="04020705040A02060702" pitchFamily="82" charset="0"/>
                <a:cs typeface="Algerian" panose="04020705040A02060702" pitchFamily="82" charset="0"/>
              </a:rPr>
              <a:t> run </a:t>
            </a:r>
            <a:r>
              <a:rPr lang="en-US" sz="1600" dirty="0" smtClean="0"/>
              <a:t>a program...</a:t>
            </a:r>
            <a:endParaRPr lang="en-US" sz="1600" dirty="0" smtClean="0"/>
          </a:p>
          <a:p>
            <a:endParaRPr lang="en-US" sz="1600" dirty="0" smtClean="0"/>
          </a:p>
          <a:p>
            <a:r>
              <a:rPr lang="en-US" sz="1600" dirty="0" smtClean="0"/>
              <a:t>       Function key </a:t>
            </a:r>
            <a:r>
              <a:rPr lang="en-US" sz="1600" b="1" dirty="0" smtClean="0"/>
              <a:t>“</a:t>
            </a:r>
            <a:r>
              <a:rPr lang="en-US" sz="2000" b="1" dirty="0" smtClean="0">
                <a:latin typeface="Algerian" panose="04020705040A02060702" pitchFamily="82" charset="0"/>
                <a:cs typeface="Algerian" panose="04020705040A02060702" pitchFamily="82" charset="0"/>
              </a:rPr>
              <a:t>f11</a:t>
            </a:r>
            <a:r>
              <a:rPr lang="en-US" sz="1600" b="1" dirty="0" smtClean="0"/>
              <a:t>” </a:t>
            </a:r>
            <a:r>
              <a:rPr lang="en-US" sz="1600" dirty="0" smtClean="0"/>
              <a:t>is used to</a:t>
            </a:r>
            <a:r>
              <a:rPr lang="en-US" sz="1600" dirty="0" smtClean="0">
                <a:latin typeface="Algerian" panose="04020705040A02060702" pitchFamily="82" charset="0"/>
                <a:cs typeface="Algerian" panose="04020705040A02060702" pitchFamily="82" charset="0"/>
              </a:rPr>
              <a:t> </a:t>
            </a:r>
            <a:r>
              <a:rPr lang="en-US" sz="1600" b="1" dirty="0" smtClean="0">
                <a:latin typeface="Algerian" panose="04020705040A02060702" pitchFamily="82" charset="0"/>
                <a:cs typeface="Algerian" panose="04020705040A02060702" pitchFamily="82" charset="0"/>
              </a:rPr>
              <a:t>compile</a:t>
            </a:r>
            <a:r>
              <a:rPr lang="en-US" sz="1600" dirty="0" smtClean="0"/>
              <a:t> and run the program...</a:t>
            </a:r>
            <a:endParaRPr lang="en-US" sz="1600" dirty="0" smtClean="0"/>
          </a:p>
        </p:txBody>
      </p:sp>
      <p:sp>
        <p:nvSpPr>
          <p:cNvPr id="9" name="TextBox 1"/>
          <p:cNvSpPr txBox="1"/>
          <p:nvPr/>
        </p:nvSpPr>
        <p:spPr>
          <a:xfrm>
            <a:off x="0" y="152400"/>
            <a:ext cx="12192000" cy="1260475"/>
          </a:xfrm>
          <a:prstGeom prst="rect">
            <a:avLst/>
          </a:prstGeom>
          <a:noFill/>
        </p:spPr>
        <p:txBody>
          <a:bodyPr wrap="square" rtlCol="0">
            <a:spAutoFit/>
          </a:bodyPr>
          <a:p>
            <a:r>
              <a:rPr lang="en-US" sz="1600" b="1" dirty="0" smtClean="0"/>
              <a:t>We have used following escape sequences :-</a:t>
            </a:r>
            <a:endParaRPr lang="en-US" sz="1600" b="1" dirty="0" smtClean="0"/>
          </a:p>
          <a:p>
            <a:pPr marL="2571750" indent="-285750">
              <a:buFont typeface="Courier New" panose="02070309020205020404" pitchFamily="49" charset="0"/>
              <a:buChar char="o"/>
            </a:pPr>
            <a:r>
              <a:rPr lang="en-US" sz="1600" b="1" dirty="0" smtClean="0"/>
              <a:t>\t (for horizontal tab space)</a:t>
            </a:r>
            <a:endParaRPr lang="en-US" sz="1600" b="1" dirty="0" smtClean="0"/>
          </a:p>
          <a:p>
            <a:pPr marL="2571750" indent="-285750">
              <a:buFont typeface="Courier New" panose="02070309020205020404" pitchFamily="49" charset="0"/>
              <a:buChar char="o"/>
            </a:pPr>
            <a:r>
              <a:rPr lang="en-US" sz="1600" b="1" dirty="0" smtClean="0"/>
              <a:t>\n ( go to next line)</a:t>
            </a:r>
            <a:endParaRPr lang="en-US" sz="1600" b="1" dirty="0" smtClean="0"/>
          </a:p>
          <a:p>
            <a:pPr marL="2286000"/>
            <a:endParaRPr lang="en-US" sz="2800" b="1" i="1" u="sng" dirty="0">
              <a:latin typeface="Castellar" panose="020A0402060406010301" pitchFamily="18" charset="0"/>
            </a:endParaRPr>
          </a:p>
        </p:txBody>
      </p:sp>
      <p:sp>
        <p:nvSpPr>
          <p:cNvPr id="2" name="Flowchart: Process 1"/>
          <p:cNvSpPr/>
          <p:nvPr/>
        </p:nvSpPr>
        <p:spPr>
          <a:xfrm>
            <a:off x="8743950" y="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5</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extLst>
              <a:ext uri="{28A0092B-C50C-407E-A947-70E740481C1C}">
                <a14:useLocalDpi xmlns:a14="http://schemas.microsoft.com/office/drawing/2010/main" val="0"/>
              </a:ext>
            </a:extLst>
          </a:blip>
          <a:srcRect r="37872" b="63295"/>
          <a:stretch>
            <a:fillRect/>
          </a:stretch>
        </p:blipFill>
        <p:spPr>
          <a:xfrm>
            <a:off x="1295400" y="3108325"/>
            <a:ext cx="6447155" cy="22345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9" name="TextBox 2"/>
          <p:cNvSpPr txBox="1"/>
          <p:nvPr/>
        </p:nvSpPr>
        <p:spPr>
          <a:xfrm>
            <a:off x="381000" y="2209800"/>
            <a:ext cx="7553325" cy="398780"/>
          </a:xfrm>
          <a:prstGeom prst="rect">
            <a:avLst/>
          </a:prstGeom>
          <a:noFill/>
        </p:spPr>
        <p:txBody>
          <a:bodyPr wrap="square" rtlCol="0">
            <a:spAutoFit/>
          </a:bodyPr>
          <a:p>
            <a:pPr algn="ctr"/>
            <a:r>
              <a:rPr lang="en-US" sz="2000" b="1" dirty="0" smtClean="0"/>
              <a:t>Main menu of our Gym management system</a:t>
            </a:r>
            <a:r>
              <a:rPr lang="en-US" sz="1400" dirty="0" smtClean="0"/>
              <a:t>.</a:t>
            </a:r>
            <a:endParaRPr lang="en-US" sz="1400" dirty="0" smtClean="0"/>
          </a:p>
        </p:txBody>
      </p:sp>
      <p:sp>
        <p:nvSpPr>
          <p:cNvPr id="3" name="Wave 2"/>
          <p:cNvSpPr/>
          <p:nvPr/>
        </p:nvSpPr>
        <p:spPr>
          <a:xfrm>
            <a:off x="0" y="-609600"/>
            <a:ext cx="9158605" cy="2558415"/>
          </a:xfrm>
          <a:prstGeom prst="wav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solidFill>
                  <a:schemeClr val="tx1"/>
                </a:solidFill>
                <a:latin typeface="Algerian" panose="04020705040A02060702" pitchFamily="82" charset="0"/>
                <a:cs typeface="Algerian" panose="04020705040A02060702" pitchFamily="82" charset="0"/>
              </a:rPr>
              <a:t>OUTUT OF THE PROGRAMM</a:t>
            </a:r>
            <a:endParaRPr lang="en-US" sz="3200" b="1">
              <a:solidFill>
                <a:schemeClr val="tx1"/>
              </a:solidFill>
              <a:latin typeface="Algerian" panose="04020705040A02060702" pitchFamily="82" charset="0"/>
              <a:cs typeface="Algerian" panose="04020705040A02060702" pitchFamily="82" charset="0"/>
            </a:endParaRPr>
          </a:p>
        </p:txBody>
      </p:sp>
      <p:sp>
        <p:nvSpPr>
          <p:cNvPr id="4" name="Flowchart: Process 3"/>
          <p:cNvSpPr/>
          <p:nvPr/>
        </p:nvSpPr>
        <p:spPr>
          <a:xfrm>
            <a:off x="8743950" y="-22860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6</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5" name="Wave 4"/>
          <p:cNvSpPr/>
          <p:nvPr/>
        </p:nvSpPr>
        <p:spPr>
          <a:xfrm>
            <a:off x="0" y="-628015"/>
            <a:ext cx="9366885" cy="2633345"/>
          </a:xfrm>
          <a:prstGeom prst="wav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solidFill>
                  <a:schemeClr val="tx1"/>
                </a:solidFill>
                <a:latin typeface="Algerian" panose="04020705040A02060702" pitchFamily="82" charset="0"/>
                <a:cs typeface="Algerian" panose="04020705040A02060702" pitchFamily="82" charset="0"/>
              </a:rPr>
              <a:t>admission for the client</a:t>
            </a:r>
            <a:endParaRPr lang="en-US" sz="3200" b="1">
              <a:solidFill>
                <a:schemeClr val="tx1"/>
              </a:solidFill>
              <a:latin typeface="Algerian" panose="04020705040A02060702" pitchFamily="82" charset="0"/>
              <a:cs typeface="Algerian" panose="04020705040A02060702" pitchFamily="82" charset="0"/>
            </a:endParaRPr>
          </a:p>
        </p:txBody>
      </p:sp>
      <p:pic>
        <p:nvPicPr>
          <p:cNvPr id="9" name="Content Placeholder 8"/>
          <p:cNvPicPr>
            <a:picLocks noChangeAspect="1"/>
          </p:cNvPicPr>
          <p:nvPr>
            <p:ph idx="1"/>
          </p:nvPr>
        </p:nvPicPr>
        <p:blipFill>
          <a:blip r:embed="rId1">
            <a:extLst>
              <a:ext uri="{28A0092B-C50C-407E-A947-70E740481C1C}">
                <a14:useLocalDpi xmlns:a14="http://schemas.microsoft.com/office/drawing/2010/main" val="0"/>
              </a:ext>
            </a:extLst>
          </a:blip>
          <a:srcRect t="6829" r="29787"/>
          <a:stretch>
            <a:fillRect/>
          </a:stretch>
        </p:blipFill>
        <p:spPr>
          <a:xfrm>
            <a:off x="1981200" y="2514600"/>
            <a:ext cx="5665470" cy="35845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Flowchart: Process 1"/>
          <p:cNvSpPr/>
          <p:nvPr/>
        </p:nvSpPr>
        <p:spPr>
          <a:xfrm>
            <a:off x="8839200" y="-15240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7</a:t>
            </a:r>
            <a:endParaRPr lang="en-US" sz="2800" b="1">
              <a:latin typeface="Algerian" panose="04020705040A02060702" pitchFamily="82" charset="0"/>
              <a:cs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t="11249" r="46902"/>
          <a:stretch>
            <a:fillRect/>
          </a:stretch>
        </p:blipFill>
        <p:spPr>
          <a:xfrm>
            <a:off x="1752600" y="2590800"/>
            <a:ext cx="6042660" cy="3488055"/>
          </a:xfrm>
          <a:prstGeom prst="rect">
            <a:avLst/>
          </a:prstGeom>
          <a:ln>
            <a:noFill/>
          </a:ln>
          <a:effectLst>
            <a:outerShdw blurRad="190500" dist="228600" dir="2700000" algn="ctr">
              <a:srgbClr val="000000">
                <a:alpha val="30000"/>
              </a:srgbClr>
            </a:outerShdw>
            <a:softEdge rad="63500"/>
          </a:effectLst>
          <a:scene3d>
            <a:camera prst="orthographicFront">
              <a:rot lat="0" lon="0" rev="0"/>
            </a:camera>
            <a:lightRig rig="glow" dir="t">
              <a:rot lat="0" lon="0" rev="4800000"/>
            </a:lightRig>
          </a:scene3d>
          <a:sp3d prstMaterial="matte">
            <a:bevelT w="127000" h="63500"/>
          </a:sp3d>
        </p:spPr>
      </p:pic>
      <p:sp>
        <p:nvSpPr>
          <p:cNvPr id="3" name="Wave 2"/>
          <p:cNvSpPr/>
          <p:nvPr/>
        </p:nvSpPr>
        <p:spPr>
          <a:xfrm>
            <a:off x="0" y="-741045"/>
            <a:ext cx="9716770" cy="2746375"/>
          </a:xfrm>
          <a:prstGeom prst="wav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solidFill>
                  <a:schemeClr val="tx1"/>
                </a:solidFill>
                <a:latin typeface="Algerian" panose="04020705040A02060702" pitchFamily="82" charset="0"/>
                <a:cs typeface="Algerian" panose="04020705040A02060702" pitchFamily="82" charset="0"/>
              </a:rPr>
              <a:t>admisssion for trainer</a:t>
            </a:r>
            <a:endParaRPr lang="en-US" sz="3200" b="1">
              <a:solidFill>
                <a:schemeClr val="tx1"/>
              </a:solidFill>
              <a:latin typeface="Algerian" panose="04020705040A02060702" pitchFamily="82" charset="0"/>
              <a:cs typeface="Algerian" panose="04020705040A02060702" pitchFamily="82" charset="0"/>
            </a:endParaRPr>
          </a:p>
        </p:txBody>
      </p:sp>
      <p:sp>
        <p:nvSpPr>
          <p:cNvPr id="2" name="Flowchart: Process 1"/>
          <p:cNvSpPr/>
          <p:nvPr/>
        </p:nvSpPr>
        <p:spPr>
          <a:xfrm>
            <a:off x="8839200" y="-22860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8</a:t>
            </a:r>
            <a:endParaRPr lang="en-US" sz="2800" b="1">
              <a:latin typeface="Algerian" panose="04020705040A02060702" pitchFamily="82" charset="0"/>
              <a:cs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603" t="8249" r="50399" b="44357"/>
          <a:stretch>
            <a:fillRect/>
          </a:stretch>
        </p:blipFill>
        <p:spPr>
          <a:xfrm>
            <a:off x="1905000" y="2743200"/>
            <a:ext cx="5374640" cy="30416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Wave 1"/>
          <p:cNvSpPr/>
          <p:nvPr/>
        </p:nvSpPr>
        <p:spPr>
          <a:xfrm>
            <a:off x="0" y="-762000"/>
            <a:ext cx="9507220" cy="2731135"/>
          </a:xfrm>
          <a:prstGeom prst="wav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solidFill>
                  <a:schemeClr val="tx1"/>
                </a:solidFill>
                <a:latin typeface="Algerian" panose="04020705040A02060702" pitchFamily="82" charset="0"/>
                <a:cs typeface="Algerian" panose="04020705040A02060702" pitchFamily="82" charset="0"/>
              </a:rPr>
              <a:t>display admission form</a:t>
            </a:r>
            <a:endParaRPr lang="en-US" sz="3200" b="1">
              <a:solidFill>
                <a:schemeClr val="tx1"/>
              </a:solidFill>
              <a:latin typeface="Algerian" panose="04020705040A02060702" pitchFamily="82" charset="0"/>
              <a:cs typeface="Algerian" panose="04020705040A02060702" pitchFamily="82" charset="0"/>
            </a:endParaRPr>
          </a:p>
        </p:txBody>
      </p:sp>
      <p:sp>
        <p:nvSpPr>
          <p:cNvPr id="4" name="Flowchart: Process 3"/>
          <p:cNvSpPr/>
          <p:nvPr/>
        </p:nvSpPr>
        <p:spPr>
          <a:xfrm>
            <a:off x="8839200" y="-228600"/>
            <a:ext cx="400050" cy="8597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latin typeface="Algerian" panose="04020705040A02060702" pitchFamily="82" charset="0"/>
                <a:cs typeface="Algerian" panose="04020705040A02060702" pitchFamily="82" charset="0"/>
              </a:rPr>
              <a:t>9</a:t>
            </a:r>
            <a:endParaRPr lang="en-US" sz="2800" b="1">
              <a:latin typeface="Algerian" panose="04020705040A02060702" pitchFamily="82" charset="0"/>
              <a:cs typeface="Algerian" panose="04020705040A02060702"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1689</Words>
  <Application>WPS Presentation</Application>
  <PresentationFormat>On-screen Show (4:3)</PresentationFormat>
  <Paragraphs>93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Algerian</vt:lpstr>
      <vt:lpstr>Castellar</vt:lpstr>
      <vt:lpstr>Courier New</vt:lpstr>
      <vt:lpstr>Microsoft YaHei</vt:lpstr>
      <vt:lpstr>Arial Unicode MS</vt:lpstr>
      <vt:lpstr>Calibri</vt:lpstr>
      <vt:lpstr>Batang</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jutt sona</dc:creator>
  <cp:lastModifiedBy>sonu</cp:lastModifiedBy>
  <cp:revision>16</cp:revision>
  <dcterms:created xsi:type="dcterms:W3CDTF">2009-09-16T22:48:00Z</dcterms:created>
  <dcterms:modified xsi:type="dcterms:W3CDTF">2009-09-16T19:41:59Z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