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91440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hRiTpDlBXuJGO5nkIpPQSB5XsX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E9DC92-5D49-4313-B4D9-36F42DDE3CA2}">
  <a:tblStyle styleId="{E2E9DC92-5D49-4313-B4D9-36F42DDE3C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CenturyGothic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CenturyGothic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4c11728b6_2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4c11728b6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4c11728b6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4c11728b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4c11728b6_2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4c11728b6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4c11728b6_3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4c11728b6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4c11728b6_3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4c11728b6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4c11728b6_3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4c11728b6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4c11728b6_3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4c11728b6_3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7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7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7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" name="Google Shape;19;p7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Google Shape;20;p7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7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7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" name="Google Shape;23;p7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800"/>
              <a:buFont typeface="Century Gothic"/>
              <a:buNone/>
              <a:defRPr b="0" sz="6800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7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>
            <p:ph idx="2" type="pic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95C77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 txBox="1"/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6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3" name="Google Shape;53;p6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" name="Google Shape;54;p6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" name="Google Shape;55;p6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6" name="Google Shape;56;p6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b="0" sz="68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8" name="Google Shape;58;p6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" name="Google Shape;63;p10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0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 txBox="1"/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sz="68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10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68" name="Google Shape;68;p10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" name="Google Shape;69;p10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10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78" name="Google Shape;78;p11"/>
          <p:cNvSpPr txBox="1"/>
          <p:nvPr>
            <p:ph idx="2" type="body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i="0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5" name="Google Shape;85;p12"/>
          <p:cNvSpPr txBox="1"/>
          <p:nvPr>
            <p:ph idx="2" type="body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6" name="Google Shape;86;p12"/>
          <p:cNvSpPr txBox="1"/>
          <p:nvPr>
            <p:ph idx="3" type="body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7" name="Google Shape;87;p12"/>
          <p:cNvSpPr txBox="1"/>
          <p:nvPr>
            <p:ph idx="4" type="body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sz="32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101" name="Google Shape;101;p14"/>
          <p:cNvSpPr txBox="1"/>
          <p:nvPr>
            <p:ph idx="2" type="body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2" name="Google Shape;102;p14"/>
          <p:cNvSpPr txBox="1"/>
          <p:nvPr>
            <p:ph idx="10" type="dt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1" type="ftr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7;p5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5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5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" id="118" name="Google Shape;11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cap="sq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"/>
          <p:cNvSpPr txBox="1"/>
          <p:nvPr>
            <p:ph type="ctrTitle"/>
          </p:nvPr>
        </p:nvSpPr>
        <p:spPr>
          <a:xfrm>
            <a:off x="6033793" y="2355458"/>
            <a:ext cx="4775075" cy="1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>
                <a:solidFill>
                  <a:schemeClr val="lt1"/>
                </a:solidFill>
              </a:rPr>
              <a:t>TITLE LOREM IPSUM</a:t>
            </a:r>
            <a:endParaRPr/>
          </a:p>
        </p:txBody>
      </p:sp>
      <p:sp>
        <p:nvSpPr>
          <p:cNvPr id="122" name="Google Shape;122;p1"/>
          <p:cNvSpPr txBox="1"/>
          <p:nvPr>
            <p:ph idx="1" type="subTitle"/>
          </p:nvPr>
        </p:nvSpPr>
        <p:spPr>
          <a:xfrm>
            <a:off x="6033793" y="3995988"/>
            <a:ext cx="4775075" cy="55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Sit Dolor Amet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a4c11728b6_2_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a4c11728b6_2_6"/>
          <p:cNvSpPr txBox="1"/>
          <p:nvPr>
            <p:ph idx="1" type="body"/>
          </p:nvPr>
        </p:nvSpPr>
        <p:spPr>
          <a:xfrm>
            <a:off x="1066800" y="2103120"/>
            <a:ext cx="10058400" cy="384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/>
              <a:t>Introduction:</a:t>
            </a:r>
            <a:endParaRPr/>
          </a:p>
        </p:txBody>
      </p:sp>
      <p:sp>
        <p:nvSpPr>
          <p:cNvPr id="128" name="Google Shape;128;p2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US" sz="1600"/>
              <a:t>A Trie is a tree-like data structure whose nodes store the letters of an alphabet. By structuring the nodes in a particular way, words and strings can be retrieved from the structure of Trie.</a:t>
            </a:r>
            <a:endParaRPr/>
          </a:p>
          <a:p>
            <a:pPr indent="-81279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1600"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US" sz="1600"/>
              <a:t>The other name Trie is Prefix-Tree.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(Prefix:The prefix of a string is nothing but any n &lt;= length of the string, letters  that can be                                     considered beginning strictly from the starting of a string.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Ex: Prefix of string “aabc” :’a’,’aa’ ,’aab’,’aabc’ )</a:t>
            </a:r>
            <a:endParaRPr/>
          </a:p>
          <a:p>
            <a:pPr indent="-81279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1600"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US" sz="1600"/>
              <a:t>The name Trie comes from its use for re</a:t>
            </a:r>
            <a:r>
              <a:rPr b="1" lang="en-US" sz="1600"/>
              <a:t>trie</a:t>
            </a:r>
            <a:r>
              <a:rPr lang="en-US" sz="1600"/>
              <a:t>val.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 txBox="1"/>
          <p:nvPr/>
        </p:nvSpPr>
        <p:spPr>
          <a:xfrm>
            <a:off x="1352850" y="1326050"/>
            <a:ext cx="29067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924225" y="790275"/>
            <a:ext cx="44337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4c11728b6_3_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 of Strings</a:t>
            </a:r>
            <a:endParaRPr/>
          </a:p>
        </p:txBody>
      </p:sp>
      <p:sp>
        <p:nvSpPr>
          <p:cNvPr id="140" name="Google Shape;140;ga4c11728b6_3_0"/>
          <p:cNvSpPr txBox="1"/>
          <p:nvPr>
            <p:ph idx="1" type="body"/>
          </p:nvPr>
        </p:nvSpPr>
        <p:spPr>
          <a:xfrm>
            <a:off x="643250" y="2103125"/>
            <a:ext cx="10893900" cy="384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/>
              <a:t>1. At first , we have to declare a root node of the trie globally. every node will have two parts : 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a4c11728b6_3_0"/>
          <p:cNvSpPr/>
          <p:nvPr/>
        </p:nvSpPr>
        <p:spPr>
          <a:xfrm>
            <a:off x="5732300" y="2977750"/>
            <a:ext cx="2479500" cy="188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        </a:t>
            </a:r>
            <a:r>
              <a:rPr lang="en-US" sz="2000"/>
              <a:t>{    ,    } </a:t>
            </a:r>
            <a:endParaRPr sz="2000"/>
          </a:p>
        </p:txBody>
      </p:sp>
      <p:sp>
        <p:nvSpPr>
          <p:cNvPr id="142" name="Google Shape;142;ga4c11728b6_3_0"/>
          <p:cNvSpPr/>
          <p:nvPr/>
        </p:nvSpPr>
        <p:spPr>
          <a:xfrm>
            <a:off x="5732300" y="4118950"/>
            <a:ext cx="2479500" cy="74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</a:t>
            </a:r>
            <a:r>
              <a:rPr lang="en-US" sz="1900"/>
              <a:t>false</a:t>
            </a:r>
            <a:endParaRPr sz="1900"/>
          </a:p>
        </p:txBody>
      </p:sp>
      <p:sp>
        <p:nvSpPr>
          <p:cNvPr id="143" name="Google Shape;143;ga4c11728b6_3_0"/>
          <p:cNvSpPr txBox="1"/>
          <p:nvPr/>
        </p:nvSpPr>
        <p:spPr>
          <a:xfrm>
            <a:off x="1481800" y="3143675"/>
            <a:ext cx="3342600" cy="78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 map&lt;char, struct Trie_Node *&gt;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mp;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a4c11728b6_3_0"/>
          <p:cNvSpPr txBox="1"/>
          <p:nvPr/>
        </p:nvSpPr>
        <p:spPr>
          <a:xfrm>
            <a:off x="2023100" y="4300600"/>
            <a:ext cx="2625000" cy="56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bool end_of_word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45" name="Google Shape;145;ga4c11728b6_3_0"/>
          <p:cNvCxnSpPr/>
          <p:nvPr/>
        </p:nvCxnSpPr>
        <p:spPr>
          <a:xfrm flipH="1" rot="10800000">
            <a:off x="4741350" y="3309725"/>
            <a:ext cx="1245000" cy="3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ga4c11728b6_3_0"/>
          <p:cNvCxnSpPr/>
          <p:nvPr/>
        </p:nvCxnSpPr>
        <p:spPr>
          <a:xfrm>
            <a:off x="4648100" y="4565050"/>
            <a:ext cx="1141200" cy="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ga4c11728b6_3_0"/>
          <p:cNvSpPr txBox="1"/>
          <p:nvPr/>
        </p:nvSpPr>
        <p:spPr>
          <a:xfrm>
            <a:off x="6468950" y="5083850"/>
            <a:ext cx="1006200" cy="425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792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entury Gothic"/>
                <a:ea typeface="Century Gothic"/>
                <a:cs typeface="Century Gothic"/>
                <a:sym typeface="Century Gothic"/>
              </a:rPr>
              <a:t>root</a:t>
            </a:r>
            <a:endParaRPr sz="19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4c11728b6_2_4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 of Strings</a:t>
            </a:r>
            <a:endParaRPr/>
          </a:p>
        </p:txBody>
      </p:sp>
      <p:sp>
        <p:nvSpPr>
          <p:cNvPr id="153" name="Google Shape;153;ga4c11728b6_2_40"/>
          <p:cNvSpPr txBox="1"/>
          <p:nvPr>
            <p:ph idx="1" type="body"/>
          </p:nvPr>
        </p:nvSpPr>
        <p:spPr>
          <a:xfrm>
            <a:off x="643250" y="2103125"/>
            <a:ext cx="10893900" cy="384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2. Now we have a declare a node pointer “temp” locally and assign the location of root node to temp.</a:t>
            </a:r>
            <a:endParaRPr/>
          </a:p>
        </p:txBody>
      </p:sp>
      <p:sp>
        <p:nvSpPr>
          <p:cNvPr id="154" name="Google Shape;154;ga4c11728b6_2_40"/>
          <p:cNvSpPr/>
          <p:nvPr/>
        </p:nvSpPr>
        <p:spPr>
          <a:xfrm>
            <a:off x="5732300" y="2977750"/>
            <a:ext cx="2479500" cy="188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        {    ,    } </a:t>
            </a:r>
            <a:endParaRPr sz="2000"/>
          </a:p>
        </p:txBody>
      </p:sp>
      <p:sp>
        <p:nvSpPr>
          <p:cNvPr id="155" name="Google Shape;155;ga4c11728b6_2_40"/>
          <p:cNvSpPr/>
          <p:nvPr/>
        </p:nvSpPr>
        <p:spPr>
          <a:xfrm>
            <a:off x="5732300" y="4118950"/>
            <a:ext cx="2479500" cy="74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</a:t>
            </a:r>
            <a:r>
              <a:rPr lang="en-US" sz="1900"/>
              <a:t>false</a:t>
            </a:r>
            <a:endParaRPr sz="1900"/>
          </a:p>
        </p:txBody>
      </p:sp>
      <p:sp>
        <p:nvSpPr>
          <p:cNvPr id="156" name="Google Shape;156;ga4c11728b6_2_40"/>
          <p:cNvSpPr txBox="1"/>
          <p:nvPr/>
        </p:nvSpPr>
        <p:spPr>
          <a:xfrm>
            <a:off x="2479675" y="4279900"/>
            <a:ext cx="1473300" cy="425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792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entury Gothic"/>
                <a:ea typeface="Century Gothic"/>
                <a:cs typeface="Century Gothic"/>
                <a:sym typeface="Century Gothic"/>
              </a:rPr>
              <a:t>*temp</a:t>
            </a:r>
            <a:endParaRPr sz="19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a4c11728b6_2_40"/>
          <p:cNvSpPr txBox="1"/>
          <p:nvPr/>
        </p:nvSpPr>
        <p:spPr>
          <a:xfrm>
            <a:off x="1597775" y="3133300"/>
            <a:ext cx="20334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a4c11728b6_2_40"/>
          <p:cNvSpPr txBox="1"/>
          <p:nvPr/>
        </p:nvSpPr>
        <p:spPr>
          <a:xfrm>
            <a:off x="6378200" y="5236250"/>
            <a:ext cx="1187700" cy="425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792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entury Gothic"/>
                <a:ea typeface="Century Gothic"/>
                <a:cs typeface="Century Gothic"/>
                <a:sym typeface="Century Gothic"/>
              </a:rPr>
              <a:t>root</a:t>
            </a:r>
            <a:endParaRPr sz="19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59" name="Google Shape;159;ga4c11728b6_2_40"/>
          <p:cNvCxnSpPr>
            <a:stCxn id="156" idx="3"/>
            <a:endCxn id="154" idx="1"/>
          </p:cNvCxnSpPr>
          <p:nvPr/>
        </p:nvCxnSpPr>
        <p:spPr>
          <a:xfrm flipH="1" rot="10800000">
            <a:off x="3952975" y="3921850"/>
            <a:ext cx="1779300" cy="57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ga4c11728b6_2_40"/>
          <p:cNvSpPr txBox="1"/>
          <p:nvPr/>
        </p:nvSpPr>
        <p:spPr>
          <a:xfrm>
            <a:off x="1182775" y="2770175"/>
            <a:ext cx="2147700" cy="42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temp = &amp;root;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4c11728b6_3_13"/>
          <p:cNvSpPr txBox="1"/>
          <p:nvPr>
            <p:ph type="title"/>
          </p:nvPr>
        </p:nvSpPr>
        <p:spPr>
          <a:xfrm>
            <a:off x="643250" y="538850"/>
            <a:ext cx="10987200" cy="6648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FFFFFF"/>
                </a:solidFill>
              </a:rPr>
              <a:t>Insertion of Strings</a:t>
            </a:r>
            <a:endParaRPr sz="3300">
              <a:solidFill>
                <a:srgbClr val="FFFFFF"/>
              </a:solidFill>
            </a:endParaRPr>
          </a:p>
        </p:txBody>
      </p:sp>
      <p:sp>
        <p:nvSpPr>
          <p:cNvPr id="166" name="Google Shape;166;ga4c11728b6_3_13"/>
          <p:cNvSpPr txBox="1"/>
          <p:nvPr>
            <p:ph idx="1" type="body"/>
          </p:nvPr>
        </p:nvSpPr>
        <p:spPr>
          <a:xfrm>
            <a:off x="643250" y="1317650"/>
            <a:ext cx="10893900" cy="463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2. Now we will insert the word “car” into trie.</a:t>
            </a:r>
            <a:endParaRPr/>
          </a:p>
        </p:txBody>
      </p:sp>
      <p:sp>
        <p:nvSpPr>
          <p:cNvPr id="167" name="Google Shape;167;ga4c11728b6_3_13"/>
          <p:cNvSpPr/>
          <p:nvPr/>
        </p:nvSpPr>
        <p:spPr>
          <a:xfrm>
            <a:off x="3128125" y="2770250"/>
            <a:ext cx="1696500" cy="129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{    ,    } </a:t>
            </a:r>
            <a:endParaRPr sz="2000"/>
          </a:p>
        </p:txBody>
      </p:sp>
      <p:sp>
        <p:nvSpPr>
          <p:cNvPr id="168" name="Google Shape;168;ga4c11728b6_3_13"/>
          <p:cNvSpPr/>
          <p:nvPr/>
        </p:nvSpPr>
        <p:spPr>
          <a:xfrm>
            <a:off x="3128125" y="3558152"/>
            <a:ext cx="1696500" cy="51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false</a:t>
            </a:r>
            <a:endParaRPr sz="1900"/>
          </a:p>
        </p:txBody>
      </p:sp>
      <p:sp>
        <p:nvSpPr>
          <p:cNvPr id="169" name="Google Shape;169;ga4c11728b6_3_13"/>
          <p:cNvSpPr txBox="1"/>
          <p:nvPr/>
        </p:nvSpPr>
        <p:spPr>
          <a:xfrm>
            <a:off x="1504400" y="3190450"/>
            <a:ext cx="1035600" cy="425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792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entury Gothic"/>
                <a:ea typeface="Century Gothic"/>
                <a:cs typeface="Century Gothic"/>
                <a:sym typeface="Century Gothic"/>
              </a:rPr>
              <a:t>*temp</a:t>
            </a:r>
            <a:endParaRPr sz="19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a4c11728b6_3_13"/>
          <p:cNvSpPr txBox="1"/>
          <p:nvPr/>
        </p:nvSpPr>
        <p:spPr>
          <a:xfrm>
            <a:off x="3525175" y="4196650"/>
            <a:ext cx="902400" cy="425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792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entury Gothic"/>
                <a:ea typeface="Century Gothic"/>
                <a:cs typeface="Century Gothic"/>
                <a:sym typeface="Century Gothic"/>
              </a:rPr>
              <a:t>root</a:t>
            </a:r>
            <a:endParaRPr sz="19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71" name="Google Shape;171;ga4c11728b6_3_13"/>
          <p:cNvCxnSpPr>
            <a:stCxn id="169" idx="3"/>
            <a:endCxn id="167" idx="1"/>
          </p:cNvCxnSpPr>
          <p:nvPr/>
        </p:nvCxnSpPr>
        <p:spPr>
          <a:xfrm>
            <a:off x="2540000" y="3403000"/>
            <a:ext cx="5880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72" name="Google Shape;172;ga4c11728b6_3_13"/>
          <p:cNvGraphicFramePr/>
          <p:nvPr/>
        </p:nvGraphicFramePr>
        <p:xfrm>
          <a:off x="7125675" y="141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{E2E9DC92-5D49-4313-B4D9-36F42DDE3CA2}</a:tableStyleId>
              </a:tblPr>
              <a:tblGrid>
                <a:gridCol w="989550"/>
                <a:gridCol w="989550"/>
                <a:gridCol w="989550"/>
                <a:gridCol w="989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str [ i ]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000FF"/>
                          </a:solidFill>
                        </a:rPr>
                        <a:t>c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ch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000FF"/>
                          </a:solidFill>
                        </a:rPr>
                        <a:t>c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a4c11728b6_3_13"/>
          <p:cNvSpPr/>
          <p:nvPr/>
        </p:nvSpPr>
        <p:spPr>
          <a:xfrm>
            <a:off x="3128125" y="2766600"/>
            <a:ext cx="1696500" cy="129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{ c  ,    } </a:t>
            </a:r>
            <a:endParaRPr sz="2000"/>
          </a:p>
        </p:txBody>
      </p:sp>
      <p:sp>
        <p:nvSpPr>
          <p:cNvPr id="174" name="Google Shape;174;ga4c11728b6_3_13"/>
          <p:cNvSpPr/>
          <p:nvPr/>
        </p:nvSpPr>
        <p:spPr>
          <a:xfrm>
            <a:off x="3128125" y="3554502"/>
            <a:ext cx="1696500" cy="51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false</a:t>
            </a:r>
            <a:endParaRPr sz="1900"/>
          </a:p>
        </p:txBody>
      </p:sp>
      <p:sp>
        <p:nvSpPr>
          <p:cNvPr id="175" name="Google Shape;175;ga4c11728b6_3_13"/>
          <p:cNvSpPr/>
          <p:nvPr/>
        </p:nvSpPr>
        <p:spPr>
          <a:xfrm>
            <a:off x="5507975" y="3615550"/>
            <a:ext cx="1696500" cy="129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{    ,    } </a:t>
            </a:r>
            <a:endParaRPr sz="2000"/>
          </a:p>
        </p:txBody>
      </p:sp>
      <p:sp>
        <p:nvSpPr>
          <p:cNvPr id="176" name="Google Shape;176;ga4c11728b6_3_13"/>
          <p:cNvSpPr/>
          <p:nvPr/>
        </p:nvSpPr>
        <p:spPr>
          <a:xfrm>
            <a:off x="5507975" y="4403452"/>
            <a:ext cx="1696500" cy="51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false</a:t>
            </a:r>
            <a:endParaRPr sz="1900"/>
          </a:p>
        </p:txBody>
      </p:sp>
      <p:cxnSp>
        <p:nvCxnSpPr>
          <p:cNvPr id="177" name="Google Shape;177;ga4c11728b6_3_13"/>
          <p:cNvCxnSpPr/>
          <p:nvPr/>
        </p:nvCxnSpPr>
        <p:spPr>
          <a:xfrm>
            <a:off x="4212325" y="3034800"/>
            <a:ext cx="1307400" cy="8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ga4c11728b6_3_13"/>
          <p:cNvSpPr txBox="1"/>
          <p:nvPr/>
        </p:nvSpPr>
        <p:spPr>
          <a:xfrm>
            <a:off x="1587400" y="1824350"/>
            <a:ext cx="4450800" cy="804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check whether the value of ch is present as key in the map or not.If not, create a key-value pair in the map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ga4c11728b6_3_13"/>
          <p:cNvSpPr txBox="1"/>
          <p:nvPr/>
        </p:nvSpPr>
        <p:spPr>
          <a:xfrm>
            <a:off x="4286700" y="5392675"/>
            <a:ext cx="1035600" cy="425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792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entury Gothic"/>
                <a:ea typeface="Century Gothic"/>
                <a:cs typeface="Century Gothic"/>
                <a:sym typeface="Century Gothic"/>
              </a:rPr>
              <a:t>*temp</a:t>
            </a:r>
            <a:endParaRPr sz="19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80" name="Google Shape;180;ga4c11728b6_3_13"/>
          <p:cNvCxnSpPr>
            <a:stCxn id="179" idx="0"/>
            <a:endCxn id="175" idx="1"/>
          </p:cNvCxnSpPr>
          <p:nvPr/>
        </p:nvCxnSpPr>
        <p:spPr>
          <a:xfrm flipH="1" rot="10800000">
            <a:off x="4804500" y="4261375"/>
            <a:ext cx="703500" cy="11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4c11728b6_3_36"/>
          <p:cNvSpPr txBox="1"/>
          <p:nvPr>
            <p:ph type="title"/>
          </p:nvPr>
        </p:nvSpPr>
        <p:spPr>
          <a:xfrm>
            <a:off x="643250" y="538850"/>
            <a:ext cx="10987200" cy="6648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FFFFFF"/>
                </a:solidFill>
              </a:rPr>
              <a:t>Insertion of Strings</a:t>
            </a:r>
            <a:endParaRPr sz="3300">
              <a:solidFill>
                <a:srgbClr val="FFFFFF"/>
              </a:solidFill>
            </a:endParaRPr>
          </a:p>
        </p:txBody>
      </p:sp>
      <p:sp>
        <p:nvSpPr>
          <p:cNvPr id="186" name="Google Shape;186;ga4c11728b6_3_36"/>
          <p:cNvSpPr txBox="1"/>
          <p:nvPr>
            <p:ph idx="1" type="body"/>
          </p:nvPr>
        </p:nvSpPr>
        <p:spPr>
          <a:xfrm>
            <a:off x="643250" y="1317650"/>
            <a:ext cx="10893900" cy="463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2. Now we will insert the word “car” into trie.</a:t>
            </a:r>
            <a:endParaRPr/>
          </a:p>
        </p:txBody>
      </p:sp>
      <p:sp>
        <p:nvSpPr>
          <p:cNvPr id="187" name="Google Shape;187;ga4c11728b6_3_36"/>
          <p:cNvSpPr/>
          <p:nvPr/>
        </p:nvSpPr>
        <p:spPr>
          <a:xfrm>
            <a:off x="3128125" y="2770250"/>
            <a:ext cx="1696500" cy="129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{    ,    } </a:t>
            </a:r>
            <a:endParaRPr sz="2000"/>
          </a:p>
        </p:txBody>
      </p:sp>
      <p:sp>
        <p:nvSpPr>
          <p:cNvPr id="188" name="Google Shape;188;ga4c11728b6_3_36"/>
          <p:cNvSpPr/>
          <p:nvPr/>
        </p:nvSpPr>
        <p:spPr>
          <a:xfrm>
            <a:off x="3128125" y="3558152"/>
            <a:ext cx="1696500" cy="51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false</a:t>
            </a:r>
            <a:endParaRPr sz="1900"/>
          </a:p>
        </p:txBody>
      </p:sp>
      <p:sp>
        <p:nvSpPr>
          <p:cNvPr id="189" name="Google Shape;189;ga4c11728b6_3_36"/>
          <p:cNvSpPr txBox="1"/>
          <p:nvPr/>
        </p:nvSpPr>
        <p:spPr>
          <a:xfrm>
            <a:off x="3525175" y="4196650"/>
            <a:ext cx="902400" cy="425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792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entury Gothic"/>
                <a:ea typeface="Century Gothic"/>
                <a:cs typeface="Century Gothic"/>
                <a:sym typeface="Century Gothic"/>
              </a:rPr>
              <a:t>root</a:t>
            </a:r>
            <a:endParaRPr sz="19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90" name="Google Shape;190;ga4c11728b6_3_36"/>
          <p:cNvGraphicFramePr/>
          <p:nvPr/>
        </p:nvGraphicFramePr>
        <p:xfrm>
          <a:off x="7125675" y="141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{E2E9DC92-5D49-4313-B4D9-36F42DDE3CA2}</a:tableStyleId>
              </a:tblPr>
              <a:tblGrid>
                <a:gridCol w="989550"/>
                <a:gridCol w="989550"/>
                <a:gridCol w="989550"/>
                <a:gridCol w="989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str [ i ]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000FF"/>
                          </a:solidFill>
                        </a:rPr>
                        <a:t>a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ch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34343"/>
                          </a:solidFill>
                        </a:rPr>
                        <a:t>c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000FF"/>
                          </a:solidFill>
                        </a:rPr>
                        <a:t>a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1" name="Google Shape;191;ga4c11728b6_3_36"/>
          <p:cNvSpPr/>
          <p:nvPr/>
        </p:nvSpPr>
        <p:spPr>
          <a:xfrm>
            <a:off x="3128125" y="2766600"/>
            <a:ext cx="1696500" cy="129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{ c  ,    } </a:t>
            </a:r>
            <a:endParaRPr sz="2000"/>
          </a:p>
        </p:txBody>
      </p:sp>
      <p:sp>
        <p:nvSpPr>
          <p:cNvPr id="192" name="Google Shape;192;ga4c11728b6_3_36"/>
          <p:cNvSpPr/>
          <p:nvPr/>
        </p:nvSpPr>
        <p:spPr>
          <a:xfrm>
            <a:off x="3128125" y="3554502"/>
            <a:ext cx="1696500" cy="51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false</a:t>
            </a:r>
            <a:endParaRPr sz="1900"/>
          </a:p>
        </p:txBody>
      </p:sp>
      <p:sp>
        <p:nvSpPr>
          <p:cNvPr id="193" name="Google Shape;193;ga4c11728b6_3_36"/>
          <p:cNvSpPr/>
          <p:nvPr/>
        </p:nvSpPr>
        <p:spPr>
          <a:xfrm>
            <a:off x="5507975" y="3615550"/>
            <a:ext cx="1696500" cy="129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{    ,    } </a:t>
            </a:r>
            <a:endParaRPr sz="2000"/>
          </a:p>
        </p:txBody>
      </p:sp>
      <p:sp>
        <p:nvSpPr>
          <p:cNvPr id="194" name="Google Shape;194;ga4c11728b6_3_36"/>
          <p:cNvSpPr/>
          <p:nvPr/>
        </p:nvSpPr>
        <p:spPr>
          <a:xfrm>
            <a:off x="5507975" y="4403452"/>
            <a:ext cx="1696500" cy="51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false</a:t>
            </a:r>
            <a:endParaRPr sz="1900"/>
          </a:p>
        </p:txBody>
      </p:sp>
      <p:cxnSp>
        <p:nvCxnSpPr>
          <p:cNvPr id="195" name="Google Shape;195;ga4c11728b6_3_36"/>
          <p:cNvCxnSpPr/>
          <p:nvPr/>
        </p:nvCxnSpPr>
        <p:spPr>
          <a:xfrm>
            <a:off x="4212325" y="3034800"/>
            <a:ext cx="1307400" cy="8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ga4c11728b6_3_36"/>
          <p:cNvSpPr txBox="1"/>
          <p:nvPr/>
        </p:nvSpPr>
        <p:spPr>
          <a:xfrm>
            <a:off x="5280975" y="2703950"/>
            <a:ext cx="4450800" cy="804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check whether the value of ch is present as key in the map or not.If not, create a key-value pair in the map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ga4c11728b6_3_36"/>
          <p:cNvSpPr/>
          <p:nvPr/>
        </p:nvSpPr>
        <p:spPr>
          <a:xfrm>
            <a:off x="5513150" y="3615550"/>
            <a:ext cx="1696500" cy="129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{ a  ,    } </a:t>
            </a:r>
            <a:endParaRPr sz="2000"/>
          </a:p>
        </p:txBody>
      </p:sp>
      <p:sp>
        <p:nvSpPr>
          <p:cNvPr id="198" name="Google Shape;198;ga4c11728b6_3_36"/>
          <p:cNvSpPr/>
          <p:nvPr/>
        </p:nvSpPr>
        <p:spPr>
          <a:xfrm>
            <a:off x="5507975" y="4403452"/>
            <a:ext cx="1696500" cy="51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false</a:t>
            </a:r>
            <a:endParaRPr sz="1900"/>
          </a:p>
        </p:txBody>
      </p:sp>
      <p:sp>
        <p:nvSpPr>
          <p:cNvPr id="199" name="Google Shape;199;ga4c11728b6_3_36"/>
          <p:cNvSpPr/>
          <p:nvPr/>
        </p:nvSpPr>
        <p:spPr>
          <a:xfrm>
            <a:off x="7898175" y="4907350"/>
            <a:ext cx="1696500" cy="129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{    ,    } </a:t>
            </a:r>
            <a:endParaRPr sz="2000"/>
          </a:p>
        </p:txBody>
      </p:sp>
      <p:sp>
        <p:nvSpPr>
          <p:cNvPr id="200" name="Google Shape;200;ga4c11728b6_3_36"/>
          <p:cNvSpPr/>
          <p:nvPr/>
        </p:nvSpPr>
        <p:spPr>
          <a:xfrm>
            <a:off x="7898175" y="5695252"/>
            <a:ext cx="1696500" cy="51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false</a:t>
            </a:r>
            <a:endParaRPr sz="1900"/>
          </a:p>
        </p:txBody>
      </p:sp>
      <p:cxnSp>
        <p:nvCxnSpPr>
          <p:cNvPr id="201" name="Google Shape;201;ga4c11728b6_3_36"/>
          <p:cNvCxnSpPr/>
          <p:nvPr/>
        </p:nvCxnSpPr>
        <p:spPr>
          <a:xfrm>
            <a:off x="6629775" y="3843350"/>
            <a:ext cx="1268400" cy="16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ga4c11728b6_3_36"/>
          <p:cNvSpPr txBox="1"/>
          <p:nvPr/>
        </p:nvSpPr>
        <p:spPr>
          <a:xfrm>
            <a:off x="4160450" y="5340700"/>
            <a:ext cx="1035600" cy="425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792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entury Gothic"/>
                <a:ea typeface="Century Gothic"/>
                <a:cs typeface="Century Gothic"/>
                <a:sym typeface="Century Gothic"/>
              </a:rPr>
              <a:t>*temp</a:t>
            </a:r>
            <a:endParaRPr sz="19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03" name="Google Shape;203;ga4c11728b6_3_36"/>
          <p:cNvCxnSpPr>
            <a:stCxn id="202" idx="0"/>
            <a:endCxn id="197" idx="1"/>
          </p:cNvCxnSpPr>
          <p:nvPr/>
        </p:nvCxnSpPr>
        <p:spPr>
          <a:xfrm flipH="1" rot="10800000">
            <a:off x="4678250" y="4261600"/>
            <a:ext cx="834900" cy="10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ga4c11728b6_3_36"/>
          <p:cNvSpPr txBox="1"/>
          <p:nvPr/>
        </p:nvSpPr>
        <p:spPr>
          <a:xfrm>
            <a:off x="6273775" y="6066650"/>
            <a:ext cx="1035600" cy="425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792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entury Gothic"/>
                <a:ea typeface="Century Gothic"/>
                <a:cs typeface="Century Gothic"/>
                <a:sym typeface="Century Gothic"/>
              </a:rPr>
              <a:t>*temp</a:t>
            </a:r>
            <a:endParaRPr sz="19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05" name="Google Shape;205;ga4c11728b6_3_36"/>
          <p:cNvCxnSpPr>
            <a:stCxn id="204" idx="0"/>
            <a:endCxn id="199" idx="1"/>
          </p:cNvCxnSpPr>
          <p:nvPr/>
        </p:nvCxnSpPr>
        <p:spPr>
          <a:xfrm flipH="1" rot="10800000">
            <a:off x="6791575" y="5553350"/>
            <a:ext cx="1106700" cy="5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4c11728b6_3_60"/>
          <p:cNvSpPr txBox="1"/>
          <p:nvPr>
            <p:ph type="title"/>
          </p:nvPr>
        </p:nvSpPr>
        <p:spPr>
          <a:xfrm>
            <a:off x="643250" y="538850"/>
            <a:ext cx="10987200" cy="6648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FFFFFF"/>
                </a:solidFill>
              </a:rPr>
              <a:t>Insertion of Strings</a:t>
            </a:r>
            <a:endParaRPr sz="3300">
              <a:solidFill>
                <a:srgbClr val="FFFFFF"/>
              </a:solidFill>
            </a:endParaRPr>
          </a:p>
        </p:txBody>
      </p:sp>
      <p:sp>
        <p:nvSpPr>
          <p:cNvPr id="211" name="Google Shape;211;ga4c11728b6_3_60"/>
          <p:cNvSpPr txBox="1"/>
          <p:nvPr>
            <p:ph idx="1" type="body"/>
          </p:nvPr>
        </p:nvSpPr>
        <p:spPr>
          <a:xfrm>
            <a:off x="643250" y="1317650"/>
            <a:ext cx="11070300" cy="499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2. Now we will insert the word “car” into trie.</a:t>
            </a:r>
            <a:endParaRPr/>
          </a:p>
        </p:txBody>
      </p:sp>
      <p:sp>
        <p:nvSpPr>
          <p:cNvPr id="212" name="Google Shape;212;ga4c11728b6_3_60"/>
          <p:cNvSpPr txBox="1"/>
          <p:nvPr/>
        </p:nvSpPr>
        <p:spPr>
          <a:xfrm>
            <a:off x="1460550" y="3709025"/>
            <a:ext cx="902400" cy="425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792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entury Gothic"/>
                <a:ea typeface="Century Gothic"/>
                <a:cs typeface="Century Gothic"/>
                <a:sym typeface="Century Gothic"/>
              </a:rPr>
              <a:t>root</a:t>
            </a:r>
            <a:endParaRPr sz="19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13" name="Google Shape;213;ga4c11728b6_3_60"/>
          <p:cNvGraphicFramePr/>
          <p:nvPr/>
        </p:nvGraphicFramePr>
        <p:xfrm>
          <a:off x="7125675" y="141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{E2E9DC92-5D49-4313-B4D9-36F42DDE3CA2}</a:tableStyleId>
              </a:tblPr>
              <a:tblGrid>
                <a:gridCol w="989550"/>
                <a:gridCol w="989550"/>
                <a:gridCol w="989550"/>
                <a:gridCol w="989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43434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str [ i ]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FF"/>
                          </a:solidFill>
                        </a:rPr>
                        <a:t>r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ch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34343"/>
                          </a:solidFill>
                        </a:rPr>
                        <a:t>c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FF"/>
                          </a:solidFill>
                        </a:rPr>
                        <a:t>r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4" name="Google Shape;214;ga4c11728b6_3_60"/>
          <p:cNvSpPr/>
          <p:nvPr/>
        </p:nvSpPr>
        <p:spPr>
          <a:xfrm>
            <a:off x="1063450" y="2200150"/>
            <a:ext cx="1696500" cy="129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{ c  ,    } </a:t>
            </a:r>
            <a:endParaRPr sz="2000"/>
          </a:p>
        </p:txBody>
      </p:sp>
      <p:sp>
        <p:nvSpPr>
          <p:cNvPr id="215" name="Google Shape;215;ga4c11728b6_3_60"/>
          <p:cNvSpPr/>
          <p:nvPr/>
        </p:nvSpPr>
        <p:spPr>
          <a:xfrm>
            <a:off x="1063500" y="2980750"/>
            <a:ext cx="1696500" cy="51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false</a:t>
            </a:r>
            <a:endParaRPr sz="1900"/>
          </a:p>
        </p:txBody>
      </p:sp>
      <p:sp>
        <p:nvSpPr>
          <p:cNvPr id="216" name="Google Shape;216;ga4c11728b6_3_60"/>
          <p:cNvSpPr txBox="1"/>
          <p:nvPr/>
        </p:nvSpPr>
        <p:spPr>
          <a:xfrm>
            <a:off x="5255475" y="2824000"/>
            <a:ext cx="3849300" cy="804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check whether the value of ch is present as key in the map or not.If not, create a key-value pair in the map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Google Shape;217;ga4c11728b6_3_60"/>
          <p:cNvSpPr/>
          <p:nvPr/>
        </p:nvSpPr>
        <p:spPr>
          <a:xfrm>
            <a:off x="3128125" y="2783100"/>
            <a:ext cx="1696500" cy="129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{ a  ,    } </a:t>
            </a:r>
            <a:endParaRPr sz="2000"/>
          </a:p>
        </p:txBody>
      </p:sp>
      <p:sp>
        <p:nvSpPr>
          <p:cNvPr id="218" name="Google Shape;218;ga4c11728b6_3_60"/>
          <p:cNvSpPr/>
          <p:nvPr/>
        </p:nvSpPr>
        <p:spPr>
          <a:xfrm>
            <a:off x="3128125" y="3563700"/>
            <a:ext cx="1696500" cy="51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false</a:t>
            </a:r>
            <a:endParaRPr sz="1900"/>
          </a:p>
        </p:txBody>
      </p:sp>
      <p:sp>
        <p:nvSpPr>
          <p:cNvPr id="219" name="Google Shape;219;ga4c11728b6_3_60"/>
          <p:cNvSpPr/>
          <p:nvPr/>
        </p:nvSpPr>
        <p:spPr>
          <a:xfrm>
            <a:off x="5532625" y="3859450"/>
            <a:ext cx="1696500" cy="129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{   ,    } </a:t>
            </a:r>
            <a:endParaRPr sz="2000"/>
          </a:p>
        </p:txBody>
      </p:sp>
      <p:sp>
        <p:nvSpPr>
          <p:cNvPr id="220" name="Google Shape;220;ga4c11728b6_3_60"/>
          <p:cNvSpPr txBox="1"/>
          <p:nvPr/>
        </p:nvSpPr>
        <p:spPr>
          <a:xfrm>
            <a:off x="4118950" y="5234375"/>
            <a:ext cx="1035600" cy="425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792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entury Gothic"/>
                <a:ea typeface="Century Gothic"/>
                <a:cs typeface="Century Gothic"/>
                <a:sym typeface="Century Gothic"/>
              </a:rPr>
              <a:t>*temp</a:t>
            </a:r>
            <a:endParaRPr sz="19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1" name="Google Shape;221;ga4c11728b6_3_60"/>
          <p:cNvSpPr/>
          <p:nvPr/>
        </p:nvSpPr>
        <p:spPr>
          <a:xfrm>
            <a:off x="5532625" y="3859450"/>
            <a:ext cx="1696500" cy="129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{ r  ,    } </a:t>
            </a:r>
            <a:endParaRPr sz="2000"/>
          </a:p>
        </p:txBody>
      </p:sp>
      <p:sp>
        <p:nvSpPr>
          <p:cNvPr id="222" name="Google Shape;222;ga4c11728b6_3_60"/>
          <p:cNvSpPr/>
          <p:nvPr/>
        </p:nvSpPr>
        <p:spPr>
          <a:xfrm>
            <a:off x="5532625" y="4643702"/>
            <a:ext cx="1696500" cy="51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false</a:t>
            </a:r>
            <a:endParaRPr sz="1900"/>
          </a:p>
        </p:txBody>
      </p:sp>
      <p:sp>
        <p:nvSpPr>
          <p:cNvPr id="223" name="Google Shape;223;ga4c11728b6_3_60"/>
          <p:cNvSpPr/>
          <p:nvPr/>
        </p:nvSpPr>
        <p:spPr>
          <a:xfrm>
            <a:off x="8115225" y="4799200"/>
            <a:ext cx="1696500" cy="129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{   ,    } </a:t>
            </a:r>
            <a:endParaRPr sz="2000"/>
          </a:p>
        </p:txBody>
      </p:sp>
      <p:sp>
        <p:nvSpPr>
          <p:cNvPr id="224" name="Google Shape;224;ga4c11728b6_3_60"/>
          <p:cNvSpPr/>
          <p:nvPr/>
        </p:nvSpPr>
        <p:spPr>
          <a:xfrm>
            <a:off x="8115225" y="5583452"/>
            <a:ext cx="1696500" cy="51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false</a:t>
            </a:r>
            <a:endParaRPr sz="1900"/>
          </a:p>
        </p:txBody>
      </p:sp>
      <p:sp>
        <p:nvSpPr>
          <p:cNvPr id="225" name="Google Shape;225;ga4c11728b6_3_60"/>
          <p:cNvSpPr txBox="1"/>
          <p:nvPr/>
        </p:nvSpPr>
        <p:spPr>
          <a:xfrm>
            <a:off x="6834025" y="5888150"/>
            <a:ext cx="1035600" cy="425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792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entury Gothic"/>
                <a:ea typeface="Century Gothic"/>
                <a:cs typeface="Century Gothic"/>
                <a:sym typeface="Century Gothic"/>
              </a:rPr>
              <a:t>*temp</a:t>
            </a:r>
            <a:endParaRPr sz="19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ga4c11728b6_3_60"/>
          <p:cNvSpPr/>
          <p:nvPr/>
        </p:nvSpPr>
        <p:spPr>
          <a:xfrm>
            <a:off x="8115225" y="5579802"/>
            <a:ext cx="1696500" cy="51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true</a:t>
            </a:r>
            <a:endParaRPr sz="1900"/>
          </a:p>
        </p:txBody>
      </p:sp>
      <p:cxnSp>
        <p:nvCxnSpPr>
          <p:cNvPr id="227" name="Google Shape;227;ga4c11728b6_3_60"/>
          <p:cNvCxnSpPr/>
          <p:nvPr/>
        </p:nvCxnSpPr>
        <p:spPr>
          <a:xfrm>
            <a:off x="2137300" y="2469300"/>
            <a:ext cx="9960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ga4c11728b6_3_60"/>
          <p:cNvCxnSpPr/>
          <p:nvPr/>
        </p:nvCxnSpPr>
        <p:spPr>
          <a:xfrm>
            <a:off x="4222700" y="3050300"/>
            <a:ext cx="1317600" cy="11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ga4c11728b6_3_60"/>
          <p:cNvCxnSpPr/>
          <p:nvPr/>
        </p:nvCxnSpPr>
        <p:spPr>
          <a:xfrm>
            <a:off x="6619375" y="4108575"/>
            <a:ext cx="1504500" cy="10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ga4c11728b6_3_60"/>
          <p:cNvCxnSpPr>
            <a:stCxn id="220" idx="0"/>
            <a:endCxn id="221" idx="1"/>
          </p:cNvCxnSpPr>
          <p:nvPr/>
        </p:nvCxnSpPr>
        <p:spPr>
          <a:xfrm flipH="1" rot="10800000">
            <a:off x="4636750" y="4505375"/>
            <a:ext cx="895800" cy="7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ga4c11728b6_3_60"/>
          <p:cNvCxnSpPr>
            <a:endCxn id="223" idx="1"/>
          </p:cNvCxnSpPr>
          <p:nvPr/>
        </p:nvCxnSpPr>
        <p:spPr>
          <a:xfrm flipH="1" rot="10800000">
            <a:off x="7604925" y="5445100"/>
            <a:ext cx="510300" cy="4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4c11728b6_3_99"/>
          <p:cNvSpPr txBox="1"/>
          <p:nvPr>
            <p:ph type="title"/>
          </p:nvPr>
        </p:nvSpPr>
        <p:spPr>
          <a:xfrm>
            <a:off x="643250" y="538850"/>
            <a:ext cx="10987200" cy="6648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FFFFFF"/>
                </a:solidFill>
              </a:rPr>
              <a:t>Insertion of Strings</a:t>
            </a:r>
            <a:endParaRPr sz="3300">
              <a:solidFill>
                <a:srgbClr val="FFFFFF"/>
              </a:solidFill>
            </a:endParaRPr>
          </a:p>
        </p:txBody>
      </p:sp>
      <p:sp>
        <p:nvSpPr>
          <p:cNvPr id="237" name="Google Shape;237;ga4c11728b6_3_99"/>
          <p:cNvSpPr txBox="1"/>
          <p:nvPr>
            <p:ph idx="1" type="body"/>
          </p:nvPr>
        </p:nvSpPr>
        <p:spPr>
          <a:xfrm>
            <a:off x="643250" y="1317650"/>
            <a:ext cx="10893900" cy="463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2. Now we will insert the word “car” into trie.</a:t>
            </a:r>
            <a:endParaRPr/>
          </a:p>
        </p:txBody>
      </p:sp>
      <p:sp>
        <p:nvSpPr>
          <p:cNvPr id="238" name="Google Shape;238;ga4c11728b6_3_99"/>
          <p:cNvSpPr/>
          <p:nvPr/>
        </p:nvSpPr>
        <p:spPr>
          <a:xfrm>
            <a:off x="3128125" y="2770250"/>
            <a:ext cx="1696500" cy="129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{    ,    } </a:t>
            </a:r>
            <a:endParaRPr sz="2000"/>
          </a:p>
        </p:txBody>
      </p:sp>
      <p:sp>
        <p:nvSpPr>
          <p:cNvPr id="239" name="Google Shape;239;ga4c11728b6_3_99"/>
          <p:cNvSpPr/>
          <p:nvPr/>
        </p:nvSpPr>
        <p:spPr>
          <a:xfrm>
            <a:off x="3128125" y="3558152"/>
            <a:ext cx="1696500" cy="51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false</a:t>
            </a:r>
            <a:endParaRPr sz="1900"/>
          </a:p>
        </p:txBody>
      </p:sp>
      <p:sp>
        <p:nvSpPr>
          <p:cNvPr id="240" name="Google Shape;240;ga4c11728b6_3_99"/>
          <p:cNvSpPr txBox="1"/>
          <p:nvPr/>
        </p:nvSpPr>
        <p:spPr>
          <a:xfrm>
            <a:off x="1504400" y="3190450"/>
            <a:ext cx="1035600" cy="425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792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entury Gothic"/>
                <a:ea typeface="Century Gothic"/>
                <a:cs typeface="Century Gothic"/>
                <a:sym typeface="Century Gothic"/>
              </a:rPr>
              <a:t>*temp</a:t>
            </a:r>
            <a:endParaRPr sz="19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" name="Google Shape;241;ga4c11728b6_3_99"/>
          <p:cNvSpPr txBox="1"/>
          <p:nvPr/>
        </p:nvSpPr>
        <p:spPr>
          <a:xfrm>
            <a:off x="3525175" y="4196650"/>
            <a:ext cx="902400" cy="425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792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entury Gothic"/>
                <a:ea typeface="Century Gothic"/>
                <a:cs typeface="Century Gothic"/>
                <a:sym typeface="Century Gothic"/>
              </a:rPr>
              <a:t>root</a:t>
            </a:r>
            <a:endParaRPr sz="19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42" name="Google Shape;242;ga4c11728b6_3_99"/>
          <p:cNvCxnSpPr>
            <a:stCxn id="240" idx="3"/>
            <a:endCxn id="238" idx="1"/>
          </p:cNvCxnSpPr>
          <p:nvPr/>
        </p:nvCxnSpPr>
        <p:spPr>
          <a:xfrm>
            <a:off x="2540000" y="3403000"/>
            <a:ext cx="5880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43" name="Google Shape;243;ga4c11728b6_3_99"/>
          <p:cNvGraphicFramePr/>
          <p:nvPr/>
        </p:nvGraphicFramePr>
        <p:xfrm>
          <a:off x="7125675" y="141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{E2E9DC92-5D49-4313-B4D9-36F42DDE3CA2}</a:tableStyleId>
              </a:tblPr>
              <a:tblGrid>
                <a:gridCol w="989550"/>
                <a:gridCol w="989550"/>
                <a:gridCol w="989550"/>
                <a:gridCol w="989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str [ i ]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000FF"/>
                          </a:solidFill>
                        </a:rPr>
                        <a:t>c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ch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000FF"/>
                          </a:solidFill>
                        </a:rPr>
                        <a:t>c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4" name="Google Shape;244;ga4c11728b6_3_99"/>
          <p:cNvSpPr/>
          <p:nvPr/>
        </p:nvSpPr>
        <p:spPr>
          <a:xfrm>
            <a:off x="3128125" y="2766600"/>
            <a:ext cx="1696500" cy="129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{ c  ,    } </a:t>
            </a:r>
            <a:endParaRPr sz="2000"/>
          </a:p>
        </p:txBody>
      </p:sp>
      <p:sp>
        <p:nvSpPr>
          <p:cNvPr id="245" name="Google Shape;245;ga4c11728b6_3_99"/>
          <p:cNvSpPr/>
          <p:nvPr/>
        </p:nvSpPr>
        <p:spPr>
          <a:xfrm>
            <a:off x="3128125" y="3554502"/>
            <a:ext cx="1696500" cy="51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false</a:t>
            </a:r>
            <a:endParaRPr sz="1900"/>
          </a:p>
        </p:txBody>
      </p:sp>
      <p:sp>
        <p:nvSpPr>
          <p:cNvPr id="246" name="Google Shape;246;ga4c11728b6_3_99"/>
          <p:cNvSpPr/>
          <p:nvPr/>
        </p:nvSpPr>
        <p:spPr>
          <a:xfrm>
            <a:off x="5507975" y="3615550"/>
            <a:ext cx="1696500" cy="129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{    ,    } </a:t>
            </a:r>
            <a:endParaRPr sz="2000"/>
          </a:p>
        </p:txBody>
      </p:sp>
      <p:sp>
        <p:nvSpPr>
          <p:cNvPr id="247" name="Google Shape;247;ga4c11728b6_3_99"/>
          <p:cNvSpPr/>
          <p:nvPr/>
        </p:nvSpPr>
        <p:spPr>
          <a:xfrm>
            <a:off x="5507975" y="4403452"/>
            <a:ext cx="1696500" cy="51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false</a:t>
            </a:r>
            <a:endParaRPr sz="1900"/>
          </a:p>
        </p:txBody>
      </p:sp>
      <p:cxnSp>
        <p:nvCxnSpPr>
          <p:cNvPr id="248" name="Google Shape;248;ga4c11728b6_3_99"/>
          <p:cNvCxnSpPr/>
          <p:nvPr/>
        </p:nvCxnSpPr>
        <p:spPr>
          <a:xfrm>
            <a:off x="4212325" y="3034800"/>
            <a:ext cx="1307400" cy="8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ga4c11728b6_3_99"/>
          <p:cNvSpPr txBox="1"/>
          <p:nvPr/>
        </p:nvSpPr>
        <p:spPr>
          <a:xfrm>
            <a:off x="1587400" y="1824350"/>
            <a:ext cx="4450800" cy="804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check whether the value of ch is present as key in the map or not.If not, create a key-value pair in the map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ga4c11728b6_3_99"/>
          <p:cNvSpPr txBox="1"/>
          <p:nvPr/>
        </p:nvSpPr>
        <p:spPr>
          <a:xfrm>
            <a:off x="4286700" y="5392675"/>
            <a:ext cx="1035600" cy="425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792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entury Gothic"/>
                <a:ea typeface="Century Gothic"/>
                <a:cs typeface="Century Gothic"/>
                <a:sym typeface="Century Gothic"/>
              </a:rPr>
              <a:t>*temp</a:t>
            </a:r>
            <a:endParaRPr sz="19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51" name="Google Shape;251;ga4c11728b6_3_99"/>
          <p:cNvCxnSpPr>
            <a:stCxn id="250" idx="0"/>
            <a:endCxn id="246" idx="1"/>
          </p:cNvCxnSpPr>
          <p:nvPr/>
        </p:nvCxnSpPr>
        <p:spPr>
          <a:xfrm flipH="1" rot="10800000">
            <a:off x="4804500" y="4261375"/>
            <a:ext cx="703500" cy="11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avon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avon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2020-10-26T09:23:26Z</dcterms:created>
  <dc:creator>fariavns9@gmail.com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