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67275" cy="42794238"/>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45ADE65-BADF-4D34-99C9-8B0E5D2595C6}">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AD5"/>
    <a:srgbClr val="77A99D"/>
    <a:srgbClr val="C2627D"/>
    <a:srgbClr val="E4BAC6"/>
    <a:srgbClr val="57A8C5"/>
    <a:srgbClr val="6A88C4"/>
    <a:srgbClr val="98E0B0"/>
    <a:srgbClr val="A4D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317"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25D7C1-9D03-498C-832B-A4CD26F227FD}" type="datetimeFigureOut">
              <a:rPr lang="en-GB" smtClean="0"/>
              <a:t>29/08/2022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180407-3510-46F3-8309-85F7B86796FF}" type="slidenum">
              <a:rPr lang="en-GB" smtClean="0"/>
              <a:t>‹#›</a:t>
            </a:fld>
            <a:endParaRPr lang="en-GB"/>
          </a:p>
        </p:txBody>
      </p:sp>
    </p:spTree>
    <p:extLst>
      <p:ext uri="{BB962C8B-B14F-4D97-AF65-F5344CB8AC3E}">
        <p14:creationId xmlns:p14="http://schemas.microsoft.com/office/powerpoint/2010/main" val="275994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5D7C1-9D03-498C-832B-A4CD26F227FD}" type="datetimeFigureOut">
              <a:rPr lang="en-GB" smtClean="0"/>
              <a:t>29/08/2022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180407-3510-46F3-8309-85F7B86796FF}" type="slidenum">
              <a:rPr lang="en-GB" smtClean="0"/>
              <a:t>‹#›</a:t>
            </a:fld>
            <a:endParaRPr lang="en-GB"/>
          </a:p>
        </p:txBody>
      </p:sp>
    </p:spTree>
    <p:extLst>
      <p:ext uri="{BB962C8B-B14F-4D97-AF65-F5344CB8AC3E}">
        <p14:creationId xmlns:p14="http://schemas.microsoft.com/office/powerpoint/2010/main" val="201443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5D7C1-9D03-498C-832B-A4CD26F227FD}" type="datetimeFigureOut">
              <a:rPr lang="en-GB" smtClean="0"/>
              <a:t>29/08/2022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180407-3510-46F3-8309-85F7B86796FF}" type="slidenum">
              <a:rPr lang="en-GB" smtClean="0"/>
              <a:t>‹#›</a:t>
            </a:fld>
            <a:endParaRPr lang="en-GB"/>
          </a:p>
        </p:txBody>
      </p:sp>
    </p:spTree>
    <p:extLst>
      <p:ext uri="{BB962C8B-B14F-4D97-AF65-F5344CB8AC3E}">
        <p14:creationId xmlns:p14="http://schemas.microsoft.com/office/powerpoint/2010/main" val="1856726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5D7C1-9D03-498C-832B-A4CD26F227FD}" type="datetimeFigureOut">
              <a:rPr lang="en-GB" smtClean="0"/>
              <a:t>29/08/2022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180407-3510-46F3-8309-85F7B86796FF}" type="slidenum">
              <a:rPr lang="en-GB" smtClean="0"/>
              <a:t>‹#›</a:t>
            </a:fld>
            <a:endParaRPr lang="en-GB"/>
          </a:p>
        </p:txBody>
      </p:sp>
    </p:spTree>
    <p:extLst>
      <p:ext uri="{BB962C8B-B14F-4D97-AF65-F5344CB8AC3E}">
        <p14:creationId xmlns:p14="http://schemas.microsoft.com/office/powerpoint/2010/main" val="848118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5D7C1-9D03-498C-832B-A4CD26F227FD}" type="datetimeFigureOut">
              <a:rPr lang="en-GB" smtClean="0"/>
              <a:t>29/08/2022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180407-3510-46F3-8309-85F7B86796FF}" type="slidenum">
              <a:rPr lang="en-GB" smtClean="0"/>
              <a:t>‹#›</a:t>
            </a:fld>
            <a:endParaRPr lang="en-GB"/>
          </a:p>
        </p:txBody>
      </p:sp>
    </p:spTree>
    <p:extLst>
      <p:ext uri="{BB962C8B-B14F-4D97-AF65-F5344CB8AC3E}">
        <p14:creationId xmlns:p14="http://schemas.microsoft.com/office/powerpoint/2010/main" val="308454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25D7C1-9D03-498C-832B-A4CD26F227FD}"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180407-3510-46F3-8309-85F7B86796FF}" type="slidenum">
              <a:rPr lang="en-GB" smtClean="0"/>
              <a:t>‹#›</a:t>
            </a:fld>
            <a:endParaRPr lang="en-GB"/>
          </a:p>
        </p:txBody>
      </p:sp>
    </p:spTree>
    <p:extLst>
      <p:ext uri="{BB962C8B-B14F-4D97-AF65-F5344CB8AC3E}">
        <p14:creationId xmlns:p14="http://schemas.microsoft.com/office/powerpoint/2010/main" val="364499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25D7C1-9D03-498C-832B-A4CD26F227FD}" type="datetimeFigureOut">
              <a:rPr lang="en-GB" smtClean="0"/>
              <a:t>29/08/2022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180407-3510-46F3-8309-85F7B86796FF}" type="slidenum">
              <a:rPr lang="en-GB" smtClean="0"/>
              <a:t>‹#›</a:t>
            </a:fld>
            <a:endParaRPr lang="en-GB"/>
          </a:p>
        </p:txBody>
      </p:sp>
    </p:spTree>
    <p:extLst>
      <p:ext uri="{BB962C8B-B14F-4D97-AF65-F5344CB8AC3E}">
        <p14:creationId xmlns:p14="http://schemas.microsoft.com/office/powerpoint/2010/main" val="184997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25D7C1-9D03-498C-832B-A4CD26F227FD}" type="datetimeFigureOut">
              <a:rPr lang="en-GB" smtClean="0"/>
              <a:t>29/08/2022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180407-3510-46F3-8309-85F7B86796FF}" type="slidenum">
              <a:rPr lang="en-GB" smtClean="0"/>
              <a:t>‹#›</a:t>
            </a:fld>
            <a:endParaRPr lang="en-GB"/>
          </a:p>
        </p:txBody>
      </p:sp>
    </p:spTree>
    <p:extLst>
      <p:ext uri="{BB962C8B-B14F-4D97-AF65-F5344CB8AC3E}">
        <p14:creationId xmlns:p14="http://schemas.microsoft.com/office/powerpoint/2010/main" val="102190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25D7C1-9D03-498C-832B-A4CD26F227FD}" type="datetimeFigureOut">
              <a:rPr lang="en-GB" smtClean="0"/>
              <a:t>29/08/2022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180407-3510-46F3-8309-85F7B86796FF}" type="slidenum">
              <a:rPr lang="en-GB" smtClean="0"/>
              <a:t>‹#›</a:t>
            </a:fld>
            <a:endParaRPr lang="en-GB"/>
          </a:p>
        </p:txBody>
      </p:sp>
    </p:spTree>
    <p:extLst>
      <p:ext uri="{BB962C8B-B14F-4D97-AF65-F5344CB8AC3E}">
        <p14:creationId xmlns:p14="http://schemas.microsoft.com/office/powerpoint/2010/main" val="340648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B125D7C1-9D03-498C-832B-A4CD26F227FD}"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180407-3510-46F3-8309-85F7B86796FF}" type="slidenum">
              <a:rPr lang="en-GB" smtClean="0"/>
              <a:t>‹#›</a:t>
            </a:fld>
            <a:endParaRPr lang="en-GB"/>
          </a:p>
        </p:txBody>
      </p:sp>
    </p:spTree>
    <p:extLst>
      <p:ext uri="{BB962C8B-B14F-4D97-AF65-F5344CB8AC3E}">
        <p14:creationId xmlns:p14="http://schemas.microsoft.com/office/powerpoint/2010/main" val="268358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B125D7C1-9D03-498C-832B-A4CD26F227FD}"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180407-3510-46F3-8309-85F7B86796FF}" type="slidenum">
              <a:rPr lang="en-GB" smtClean="0"/>
              <a:t>‹#›</a:t>
            </a:fld>
            <a:endParaRPr lang="en-GB"/>
          </a:p>
        </p:txBody>
      </p:sp>
    </p:spTree>
    <p:extLst>
      <p:ext uri="{BB962C8B-B14F-4D97-AF65-F5344CB8AC3E}">
        <p14:creationId xmlns:p14="http://schemas.microsoft.com/office/powerpoint/2010/main" val="383410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B125D7C1-9D03-498C-832B-A4CD26F227FD}" type="datetimeFigureOut">
              <a:rPr lang="en-GB" smtClean="0"/>
              <a:t>29/08/2022</a:t>
            </a:fld>
            <a:endParaRPr lang="en-GB"/>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12180407-3510-46F3-8309-85F7B86796FF}" type="slidenum">
              <a:rPr lang="en-GB" smtClean="0"/>
              <a:t>‹#›</a:t>
            </a:fld>
            <a:endParaRPr lang="en-GB"/>
          </a:p>
        </p:txBody>
      </p:sp>
    </p:spTree>
    <p:extLst>
      <p:ext uri="{BB962C8B-B14F-4D97-AF65-F5344CB8AC3E}">
        <p14:creationId xmlns:p14="http://schemas.microsoft.com/office/powerpoint/2010/main" val="17229640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F31BA-0FFD-C23A-37BC-DC9C05C083EE}"/>
              </a:ext>
            </a:extLst>
          </p:cNvPr>
          <p:cNvSpPr/>
          <p:nvPr/>
        </p:nvSpPr>
        <p:spPr>
          <a:xfrm>
            <a:off x="0" y="0"/>
            <a:ext cx="30267275" cy="10273552"/>
          </a:xfrm>
          <a:prstGeom prst="rect">
            <a:avLst/>
          </a:prstGeom>
          <a:solidFill>
            <a:srgbClr val="57A8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D58B0965-1FE4-6143-252B-00516F6BA1E4}"/>
              </a:ext>
            </a:extLst>
          </p:cNvPr>
          <p:cNvSpPr/>
          <p:nvPr/>
        </p:nvSpPr>
        <p:spPr>
          <a:xfrm>
            <a:off x="-1" y="10366970"/>
            <a:ext cx="10811435" cy="18475311"/>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9" name="Rectangle 98">
            <a:extLst>
              <a:ext uri="{FF2B5EF4-FFF2-40B4-BE49-F238E27FC236}">
                <a16:creationId xmlns:a16="http://schemas.microsoft.com/office/drawing/2014/main" id="{96F6CD36-E172-69D6-F352-9DE43EC4E94C}"/>
              </a:ext>
            </a:extLst>
          </p:cNvPr>
          <p:cNvSpPr/>
          <p:nvPr/>
        </p:nvSpPr>
        <p:spPr>
          <a:xfrm>
            <a:off x="-2" y="28922187"/>
            <a:ext cx="10811435" cy="475158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B9AE6C5D-68BF-DFEF-1374-3558BD6ADA30}"/>
              </a:ext>
            </a:extLst>
          </p:cNvPr>
          <p:cNvSpPr/>
          <p:nvPr/>
        </p:nvSpPr>
        <p:spPr>
          <a:xfrm>
            <a:off x="10972799" y="38529249"/>
            <a:ext cx="19294475" cy="426498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b="1" dirty="0">
                <a:solidFill>
                  <a:schemeClr val="accent1">
                    <a:lumMod val="75000"/>
                  </a:schemeClr>
                </a:solidFill>
                <a:effectLst>
                  <a:outerShdw blurRad="38100" dist="38100" dir="2700000" algn="tl">
                    <a:srgbClr val="000000">
                      <a:alpha val="43137"/>
                    </a:srgbClr>
                  </a:outerShdw>
                </a:effectLst>
              </a:rPr>
              <a:t>Reference</a:t>
            </a:r>
            <a:endParaRPr lang="en-GB" sz="3200" b="1" dirty="0">
              <a:effectLst>
                <a:outerShdw blurRad="38100" dist="38100" dir="2700000" algn="tl">
                  <a:srgbClr val="000000">
                    <a:alpha val="43137"/>
                  </a:srgbClr>
                </a:outerShdw>
              </a:effectLst>
            </a:endParaRPr>
          </a:p>
          <a:p>
            <a:r>
              <a:rPr lang="en-US" sz="2000" dirty="0">
                <a:solidFill>
                  <a:schemeClr val="tx1"/>
                </a:solidFill>
              </a:rPr>
              <a:t>[1] </a:t>
            </a:r>
            <a:r>
              <a:rPr lang="en-US" sz="2000" dirty="0" err="1">
                <a:solidFill>
                  <a:schemeClr val="tx1"/>
                </a:solidFill>
              </a:rPr>
              <a:t>Bourne</a:t>
            </a:r>
            <a:r>
              <a:rPr lang="en-US" sz="2000" dirty="0">
                <a:solidFill>
                  <a:schemeClr val="tx1"/>
                </a:solidFill>
              </a:rPr>
              <a:t>, R. R., Stevens, G. A., White, R. A., Smith, J. L., Flaxman, S. R., Price, H., Jonas, J. B., </a:t>
            </a:r>
            <a:r>
              <a:rPr lang="en-US" sz="2000" dirty="0" err="1">
                <a:solidFill>
                  <a:schemeClr val="tx1"/>
                </a:solidFill>
              </a:rPr>
              <a:t>Keeffe</a:t>
            </a:r>
            <a:r>
              <a:rPr lang="en-US" sz="2000" dirty="0">
                <a:solidFill>
                  <a:schemeClr val="tx1"/>
                </a:solidFill>
              </a:rPr>
              <a:t>, J., </a:t>
            </a:r>
            <a:r>
              <a:rPr lang="en-US" sz="2000" dirty="0" err="1">
                <a:solidFill>
                  <a:schemeClr val="tx1"/>
                </a:solidFill>
              </a:rPr>
              <a:t>Leasher</a:t>
            </a:r>
            <a:r>
              <a:rPr lang="en-US" sz="2000" dirty="0">
                <a:solidFill>
                  <a:schemeClr val="tx1"/>
                </a:solidFill>
              </a:rPr>
              <a:t>, J., Naidoo, K., </a:t>
            </a:r>
            <a:r>
              <a:rPr lang="en-US" sz="2000" dirty="0" err="1">
                <a:solidFill>
                  <a:schemeClr val="tx1"/>
                </a:solidFill>
              </a:rPr>
              <a:t>Pesudovs</a:t>
            </a:r>
            <a:r>
              <a:rPr lang="en-US" sz="2000" dirty="0">
                <a:solidFill>
                  <a:schemeClr val="tx1"/>
                </a:solidFill>
              </a:rPr>
              <a:t>, K., </a:t>
            </a:r>
            <a:r>
              <a:rPr lang="en-US" sz="2000" dirty="0" err="1">
                <a:solidFill>
                  <a:schemeClr val="tx1"/>
                </a:solidFill>
              </a:rPr>
              <a:t>Resnikoff</a:t>
            </a:r>
            <a:r>
              <a:rPr lang="en-US" sz="2000" dirty="0">
                <a:solidFill>
                  <a:schemeClr val="tx1"/>
                </a:solidFill>
              </a:rPr>
              <a:t>, S., &amp; Taylor, H. R. (2013). Causes of vision loss worldwide, 1990–2010: a systematic analysis. The Lancet Global Health, 1(6). https://doi.org/10.1016/s2214-109x(13)70113-x </a:t>
            </a:r>
          </a:p>
          <a:p>
            <a:r>
              <a:rPr lang="en-US" sz="2000" dirty="0">
                <a:solidFill>
                  <a:schemeClr val="tx1"/>
                </a:solidFill>
              </a:rPr>
              <a:t>[2] Sommer, A., </a:t>
            </a:r>
            <a:r>
              <a:rPr lang="en-US" sz="2000" dirty="0" err="1">
                <a:solidFill>
                  <a:schemeClr val="tx1"/>
                </a:solidFill>
              </a:rPr>
              <a:t>Tielsch</a:t>
            </a:r>
            <a:r>
              <a:rPr lang="en-US" sz="2000" dirty="0">
                <a:solidFill>
                  <a:schemeClr val="tx1"/>
                </a:solidFill>
              </a:rPr>
              <a:t>, J. M., Katz, J., Quigley, H. A., </a:t>
            </a:r>
            <a:r>
              <a:rPr lang="en-US" sz="2000" dirty="0" err="1">
                <a:solidFill>
                  <a:schemeClr val="tx1"/>
                </a:solidFill>
              </a:rPr>
              <a:t>Gottsch</a:t>
            </a:r>
            <a:r>
              <a:rPr lang="en-US" sz="2000" dirty="0">
                <a:solidFill>
                  <a:schemeClr val="tx1"/>
                </a:solidFill>
              </a:rPr>
              <a:t>, J. D., </a:t>
            </a:r>
            <a:r>
              <a:rPr lang="en-US" sz="2000" dirty="0" err="1">
                <a:solidFill>
                  <a:schemeClr val="tx1"/>
                </a:solidFill>
              </a:rPr>
              <a:t>Javitt</a:t>
            </a:r>
            <a:r>
              <a:rPr lang="en-US" sz="2000" dirty="0">
                <a:solidFill>
                  <a:schemeClr val="tx1"/>
                </a:solidFill>
              </a:rPr>
              <a:t>, J. C., Martone, J. F., Royall, R. M., Witt, K. A., &amp; </a:t>
            </a:r>
            <a:r>
              <a:rPr lang="en-US" sz="2000" dirty="0" err="1">
                <a:solidFill>
                  <a:schemeClr val="tx1"/>
                </a:solidFill>
              </a:rPr>
              <a:t>Ezrine</a:t>
            </a:r>
            <a:r>
              <a:rPr lang="en-US" sz="2000" dirty="0">
                <a:solidFill>
                  <a:schemeClr val="tx1"/>
                </a:solidFill>
              </a:rPr>
              <a:t>, S. (1991). Racial Differences in the Cause-Specific Prevalence of Blindness in East Baltimore. New England Journal of Medicine, 325(20), 1412–1417. https://doi.org/10.1056/nejm199111143252004 </a:t>
            </a:r>
          </a:p>
          <a:p>
            <a:r>
              <a:rPr lang="en-US" sz="2000" dirty="0">
                <a:solidFill>
                  <a:schemeClr val="tx1"/>
                </a:solidFill>
              </a:rPr>
              <a:t>[3] Congdon, N., </a:t>
            </a:r>
            <a:r>
              <a:rPr lang="en-US" sz="2000" dirty="0" err="1">
                <a:solidFill>
                  <a:schemeClr val="tx1"/>
                </a:solidFill>
              </a:rPr>
              <a:t>O'Colmain</a:t>
            </a:r>
            <a:r>
              <a:rPr lang="en-US" sz="2000" dirty="0">
                <a:solidFill>
                  <a:schemeClr val="tx1"/>
                </a:solidFill>
              </a:rPr>
              <a:t>, B., </a:t>
            </a:r>
            <a:r>
              <a:rPr lang="en-US" sz="2000" dirty="0" err="1">
                <a:solidFill>
                  <a:schemeClr val="tx1"/>
                </a:solidFill>
              </a:rPr>
              <a:t>Klaver</a:t>
            </a:r>
            <a:r>
              <a:rPr lang="en-US" sz="2000" dirty="0">
                <a:solidFill>
                  <a:schemeClr val="tx1"/>
                </a:solidFill>
              </a:rPr>
              <a:t>, C. C., Klein, R., Muñoz, B., Friedman, D. S., </a:t>
            </a:r>
            <a:r>
              <a:rPr lang="en-US" sz="2000" dirty="0" err="1">
                <a:solidFill>
                  <a:schemeClr val="tx1"/>
                </a:solidFill>
              </a:rPr>
              <a:t>Kempen</a:t>
            </a:r>
            <a:r>
              <a:rPr lang="en-US" sz="2000" dirty="0">
                <a:solidFill>
                  <a:schemeClr val="tx1"/>
                </a:solidFill>
              </a:rPr>
              <a:t>, J., Taylor, H. R., Mitchell, P., &amp; Eye Diseases Prevalence Research Group (2004). Causes and prevalence of visual impairment among adults in the United States. Archives of ophthalmology (Chicago, Ill. : 1960), 122(4), 477–485. </a:t>
            </a:r>
          </a:p>
          <a:p>
            <a:r>
              <a:rPr lang="en-US" sz="2000" dirty="0">
                <a:solidFill>
                  <a:schemeClr val="tx1"/>
                </a:solidFill>
              </a:rPr>
              <a:t>[4] Application of Ocular Fundus Photography and Angiography. (2014). Ophthalmological Imaging and Applications, 154–175. https://doi.org/10.1201/b17026-12 </a:t>
            </a:r>
          </a:p>
          <a:p>
            <a:r>
              <a:rPr lang="en-US" sz="2000" dirty="0">
                <a:solidFill>
                  <a:schemeClr val="tx1"/>
                </a:solidFill>
              </a:rPr>
              <a:t>[5] Rowe, S., MacLean, C. H., &amp; </a:t>
            </a:r>
            <a:r>
              <a:rPr lang="en-US" sz="2000" dirty="0" err="1">
                <a:solidFill>
                  <a:schemeClr val="tx1"/>
                </a:solidFill>
              </a:rPr>
              <a:t>Shekelle</a:t>
            </a:r>
            <a:r>
              <a:rPr lang="en-US" sz="2000" dirty="0">
                <a:solidFill>
                  <a:schemeClr val="tx1"/>
                </a:solidFill>
              </a:rPr>
              <a:t>, P. G. (2004). Preventing Visual Loss From Chronic Eye Disease in Primary Care. JAMA, 291(12), 1487. https://doi.org/10.1001/jama.291.12.1487 </a:t>
            </a:r>
          </a:p>
          <a:p>
            <a:r>
              <a:rPr lang="en-US" sz="2000" dirty="0">
                <a:solidFill>
                  <a:schemeClr val="tx1"/>
                </a:solidFill>
              </a:rPr>
              <a:t>[6] Kessel, L., </a:t>
            </a:r>
            <a:r>
              <a:rPr lang="en-US" sz="2000" dirty="0" err="1">
                <a:solidFill>
                  <a:schemeClr val="tx1"/>
                </a:solidFill>
              </a:rPr>
              <a:t>Erngaard</a:t>
            </a:r>
            <a:r>
              <a:rPr lang="en-US" sz="2000" dirty="0">
                <a:solidFill>
                  <a:schemeClr val="tx1"/>
                </a:solidFill>
              </a:rPr>
              <a:t>, D., </a:t>
            </a:r>
            <a:r>
              <a:rPr lang="en-US" sz="2000" dirty="0" err="1">
                <a:solidFill>
                  <a:schemeClr val="tx1"/>
                </a:solidFill>
              </a:rPr>
              <a:t>Flesner</a:t>
            </a:r>
            <a:r>
              <a:rPr lang="en-US" sz="2000" dirty="0">
                <a:solidFill>
                  <a:schemeClr val="tx1"/>
                </a:solidFill>
              </a:rPr>
              <a:t>, P., Andresen, J., </a:t>
            </a:r>
            <a:r>
              <a:rPr lang="en-US" sz="2000" dirty="0" err="1">
                <a:solidFill>
                  <a:schemeClr val="tx1"/>
                </a:solidFill>
              </a:rPr>
              <a:t>Tendal</a:t>
            </a:r>
            <a:r>
              <a:rPr lang="en-US" sz="2000" dirty="0">
                <a:solidFill>
                  <a:schemeClr val="tx1"/>
                </a:solidFill>
              </a:rPr>
              <a:t>, B., &amp; </a:t>
            </a:r>
            <a:r>
              <a:rPr lang="en-US" sz="2000" dirty="0" err="1">
                <a:solidFill>
                  <a:schemeClr val="tx1"/>
                </a:solidFill>
              </a:rPr>
              <a:t>Hjortdal</a:t>
            </a:r>
            <a:r>
              <a:rPr lang="en-US" sz="2000" dirty="0">
                <a:solidFill>
                  <a:schemeClr val="tx1"/>
                </a:solidFill>
              </a:rPr>
              <a:t>, J. (2015). Cataract surgery and age‐related macular degeneration. An evidence‐based update. Acta </a:t>
            </a:r>
            <a:r>
              <a:rPr lang="en-US" sz="2000" dirty="0" err="1">
                <a:solidFill>
                  <a:schemeClr val="tx1"/>
                </a:solidFill>
              </a:rPr>
              <a:t>Ophthalmologica</a:t>
            </a:r>
            <a:r>
              <a:rPr lang="en-US" sz="2000" dirty="0">
                <a:solidFill>
                  <a:schemeClr val="tx1"/>
                </a:solidFill>
              </a:rPr>
              <a:t>, 93(7), 593–600. https://doi.org/10.1111/aos.12665Li, N., Li, T., Hu, C., Wang, K.</a:t>
            </a:r>
          </a:p>
          <a:p>
            <a:r>
              <a:rPr lang="en-US" sz="2000" dirty="0">
                <a:solidFill>
                  <a:schemeClr val="tx1"/>
                </a:solidFill>
              </a:rPr>
              <a:t>[7] Li, N., Li, T., Hu, C., Wang, K., &amp; Kang, H. (2021). A Benchmark of Ocular Disease Intelligent Recognition: One Shot for Multi-disease Detection. Benchmarking, Measuring, and Optimizing, 177–193. https://doi.org/10.1007/978-3-030-71058-3_11 </a:t>
            </a:r>
          </a:p>
        </p:txBody>
      </p:sp>
      <p:sp>
        <p:nvSpPr>
          <p:cNvPr id="101" name="Rectangle 100">
            <a:extLst>
              <a:ext uri="{FF2B5EF4-FFF2-40B4-BE49-F238E27FC236}">
                <a16:creationId xmlns:a16="http://schemas.microsoft.com/office/drawing/2014/main" id="{78E2EBE8-5763-7909-5130-CCD06884A950}"/>
              </a:ext>
            </a:extLst>
          </p:cNvPr>
          <p:cNvSpPr/>
          <p:nvPr/>
        </p:nvSpPr>
        <p:spPr>
          <a:xfrm>
            <a:off x="0" y="33753680"/>
            <a:ext cx="10811435" cy="904055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A4915C14-FE56-93AC-C395-EB6644815A33}"/>
              </a:ext>
            </a:extLst>
          </p:cNvPr>
          <p:cNvSpPr/>
          <p:nvPr/>
        </p:nvSpPr>
        <p:spPr>
          <a:xfrm>
            <a:off x="10999291" y="10323226"/>
            <a:ext cx="10116464" cy="1099725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05" name="Rectangle 104">
            <a:extLst>
              <a:ext uri="{FF2B5EF4-FFF2-40B4-BE49-F238E27FC236}">
                <a16:creationId xmlns:a16="http://schemas.microsoft.com/office/drawing/2014/main" id="{6BD7E1D4-7E6F-A3E5-73DE-1B0F1284133C}"/>
              </a:ext>
            </a:extLst>
          </p:cNvPr>
          <p:cNvSpPr/>
          <p:nvPr/>
        </p:nvSpPr>
        <p:spPr>
          <a:xfrm>
            <a:off x="10972799" y="21449743"/>
            <a:ext cx="10142955" cy="1109467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22EB784-4C1B-AEB8-1BFD-E0CE4B394884}"/>
              </a:ext>
            </a:extLst>
          </p:cNvPr>
          <p:cNvSpPr/>
          <p:nvPr/>
        </p:nvSpPr>
        <p:spPr>
          <a:xfrm>
            <a:off x="295833" y="4685726"/>
            <a:ext cx="9596340" cy="2585323"/>
          </a:xfrm>
          <a:prstGeom prst="rect">
            <a:avLst/>
          </a:prstGeom>
          <a:noFill/>
        </p:spPr>
        <p:txBody>
          <a:bodyPr wrap="square" lIns="91440" tIns="45720" rIns="91440" bIns="45720">
            <a:spAutoFit/>
          </a:bodyPr>
          <a:lstStyle/>
          <a:p>
            <a:r>
              <a:rPr lang="en-US" sz="5400" i="0" dirty="0">
                <a:effectLst/>
                <a:latin typeface="Yu Gothic UI Semibold" panose="020B0700000000000000" pitchFamily="34" charset="-128"/>
                <a:ea typeface="Yu Gothic UI Semibold" panose="020B0700000000000000" pitchFamily="34" charset="-128"/>
              </a:rPr>
              <a:t>Ocular Disease Recognition through Deep Learning Architectures</a:t>
            </a:r>
            <a:endParaRPr lang="en-US" sz="5400" b="0" cap="none" spc="0" dirty="0">
              <a:ln w="0"/>
              <a:effectLst>
                <a:outerShdw blurRad="38100" dist="19050" dir="2700000" algn="tl" rotWithShape="0">
                  <a:schemeClr val="dk1">
                    <a:alpha val="40000"/>
                  </a:schemeClr>
                </a:outerShdw>
              </a:effectLst>
            </a:endParaRPr>
          </a:p>
        </p:txBody>
      </p:sp>
      <p:cxnSp>
        <p:nvCxnSpPr>
          <p:cNvPr id="11" name="Straight Connector 10">
            <a:extLst>
              <a:ext uri="{FF2B5EF4-FFF2-40B4-BE49-F238E27FC236}">
                <a16:creationId xmlns:a16="http://schemas.microsoft.com/office/drawing/2014/main" id="{9197BAA3-CE8D-5852-A6B6-A3BCE1DCD0C6}"/>
              </a:ext>
            </a:extLst>
          </p:cNvPr>
          <p:cNvCxnSpPr>
            <a:cxnSpLocks/>
          </p:cNvCxnSpPr>
          <p:nvPr/>
        </p:nvCxnSpPr>
        <p:spPr>
          <a:xfrm>
            <a:off x="10056669" y="5089516"/>
            <a:ext cx="9096954"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2B2516E-285A-91EC-4524-5271092AA683}"/>
              </a:ext>
            </a:extLst>
          </p:cNvPr>
          <p:cNvCxnSpPr/>
          <p:nvPr/>
        </p:nvCxnSpPr>
        <p:spPr>
          <a:xfrm>
            <a:off x="21515292" y="5089516"/>
            <a:ext cx="8068235"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0B4187-0DFC-F68D-0AE9-BC4D2CCAB814}"/>
              </a:ext>
            </a:extLst>
          </p:cNvPr>
          <p:cNvSpPr txBox="1"/>
          <p:nvPr/>
        </p:nvSpPr>
        <p:spPr>
          <a:xfrm>
            <a:off x="9892173" y="745112"/>
            <a:ext cx="18924495" cy="4031873"/>
          </a:xfrm>
          <a:prstGeom prst="rect">
            <a:avLst/>
          </a:prstGeom>
          <a:noFill/>
        </p:spPr>
        <p:txBody>
          <a:bodyPr wrap="square" rtlCol="0">
            <a:spAutoFit/>
          </a:bodyPr>
          <a:lstStyle/>
          <a:p>
            <a:pPr algn="just"/>
            <a:r>
              <a:rPr lang="en-US" sz="3200" dirty="0"/>
              <a:t>Early detection and identification of eye disorders using fundus pictures is among ophthalmologists' most difficult responsibilities. However, eye illness diagnosis by hand is challenging, time-consuming, and error-prone. For the purpose of employing fundus pictures for early identification of different ocular disorders, a computer-aided automated ocular disease detection system is necessary. Such a system can now be accomplished because to deep learning algorithms' improved picture categorization skills. Four deep learning-based models for pinpointing ocular tumors are presented in this work. For this work, we used the ODIR dataset, which consists of 5000 fundus pictures divided into 4 distinct groups, to train cutting-edge image classification algorithms including Resnet-50, MobileNetV2, and VGG-19.</a:t>
            </a:r>
            <a:endParaRPr lang="en-GB" sz="2000" dirty="0"/>
          </a:p>
        </p:txBody>
      </p:sp>
      <p:sp>
        <p:nvSpPr>
          <p:cNvPr id="14" name="Rectangle 13">
            <a:extLst>
              <a:ext uri="{FF2B5EF4-FFF2-40B4-BE49-F238E27FC236}">
                <a16:creationId xmlns:a16="http://schemas.microsoft.com/office/drawing/2014/main" id="{A2C6F36E-A619-D21D-0F47-FCEABE898CC0}"/>
              </a:ext>
            </a:extLst>
          </p:cNvPr>
          <p:cNvSpPr/>
          <p:nvPr/>
        </p:nvSpPr>
        <p:spPr>
          <a:xfrm>
            <a:off x="8954373" y="5182936"/>
            <a:ext cx="4041835" cy="584775"/>
          </a:xfrm>
          <a:prstGeom prst="rect">
            <a:avLst/>
          </a:prstGeom>
          <a:noFill/>
        </p:spPr>
        <p:txBody>
          <a:bodyPr wrap="square" lIns="91440" tIns="45720" rIns="91440" bIns="45720">
            <a:spAutoFit/>
          </a:bodyPr>
          <a:lstStyle/>
          <a:p>
            <a:pPr algn="ctr"/>
            <a:r>
              <a:rPr lang="en-US" sz="3200" b="1" cap="none" spc="0" dirty="0">
                <a:ln w="0"/>
                <a:solidFill>
                  <a:schemeClr val="accent1">
                    <a:lumMod val="75000"/>
                  </a:schemeClr>
                </a:solidFill>
                <a:effectLst>
                  <a:outerShdw blurRad="38100" dist="19050" dir="2700000" algn="tl" rotWithShape="0">
                    <a:schemeClr val="dk1">
                      <a:alpha val="40000"/>
                    </a:schemeClr>
                  </a:outerShdw>
                </a:effectLst>
              </a:rPr>
              <a:t>Introduction</a:t>
            </a:r>
          </a:p>
        </p:txBody>
      </p:sp>
      <p:sp>
        <p:nvSpPr>
          <p:cNvPr id="111" name="Rectangle 110">
            <a:extLst>
              <a:ext uri="{FF2B5EF4-FFF2-40B4-BE49-F238E27FC236}">
                <a16:creationId xmlns:a16="http://schemas.microsoft.com/office/drawing/2014/main" id="{2631C127-32EA-8633-797E-64679A844C84}"/>
              </a:ext>
            </a:extLst>
          </p:cNvPr>
          <p:cNvSpPr/>
          <p:nvPr/>
        </p:nvSpPr>
        <p:spPr>
          <a:xfrm>
            <a:off x="20375103" y="5221962"/>
            <a:ext cx="4041835" cy="584775"/>
          </a:xfrm>
          <a:prstGeom prst="rect">
            <a:avLst/>
          </a:prstGeom>
          <a:noFill/>
        </p:spPr>
        <p:txBody>
          <a:bodyPr wrap="square" lIns="91440" tIns="45720" rIns="91440" bIns="45720">
            <a:spAutoFit/>
          </a:bodyPr>
          <a:lstStyle/>
          <a:p>
            <a:pPr algn="ctr"/>
            <a:r>
              <a:rPr lang="en-US" sz="3200" b="1" cap="none" spc="0" dirty="0">
                <a:ln w="0"/>
                <a:solidFill>
                  <a:schemeClr val="accent1">
                    <a:lumMod val="75000"/>
                  </a:schemeClr>
                </a:solidFill>
                <a:effectLst>
                  <a:outerShdw blurRad="38100" dist="19050" dir="2700000" algn="tl" rotWithShape="0">
                    <a:schemeClr val="dk1">
                      <a:alpha val="40000"/>
                    </a:schemeClr>
                  </a:outerShdw>
                </a:effectLst>
              </a:rPr>
              <a:t>Objective</a:t>
            </a:r>
          </a:p>
        </p:txBody>
      </p:sp>
      <p:sp>
        <p:nvSpPr>
          <p:cNvPr id="112" name="TextBox 111">
            <a:extLst>
              <a:ext uri="{FF2B5EF4-FFF2-40B4-BE49-F238E27FC236}">
                <a16:creationId xmlns:a16="http://schemas.microsoft.com/office/drawing/2014/main" id="{44CA7AB9-1951-CF79-9AA1-86F48F7518F0}"/>
              </a:ext>
            </a:extLst>
          </p:cNvPr>
          <p:cNvSpPr txBox="1"/>
          <p:nvPr/>
        </p:nvSpPr>
        <p:spPr>
          <a:xfrm>
            <a:off x="276781" y="11247215"/>
            <a:ext cx="10219766" cy="17635597"/>
          </a:xfrm>
          <a:prstGeom prst="rect">
            <a:avLst/>
          </a:prstGeom>
          <a:noFill/>
        </p:spPr>
        <p:txBody>
          <a:bodyPr wrap="square" rtlCol="0">
            <a:spAutoFit/>
          </a:bodyPr>
          <a:lstStyle/>
          <a:p>
            <a:pPr algn="just"/>
            <a:r>
              <a:rPr lang="en-GB" sz="2000" dirty="0"/>
              <a:t>There are various types of images of ocular diseases. We chose cataracts, glaucoma, pathological myopia, and hypertensive retinopathy to work with. For each model (VGG19, Resnet50, Mobilenetv2), we tested Normal vs. Cataract, Normal vs. Glaucoma, Normal vs. Myopia, and Normal vs. Hypertension. </a:t>
            </a:r>
          </a:p>
          <a:p>
            <a:pPr algn="just"/>
            <a:endParaRPr lang="en-GB" sz="2000" dirty="0"/>
          </a:p>
          <a:p>
            <a:pPr marL="342900" indent="-342900" algn="just">
              <a:buFont typeface="Arial" panose="020B0604020202020204" pitchFamily="34" charset="0"/>
              <a:buChar char="•"/>
            </a:pPr>
            <a:r>
              <a:rPr lang="en-US" sz="2000" b="1" dirty="0"/>
              <a:t>Classification Using Resnet50:</a:t>
            </a:r>
            <a:r>
              <a:rPr lang="en-GB" sz="2000" b="1" dirty="0"/>
              <a:t> </a:t>
            </a:r>
            <a:r>
              <a:rPr lang="en-US" sz="2000" dirty="0"/>
              <a:t>ResNet50 is a variant of the Resnet model</a:t>
            </a:r>
            <a:r>
              <a:rPr lang="en-US" sz="2000" dirty="0">
                <a:solidFill>
                  <a:srgbClr val="252525"/>
                </a:solidFill>
              </a:rPr>
              <a:t>,,</a:t>
            </a:r>
            <a:r>
              <a:rPr lang="en-US" sz="2000" dirty="0"/>
              <a:t> which has 48 convolution layers along with 1 </a:t>
            </a:r>
            <a:r>
              <a:rPr lang="en-US" sz="2000" dirty="0" err="1"/>
              <a:t>MaxPool</a:t>
            </a:r>
            <a:r>
              <a:rPr lang="en-US" sz="2000" dirty="0"/>
              <a:t> and 1 Average Pool layer. It has 3.8 x 109 floating point operations. It is a widely used </a:t>
            </a:r>
            <a:r>
              <a:rPr lang="en-US" sz="2000" dirty="0" err="1"/>
              <a:t>ResNet</a:t>
            </a:r>
            <a:r>
              <a:rPr lang="en-US" sz="2000" dirty="0"/>
              <a:t> model, and we have explored the </a:t>
            </a:r>
            <a:r>
              <a:rPr lang="en-US" sz="2000" b="1" dirty="0">
                <a:solidFill>
                  <a:srgbClr val="252525"/>
                </a:solidFill>
                <a:effectLst/>
              </a:rPr>
              <a:t>ResNet50 architecture</a:t>
            </a:r>
            <a:r>
              <a:rPr lang="en-US" sz="2000" dirty="0"/>
              <a:t> in depth. So as we can see in the </a:t>
            </a:r>
            <a:r>
              <a:rPr lang="en-US" sz="2000" dirty="0" err="1"/>
              <a:t>resnet</a:t>
            </a:r>
            <a:r>
              <a:rPr lang="en-US" sz="2000" dirty="0"/>
              <a:t> 50 architecture contains the following element:</a:t>
            </a:r>
          </a:p>
          <a:p>
            <a:pPr marL="800100" lvl="1" indent="-342900" algn="just">
              <a:buFont typeface="Arial" panose="020B0604020202020204" pitchFamily="34" charset="0"/>
              <a:buChar char="•"/>
            </a:pPr>
            <a:r>
              <a:rPr lang="en-US" sz="2000" dirty="0"/>
              <a:t>A convolution with a kernel size of 7 * 7 and 64 different kernels all with a stride of size 2 giving us 1 layer.</a:t>
            </a:r>
          </a:p>
          <a:p>
            <a:pPr marL="800100" lvl="1" indent="-342900" algn="just">
              <a:buFont typeface="Arial" panose="020B0604020202020204" pitchFamily="34" charset="0"/>
              <a:buChar char="•"/>
            </a:pPr>
            <a:r>
              <a:rPr lang="en-US" sz="2000" dirty="0"/>
              <a:t>Next we see max pooling with also a stride size of 2.</a:t>
            </a:r>
          </a:p>
          <a:p>
            <a:pPr marL="800100" lvl="1" indent="-342900" algn="just">
              <a:buFont typeface="Arial" panose="020B0604020202020204" pitchFamily="34" charset="0"/>
              <a:buChar char="•"/>
            </a:pPr>
            <a:r>
              <a:rPr lang="en-US" sz="2000" dirty="0"/>
              <a:t>In the next convolution there is a 1 * 1,64 kernel following this a 3 * 3,64 kernel and at last a 1 * 1,256 kernel, These three layers are repeated in total 3 time so giving us 9 layers in this step.</a:t>
            </a:r>
          </a:p>
          <a:p>
            <a:pPr marL="800100" lvl="1" indent="-342900" algn="just">
              <a:buFont typeface="Arial" panose="020B0604020202020204" pitchFamily="34" charset="0"/>
              <a:buChar char="•"/>
            </a:pPr>
            <a:r>
              <a:rPr lang="en-US" sz="2000" dirty="0"/>
              <a:t>Next we see kernel of 1 * 1,128 after that a kernel of 3 * 3,128 and at last a kernel of 1 * 1,512 this step was repeated 4 time so giving us 12 layers in this step.</a:t>
            </a:r>
          </a:p>
          <a:p>
            <a:pPr marL="800100" lvl="1" indent="-342900" algn="just">
              <a:buFont typeface="Arial" panose="020B0604020202020204" pitchFamily="34" charset="0"/>
              <a:buChar char="•"/>
            </a:pPr>
            <a:r>
              <a:rPr lang="en-US" sz="2000" dirty="0"/>
              <a:t>After that there is a </a:t>
            </a:r>
            <a:r>
              <a:rPr lang="en-US" sz="2000" dirty="0" err="1"/>
              <a:t>kernal</a:t>
            </a:r>
            <a:r>
              <a:rPr lang="en-US" sz="2000" dirty="0"/>
              <a:t> of 1 * 1,256 and two more kernels with 3 * 3,256 and 1 * 1,1024 and this is repeated 6 time giving us a total of 18 layers.</a:t>
            </a:r>
          </a:p>
          <a:p>
            <a:pPr marL="800100" lvl="1" indent="-342900" algn="just">
              <a:buFont typeface="Arial" panose="020B0604020202020204" pitchFamily="34" charset="0"/>
              <a:buChar char="•"/>
            </a:pPr>
            <a:r>
              <a:rPr lang="en-US" sz="2000" dirty="0"/>
              <a:t>And then again a 1 * 1,512 kernel with two more of 3 * 3,512 and 1 * 1,2048 and this was repeated 3 times giving us a total of 9 layers.</a:t>
            </a:r>
          </a:p>
          <a:p>
            <a:pPr marL="800100" lvl="1" indent="-342900" algn="just">
              <a:buFont typeface="Arial" panose="020B0604020202020204" pitchFamily="34" charset="0"/>
              <a:buChar char="•"/>
            </a:pPr>
            <a:r>
              <a:rPr lang="en-US" sz="2000" dirty="0"/>
              <a:t>After that we do a average pool and end it with a fully connected layer containing 1000 nodes and at the end a </a:t>
            </a:r>
            <a:r>
              <a:rPr lang="en-US" sz="2000" dirty="0" err="1"/>
              <a:t>softmax</a:t>
            </a:r>
            <a:r>
              <a:rPr lang="en-US" sz="2000" dirty="0"/>
              <a:t> function so this gives us 1 layer.</a:t>
            </a:r>
          </a:p>
          <a:p>
            <a:pPr marL="800100" lvl="1"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t>Classification  Using VGG19: </a:t>
            </a:r>
            <a:r>
              <a:rPr lang="en-US" sz="2000" dirty="0"/>
              <a:t>A variation of the VGG model called VGG19 has 19 layers in total (16 convolution layers, 3 Fully connected layer, 5 </a:t>
            </a:r>
            <a:r>
              <a:rPr lang="en-US" sz="2000" dirty="0" err="1"/>
              <a:t>MaxPool</a:t>
            </a:r>
            <a:r>
              <a:rPr lang="en-US" sz="2000" dirty="0"/>
              <a:t> layers and 1 SoftMax layer). There are further VGG variations, including VGG11, VGG16, and others. 19.6 billion FLOPs make up VGG19. So as we can see in the VGG19architecture contains the following element:</a:t>
            </a:r>
          </a:p>
          <a:p>
            <a:pPr marL="800100" lvl="1" indent="-342900" algn="just">
              <a:buFont typeface="Arial" panose="020B0604020202020204" pitchFamily="34" charset="0"/>
              <a:buChar char="•"/>
            </a:pPr>
            <a:r>
              <a:rPr lang="en-US" sz="2000" dirty="0"/>
              <a:t>A fixed size of (224 * 224) RGB image was given as input to this network which means that the matrix was of shape (224,224,3).</a:t>
            </a:r>
          </a:p>
          <a:p>
            <a:pPr marL="800100" lvl="1" indent="-342900" algn="just">
              <a:buFont typeface="Arial" panose="020B0604020202020204" pitchFamily="34" charset="0"/>
              <a:buChar char="•"/>
            </a:pPr>
            <a:r>
              <a:rPr lang="en-US" sz="2000" dirty="0"/>
              <a:t>The only preprocessing that was done is that they subtracted the mean RGB value from each pixel, computed over the whole training set.</a:t>
            </a:r>
          </a:p>
          <a:p>
            <a:pPr marL="800100" lvl="1" indent="-342900" algn="just">
              <a:buFont typeface="Arial" panose="020B0604020202020204" pitchFamily="34" charset="0"/>
              <a:buChar char="•"/>
            </a:pPr>
            <a:r>
              <a:rPr lang="en-US" sz="2000" dirty="0"/>
              <a:t>Used kernels of (3 * 3) size with a stride size of 1 pixel, this enabled them to cover the whole notion of the image.</a:t>
            </a:r>
          </a:p>
          <a:p>
            <a:pPr marL="800100" lvl="1" indent="-342900" algn="just">
              <a:buFont typeface="Arial" panose="020B0604020202020204" pitchFamily="34" charset="0"/>
              <a:buChar char="•"/>
            </a:pPr>
            <a:r>
              <a:rPr lang="en-US" sz="2000" dirty="0"/>
              <a:t>spatial padding was used to preserve the spatial resolution of the image.</a:t>
            </a:r>
          </a:p>
          <a:p>
            <a:pPr marL="800100" lvl="1" indent="-342900" algn="just">
              <a:buFont typeface="Arial" panose="020B0604020202020204" pitchFamily="34" charset="0"/>
              <a:buChar char="•"/>
            </a:pPr>
            <a:r>
              <a:rPr lang="en-US" sz="2000" dirty="0"/>
              <a:t>max pooling was performed over a 2 * 2 pixel windows with </a:t>
            </a:r>
            <a:r>
              <a:rPr lang="en-US" sz="2000" dirty="0" err="1"/>
              <a:t>sride</a:t>
            </a:r>
            <a:r>
              <a:rPr lang="en-US" sz="2000" dirty="0"/>
              <a:t> 2.</a:t>
            </a:r>
          </a:p>
          <a:p>
            <a:pPr marL="800100" lvl="1" indent="-342900" algn="just">
              <a:buFont typeface="Arial" panose="020B0604020202020204" pitchFamily="34" charset="0"/>
              <a:buChar char="•"/>
            </a:pPr>
            <a:r>
              <a:rPr lang="en-US" sz="2000" dirty="0"/>
              <a:t>this was followed by Rectified linear unit(</a:t>
            </a:r>
            <a:r>
              <a:rPr lang="en-US" sz="2000" dirty="0" err="1"/>
              <a:t>ReLu</a:t>
            </a:r>
            <a:r>
              <a:rPr lang="en-US" sz="2000" dirty="0"/>
              <a:t>) to introduce non-linearity to make the model classify better and to improve computational time as the previous models used tanh or sigmoid functions this proved much better than those.</a:t>
            </a:r>
          </a:p>
          <a:p>
            <a:pPr marL="800100" lvl="1" indent="-342900" algn="just">
              <a:buFont typeface="Arial" panose="020B0604020202020204" pitchFamily="34" charset="0"/>
              <a:buChar char="•"/>
            </a:pPr>
            <a:r>
              <a:rPr lang="en-US" sz="2000" dirty="0"/>
              <a:t>implemented three fully connected layers from which first two were of size 4096 and after that a layer with 1000 channels for 1000-way ILSVRC classification and the final layer is a </a:t>
            </a:r>
            <a:r>
              <a:rPr lang="en-US" sz="2000" dirty="0" err="1"/>
              <a:t>softmax</a:t>
            </a:r>
            <a:r>
              <a:rPr lang="en-US" sz="2000" dirty="0"/>
              <a:t> function.</a:t>
            </a:r>
          </a:p>
          <a:p>
            <a:pPr marL="800100" lvl="1"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t>Classification  Using MobilenetV2:</a:t>
            </a:r>
            <a:r>
              <a:rPr lang="en-US" sz="2000" dirty="0"/>
              <a:t>We have explored </a:t>
            </a:r>
            <a:r>
              <a:rPr lang="en-US" sz="2000" dirty="0" err="1"/>
              <a:t>MobileNet</a:t>
            </a:r>
            <a:r>
              <a:rPr lang="en-US" sz="2000" dirty="0"/>
              <a:t> V2 architecture in depth. </a:t>
            </a:r>
            <a:r>
              <a:rPr lang="en-US" sz="2000" dirty="0" err="1"/>
              <a:t>MobileNet</a:t>
            </a:r>
            <a:r>
              <a:rPr lang="en-US" sz="2000" dirty="0"/>
              <a:t> V2 model has 53 convolution layers and 1 </a:t>
            </a:r>
            <a:r>
              <a:rPr lang="en-US" sz="2000" dirty="0" err="1"/>
              <a:t>AvgPool</a:t>
            </a:r>
            <a:r>
              <a:rPr lang="en-US" sz="2000" dirty="0"/>
              <a:t> with nearly 350 GFLOP. It has two main components:</a:t>
            </a:r>
          </a:p>
          <a:p>
            <a:pPr marL="1257300" lvl="2" indent="-342900" algn="just">
              <a:buFont typeface="Arial" panose="020B0604020202020204" pitchFamily="34" charset="0"/>
              <a:buChar char="•"/>
            </a:pPr>
            <a:r>
              <a:rPr lang="en-US" sz="2000" dirty="0"/>
              <a:t>Bottleneck Residual Block</a:t>
            </a:r>
          </a:p>
          <a:p>
            <a:pPr marL="1257300" lvl="2" indent="-342900" algn="just">
              <a:buFont typeface="Arial" panose="020B0604020202020204" pitchFamily="34" charset="0"/>
              <a:buChar char="•"/>
            </a:pPr>
            <a:r>
              <a:rPr lang="en-US" sz="2000" dirty="0"/>
              <a:t>Inverted Residual Block</a:t>
            </a:r>
          </a:p>
          <a:p>
            <a:pPr lvl="1" algn="just"/>
            <a:r>
              <a:rPr lang="en-US" sz="2000" dirty="0"/>
              <a:t>There are two types of Convolution layers in </a:t>
            </a:r>
            <a:r>
              <a:rPr lang="en-US" sz="2000" dirty="0" err="1"/>
              <a:t>MobileNet</a:t>
            </a:r>
            <a:r>
              <a:rPr lang="en-US" sz="2000" dirty="0"/>
              <a:t> V2 architecture:</a:t>
            </a:r>
          </a:p>
          <a:p>
            <a:pPr marL="1257300" lvl="2" indent="-342900" algn="just">
              <a:buFont typeface="Arial" panose="020B0604020202020204" pitchFamily="34" charset="0"/>
              <a:buChar char="•"/>
            </a:pPr>
            <a:r>
              <a:rPr lang="en-US" sz="2000" dirty="0"/>
              <a:t>1x1 Convolution</a:t>
            </a:r>
          </a:p>
          <a:p>
            <a:pPr marL="1257300" lvl="2" indent="-342900" algn="just">
              <a:buFont typeface="Arial" panose="020B0604020202020204" pitchFamily="34" charset="0"/>
              <a:buChar char="•"/>
            </a:pPr>
            <a:r>
              <a:rPr lang="en-US" sz="2000" dirty="0"/>
              <a:t>3x3 Depth wise Convolution </a:t>
            </a:r>
            <a:endParaRPr lang="en-GB" sz="2000" dirty="0"/>
          </a:p>
          <a:p>
            <a:pPr algn="just"/>
            <a:r>
              <a:rPr lang="en-GB" sz="2000" dirty="0"/>
              <a:t>We take 100 epoch for every model. We resize every images 224*224. We also did use some function for time reduction. </a:t>
            </a:r>
            <a:r>
              <a:rPr lang="en-US" sz="2000" dirty="0" err="1"/>
              <a:t>EarlyStopping</a:t>
            </a:r>
            <a:r>
              <a:rPr lang="en-US" sz="2000" dirty="0"/>
              <a:t> class stops training when a monitored metric has stopped improving. </a:t>
            </a:r>
            <a:r>
              <a:rPr lang="en-US" sz="2000" dirty="0" err="1"/>
              <a:t>ReduceLROnPlateau</a:t>
            </a:r>
            <a:r>
              <a:rPr lang="en-US" sz="2000" dirty="0"/>
              <a:t> class reduces learning rate when a metric has stopped improving.</a:t>
            </a:r>
          </a:p>
        </p:txBody>
      </p:sp>
      <p:sp>
        <p:nvSpPr>
          <p:cNvPr id="113" name="Rectangle 112">
            <a:extLst>
              <a:ext uri="{FF2B5EF4-FFF2-40B4-BE49-F238E27FC236}">
                <a16:creationId xmlns:a16="http://schemas.microsoft.com/office/drawing/2014/main" id="{3FE1BB6F-3132-5F6D-39B4-DAAEDC7DF6C3}"/>
              </a:ext>
            </a:extLst>
          </p:cNvPr>
          <p:cNvSpPr/>
          <p:nvPr/>
        </p:nvSpPr>
        <p:spPr>
          <a:xfrm>
            <a:off x="-484099" y="10671790"/>
            <a:ext cx="4041835" cy="584775"/>
          </a:xfrm>
          <a:prstGeom prst="rect">
            <a:avLst/>
          </a:prstGeom>
          <a:noFill/>
        </p:spPr>
        <p:txBody>
          <a:bodyPr wrap="square" lIns="91440" tIns="45720" rIns="91440" bIns="45720">
            <a:spAutoFit/>
          </a:bodyPr>
          <a:lstStyle/>
          <a:p>
            <a:pPr algn="ctr"/>
            <a:r>
              <a:rPr lang="en-US" sz="3200" b="1" cap="none" spc="0" dirty="0">
                <a:ln w="0"/>
                <a:solidFill>
                  <a:schemeClr val="accent1">
                    <a:lumMod val="75000"/>
                  </a:schemeClr>
                </a:solidFill>
                <a:effectLst>
                  <a:outerShdw blurRad="38100" dist="19050" dir="2700000" algn="tl" rotWithShape="0">
                    <a:schemeClr val="dk1">
                      <a:alpha val="40000"/>
                    </a:schemeClr>
                  </a:outerShdw>
                </a:effectLst>
              </a:rPr>
              <a:t>Methodology</a:t>
            </a:r>
          </a:p>
        </p:txBody>
      </p:sp>
      <p:sp>
        <p:nvSpPr>
          <p:cNvPr id="114" name="TextBox 113">
            <a:extLst>
              <a:ext uri="{FF2B5EF4-FFF2-40B4-BE49-F238E27FC236}">
                <a16:creationId xmlns:a16="http://schemas.microsoft.com/office/drawing/2014/main" id="{B1FBF4D2-C34C-DA5A-DF13-26C9EEFF985A}"/>
              </a:ext>
            </a:extLst>
          </p:cNvPr>
          <p:cNvSpPr txBox="1"/>
          <p:nvPr/>
        </p:nvSpPr>
        <p:spPr>
          <a:xfrm>
            <a:off x="276781" y="30174226"/>
            <a:ext cx="10219766" cy="3170099"/>
          </a:xfrm>
          <a:prstGeom prst="rect">
            <a:avLst/>
          </a:prstGeom>
          <a:noFill/>
        </p:spPr>
        <p:txBody>
          <a:bodyPr wrap="square" rtlCol="0">
            <a:spAutoFit/>
          </a:bodyPr>
          <a:lstStyle/>
          <a:p>
            <a:pPr algn="just"/>
            <a:r>
              <a:rPr lang="en-US" sz="2000" dirty="0"/>
              <a:t>We used the Ocular Disease Intelligent Recognition (ODIR) dataset for this investigation. One of the largest multiclass eye illness detection datasets that is openly accessible in the entire world. By gathering fundus photos from several hospitals in China, </a:t>
            </a:r>
            <a:r>
              <a:rPr lang="en-US" sz="2000" dirty="0" err="1"/>
              <a:t>Shanggong</a:t>
            </a:r>
            <a:r>
              <a:rPr lang="en-US" sz="2000" dirty="0"/>
              <a:t> Medical Technology Co, Ltd created this dataset. This dataset's fundus photos are divided into eight distinct groups for eye diseases. There are seven disease classifications in these categories: diabetes (D), cataract (C), glaucoma (G), age-related muscle degeneration (A), myopia (M), hypertension (H), and other abnormalities/diseases (O). The 5000 examples of color fundus photos (CFPs) in this dataset are divided into training and testing subsets. Only normal, cataract, glaucoma, myopia, and hypertension were utilized (H). We then use augmentation to get more accuracy for mobilenetv2 model.</a:t>
            </a:r>
            <a:endParaRPr lang="en-GB" sz="2000" dirty="0"/>
          </a:p>
        </p:txBody>
      </p:sp>
      <p:sp>
        <p:nvSpPr>
          <p:cNvPr id="115" name="Rectangle 114">
            <a:extLst>
              <a:ext uri="{FF2B5EF4-FFF2-40B4-BE49-F238E27FC236}">
                <a16:creationId xmlns:a16="http://schemas.microsoft.com/office/drawing/2014/main" id="{DA5C6E0C-65DA-2E85-605F-0EC7982ECB87}"/>
              </a:ext>
            </a:extLst>
          </p:cNvPr>
          <p:cNvSpPr/>
          <p:nvPr/>
        </p:nvSpPr>
        <p:spPr>
          <a:xfrm>
            <a:off x="-921420" y="29573644"/>
            <a:ext cx="4041835" cy="584775"/>
          </a:xfrm>
          <a:prstGeom prst="rect">
            <a:avLst/>
          </a:prstGeom>
          <a:noFill/>
        </p:spPr>
        <p:txBody>
          <a:bodyPr wrap="square" lIns="91440" tIns="45720" rIns="91440" bIns="45720">
            <a:spAutoFit/>
          </a:bodyPr>
          <a:lstStyle/>
          <a:p>
            <a:pPr algn="ctr"/>
            <a:r>
              <a:rPr lang="en-US" sz="3200" b="1" dirty="0">
                <a:ln w="0"/>
                <a:solidFill>
                  <a:schemeClr val="accent1">
                    <a:lumMod val="75000"/>
                  </a:schemeClr>
                </a:solidFill>
                <a:effectLst>
                  <a:outerShdw blurRad="38100" dist="19050" dir="2700000" algn="tl" rotWithShape="0">
                    <a:schemeClr val="dk1">
                      <a:alpha val="40000"/>
                    </a:schemeClr>
                  </a:outerShdw>
                </a:effectLst>
              </a:rPr>
              <a:t>Dataset</a:t>
            </a:r>
            <a:endParaRPr lang="en-US" sz="3200" b="1" cap="none" spc="0" dirty="0">
              <a:ln w="0"/>
              <a:solidFill>
                <a:schemeClr val="accent1">
                  <a:lumMod val="75000"/>
                </a:schemeClr>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3A05BA13-9C74-FD68-B82B-184504EE1D5F}"/>
                  </a:ext>
                </a:extLst>
              </p:cNvPr>
              <p:cNvSpPr txBox="1"/>
              <p:nvPr/>
            </p:nvSpPr>
            <p:spPr>
              <a:xfrm>
                <a:off x="295833" y="34812770"/>
                <a:ext cx="10219766" cy="6805902"/>
              </a:xfrm>
              <a:prstGeom prst="rect">
                <a:avLst/>
              </a:prstGeom>
              <a:noFill/>
            </p:spPr>
            <p:txBody>
              <a:bodyPr wrap="square" rtlCol="0">
                <a:spAutoFit/>
              </a:bodyPr>
              <a:lstStyle/>
              <a:p>
                <a:pPr marL="0" marR="0" algn="just">
                  <a:lnSpc>
                    <a:spcPct val="107000"/>
                  </a:lnSpc>
                  <a:spcBef>
                    <a:spcPts val="0"/>
                  </a:spcBef>
                  <a:spcAft>
                    <a:spcPts val="0"/>
                  </a:spcAft>
                </a:pPr>
                <a:r>
                  <a:rPr lang="en-US" sz="2000" dirty="0">
                    <a:solidFill>
                      <a:srgbClr val="242021"/>
                    </a:solidFill>
                    <a:effectLst/>
                    <a:ea typeface="Calibri" panose="020F0502020204030204" pitchFamily="34" charset="0"/>
                    <a:cs typeface="Times New Roman" panose="02020603050405020304" pitchFamily="18" charset="0"/>
                  </a:rPr>
                  <a:t>Precision and recall are two metrics used to evaluate classification and retrieval systems' performance. Precision is the percentage of relevant occurrences among all retrieved examples. Recall, also known as sensitivity, is the percentage of recovered instances among all appropriate models. In a perfect classifier, precision and recall are both one. Object detection models like YOLO use the assessment measure </a:t>
                </a:r>
                <a:r>
                  <a:rPr lang="en-US" sz="2000" dirty="0" err="1">
                    <a:solidFill>
                      <a:srgbClr val="242021"/>
                    </a:solidFill>
                    <a:effectLst/>
                    <a:ea typeface="Calibri" panose="020F0502020204030204" pitchFamily="34" charset="0"/>
                    <a:cs typeface="Times New Roman" panose="02020603050405020304" pitchFamily="18" charset="0"/>
                  </a:rPr>
                  <a:t>mAP</a:t>
                </a:r>
                <a:r>
                  <a:rPr lang="en-US" sz="2000" dirty="0">
                    <a:solidFill>
                      <a:srgbClr val="242021"/>
                    </a:solidFill>
                    <a:effectLst/>
                    <a:ea typeface="Calibri" panose="020F0502020204030204" pitchFamily="34" charset="0"/>
                    <a:cs typeface="Times New Roman" panose="02020603050405020304" pitchFamily="18" charset="0"/>
                  </a:rPr>
                  <a:t> (mean Average Precision). To calculate </a:t>
                </a:r>
                <a:r>
                  <a:rPr lang="en-US" sz="2000" dirty="0" err="1">
                    <a:solidFill>
                      <a:srgbClr val="242021"/>
                    </a:solidFill>
                    <a:effectLst/>
                    <a:ea typeface="Calibri" panose="020F0502020204030204" pitchFamily="34" charset="0"/>
                    <a:cs typeface="Times New Roman" panose="02020603050405020304" pitchFamily="18" charset="0"/>
                  </a:rPr>
                  <a:t>mAP</a:t>
                </a:r>
                <a:r>
                  <a:rPr lang="en-US" sz="2000" dirty="0">
                    <a:solidFill>
                      <a:srgbClr val="242021"/>
                    </a:solidFill>
                    <a:effectLst/>
                    <a:ea typeface="Calibri" panose="020F0502020204030204" pitchFamily="34" charset="0"/>
                    <a:cs typeface="Times New Roman" panose="02020603050405020304" pitchFamily="18" charset="0"/>
                  </a:rPr>
                  <a:t>, we needed IOU, Precision, Recall, Precision Recall Curve, and AP. The confidence threshold was used to calculate the </a:t>
                </a:r>
                <a:r>
                  <a:rPr lang="en-US" sz="2000" dirty="0" err="1">
                    <a:solidFill>
                      <a:srgbClr val="242021"/>
                    </a:solidFill>
                    <a:effectLst/>
                    <a:ea typeface="Calibri" panose="020F0502020204030204" pitchFamily="34" charset="0"/>
                    <a:cs typeface="Times New Roman" panose="02020603050405020304" pitchFamily="18" charset="0"/>
                  </a:rPr>
                  <a:t>mAP</a:t>
                </a:r>
                <a:r>
                  <a:rPr lang="en-US" sz="2000" dirty="0">
                    <a:solidFill>
                      <a:srgbClr val="242021"/>
                    </a:solidFill>
                    <a:effectLst/>
                    <a:ea typeface="Calibri" panose="020F0502020204030204" pitchFamily="34" charset="0"/>
                    <a:cs typeface="Times New Roman" panose="02020603050405020304" pitchFamily="18" charset="0"/>
                  </a:rPr>
                  <a:t>.</a:t>
                </a:r>
                <a:endParaRPr lang="en-US" sz="20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solidFill>
                      <a:srgbClr val="242021"/>
                    </a:solidFill>
                    <a:effectLst/>
                    <a:ea typeface="Calibri" panose="020F0502020204030204" pitchFamily="34" charset="0"/>
                    <a:cs typeface="Times New Roman" panose="02020603050405020304" pitchFamily="18" charset="0"/>
                  </a:rPr>
                  <a:t>Definition for </a:t>
                </a:r>
                <a:r>
                  <a:rPr lang="en-US" sz="2000" dirty="0" err="1">
                    <a:solidFill>
                      <a:srgbClr val="242021"/>
                    </a:solidFill>
                    <a:effectLst/>
                    <a:ea typeface="Calibri" panose="020F0502020204030204" pitchFamily="34" charset="0"/>
                    <a:cs typeface="Times New Roman" panose="02020603050405020304" pitchFamily="18" charset="0"/>
                  </a:rPr>
                  <a:t>mAP</a:t>
                </a:r>
                <a:r>
                  <a:rPr lang="en-US" sz="2000" dirty="0">
                    <a:solidFill>
                      <a:srgbClr val="242021"/>
                    </a:solidFill>
                    <a:effectLst/>
                    <a:ea typeface="Calibri" panose="020F0502020204030204" pitchFamily="34" charset="0"/>
                    <a:cs typeface="Times New Roman" panose="02020603050405020304" pitchFamily="18" charset="0"/>
                  </a:rPr>
                  <a:t> (mean average precision)</a:t>
                </a:r>
                <a:endParaRPr lang="en-US" sz="20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𝑟𝑒𝑐𝑎𝑙𝑙</m:t>
                      </m:r>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m:t>
                      </m:r>
                      <m:f>
                        <m:fPr>
                          <m:ctrlP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𝑟𝑒𝑡𝑟𝑖𝑒𝑣𝑒𝑑</m:t>
                          </m:r>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 </m:t>
                          </m:r>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𝑎𝑛𝑑</m:t>
                          </m:r>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 </m:t>
                          </m:r>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𝑟𝑒𝑙𝑒𝑣𝑎𝑛𝑡</m:t>
                          </m:r>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 </m:t>
                          </m:r>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𝑜𝑏𝑗𝑒𝑐𝑡𝑠</m:t>
                          </m:r>
                        </m:num>
                        <m:den>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𝑎𝑙𝑙</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 </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𝑟𝑒𝑡𝑟𝑖𝑒𝑣𝑒𝑑</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 </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𝑜𝑏𝑗𝑒𝑐𝑡𝑠</m:t>
                          </m:r>
                        </m:den>
                      </m:f>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𝑇𝑝</m:t>
                          </m:r>
                        </m:num>
                        <m:den>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𝑇𝑝</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𝐹𝑝</m:t>
                          </m:r>
                        </m:den>
                      </m:f>
                    </m:oMath>
                  </m:oMathPara>
                </a14:m>
                <a:endParaRPr lang="en-US" sz="20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𝑝𝑟𝑒𝑐𝑖𝑠𝑖𝑜𝑛</m:t>
                      </m:r>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m:t>
                      </m:r>
                      <m:f>
                        <m:fPr>
                          <m:ctrlP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𝑟𝑒𝑡𝑟𝑖𝑒𝑣𝑒𝑑</m:t>
                          </m:r>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 </m:t>
                          </m:r>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𝑎𝑛𝑑</m:t>
                          </m:r>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 </m:t>
                          </m:r>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𝑟𝑒𝑙𝑒𝑣𝑎𝑛𝑡</m:t>
                          </m:r>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 </m:t>
                          </m:r>
                          <m:r>
                            <a:rPr lang="en-US" sz="20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𝑜𝑏𝑗𝑒𝑐𝑡𝑠</m:t>
                          </m:r>
                        </m:num>
                        <m:den>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𝑎𝑙𝑙</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 </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𝑟𝑒𝑡𝑟𝑖𝑒𝑣𝑒𝑑</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 </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𝑜𝑏𝑗𝑒𝑐𝑡𝑠</m:t>
                          </m:r>
                        </m:den>
                      </m:f>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 </m:t>
                      </m:r>
                      <m:f>
                        <m:fPr>
                          <m:ctrlP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𝑇𝑝</m:t>
                          </m:r>
                        </m:num>
                        <m:den>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𝑇𝑝</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𝐹𝑝</m:t>
                          </m:r>
                        </m:den>
                      </m:f>
                    </m:oMath>
                  </m:oMathPara>
                </a14:m>
                <a:endParaRPr lang="en-US" sz="20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𝑎𝑣𝑒𝑟𝑎𝑔𝑒</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 </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𝑝𝑟𝑒𝑐𝑖𝑠𝑖𝑜𝑛</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 </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𝐴𝑃</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 </m:t>
                      </m:r>
                      <m:nary>
                        <m:naryPr>
                          <m:chr m:val="∑"/>
                          <m:limLoc m:val="undOvr"/>
                          <m:ctrlP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𝑘</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=0</m:t>
                          </m:r>
                        </m:sub>
                        <m:sup>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𝑘</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𝑛</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−1</m:t>
                          </m:r>
                        </m:sup>
                        <m:e>
                          <m:d>
                            <m:dPr>
                              <m:begChr m:val="["/>
                              <m:endChr m:val="]"/>
                              <m:ctrlP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𝑅𝑒𝑐𝑎𝑙𝑙</m:t>
                              </m:r>
                              <m:d>
                                <m:dPr>
                                  <m:ctrlP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𝑘</m:t>
                                  </m:r>
                                </m:e>
                              </m:d>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𝑅𝑒𝑐𝑎𝑙𝑙</m:t>
                              </m:r>
                              <m:d>
                                <m:dPr>
                                  <m:ctrlP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𝑘</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+1</m:t>
                                  </m:r>
                                </m:e>
                              </m:d>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𝑃𝑟𝑒𝑐𝑖𝑠𝑖𝑜𝑛</m:t>
                              </m:r>
                              <m:d>
                                <m:dPr>
                                  <m:ctrlP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𝑘</m:t>
                                  </m:r>
                                </m:e>
                              </m:d>
                            </m:e>
                          </m:d>
                        </m:e>
                      </m:nary>
                    </m:oMath>
                  </m:oMathPara>
                </a14:m>
                <a:endParaRPr lang="en-US" sz="20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𝑚𝐴𝑃</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𝑛</m:t>
                          </m:r>
                        </m:den>
                      </m:f>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 </m:t>
                      </m:r>
                      <m:nary>
                        <m:naryPr>
                          <m:chr m:val="∑"/>
                          <m:limLoc m:val="undOvr"/>
                          <m:ctrlP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𝑘</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=1</m:t>
                          </m:r>
                        </m:sub>
                        <m:sup>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𝑘</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𝑛</m:t>
                          </m:r>
                        </m:sup>
                        <m:e>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𝐴𝑃</m:t>
                          </m:r>
                        </m:e>
                      </m:nary>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𝑘</m:t>
                      </m:r>
                      <m:r>
                        <a:rPr lang="en-US" sz="20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20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2000" dirty="0">
                    <a:solidFill>
                      <a:srgbClr val="242021"/>
                    </a:solidFill>
                    <a:effectLst/>
                    <a:ea typeface="Times New Roman" panose="02020603050405020304" pitchFamily="18" charset="0"/>
                    <a:cs typeface="Times New Roman" panose="02020603050405020304" pitchFamily="18" charset="0"/>
                  </a:rPr>
                  <a:t>Where AP</a:t>
                </a:r>
                <a:r>
                  <a:rPr lang="en-US" sz="2000" baseline="-25000" dirty="0">
                    <a:solidFill>
                      <a:srgbClr val="242021"/>
                    </a:solidFill>
                    <a:effectLst/>
                    <a:ea typeface="Times New Roman" panose="02020603050405020304" pitchFamily="18" charset="0"/>
                    <a:cs typeface="Times New Roman" panose="02020603050405020304" pitchFamily="18" charset="0"/>
                  </a:rPr>
                  <a:t>K </a:t>
                </a:r>
                <a:r>
                  <a:rPr lang="en-US" sz="2000" dirty="0">
                    <a:solidFill>
                      <a:srgbClr val="242021"/>
                    </a:solidFill>
                    <a:effectLst/>
                    <a:ea typeface="Times New Roman" panose="02020603050405020304" pitchFamily="18" charset="0"/>
                    <a:cs typeface="Times New Roman" panose="02020603050405020304" pitchFamily="18" charset="0"/>
                  </a:rPr>
                  <a:t>= the AP of class k</a:t>
                </a:r>
                <a:endParaRPr lang="en-US" sz="20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2000" dirty="0">
                    <a:solidFill>
                      <a:srgbClr val="242021"/>
                    </a:solidFill>
                    <a:effectLst/>
                    <a:ea typeface="Times New Roman" panose="02020603050405020304" pitchFamily="18" charset="0"/>
                    <a:cs typeface="Times New Roman" panose="02020603050405020304" pitchFamily="18" charset="0"/>
                  </a:rPr>
                  <a:t>n = number of classes</a:t>
                </a:r>
                <a:endParaRPr lang="en-US" sz="2000" dirty="0">
                  <a:effectLst/>
                  <a:ea typeface="Calibri" panose="020F0502020204030204" pitchFamily="34" charset="0"/>
                  <a:cs typeface="Times New Roman" panose="02020603050405020304" pitchFamily="18" charset="0"/>
                </a:endParaRPr>
              </a:p>
            </p:txBody>
          </p:sp>
        </mc:Choice>
        <mc:Fallback>
          <p:sp>
            <p:nvSpPr>
              <p:cNvPr id="116" name="TextBox 115">
                <a:extLst>
                  <a:ext uri="{FF2B5EF4-FFF2-40B4-BE49-F238E27FC236}">
                    <a16:creationId xmlns:a16="http://schemas.microsoft.com/office/drawing/2014/main" id="{3A05BA13-9C74-FD68-B82B-184504EE1D5F}"/>
                  </a:ext>
                </a:extLst>
              </p:cNvPr>
              <p:cNvSpPr txBox="1">
                <a:spLocks noRot="1" noChangeAspect="1" noMove="1" noResize="1" noEditPoints="1" noAdjustHandles="1" noChangeArrowheads="1" noChangeShapeType="1" noTextEdit="1"/>
              </p:cNvSpPr>
              <p:nvPr/>
            </p:nvSpPr>
            <p:spPr>
              <a:xfrm>
                <a:off x="295833" y="34812770"/>
                <a:ext cx="10219766" cy="6805902"/>
              </a:xfrm>
              <a:prstGeom prst="rect">
                <a:avLst/>
              </a:prstGeom>
              <a:blipFill>
                <a:blip r:embed="rId2"/>
                <a:stretch>
                  <a:fillRect l="-656" t="-448" r="-597" b="-717"/>
                </a:stretch>
              </a:blipFill>
            </p:spPr>
            <p:txBody>
              <a:bodyPr/>
              <a:lstStyle/>
              <a:p>
                <a:r>
                  <a:rPr lang="en-US">
                    <a:noFill/>
                  </a:rPr>
                  <a:t> </a:t>
                </a:r>
              </a:p>
            </p:txBody>
          </p:sp>
        </mc:Fallback>
      </mc:AlternateContent>
      <p:sp>
        <p:nvSpPr>
          <p:cNvPr id="117" name="Rectangle 116">
            <a:extLst>
              <a:ext uri="{FF2B5EF4-FFF2-40B4-BE49-F238E27FC236}">
                <a16:creationId xmlns:a16="http://schemas.microsoft.com/office/drawing/2014/main" id="{0A1E6CE5-7E2F-81F5-892D-F33D59A578DD}"/>
              </a:ext>
            </a:extLst>
          </p:cNvPr>
          <p:cNvSpPr/>
          <p:nvPr/>
        </p:nvSpPr>
        <p:spPr>
          <a:xfrm>
            <a:off x="210393" y="34032843"/>
            <a:ext cx="4559596" cy="584775"/>
          </a:xfrm>
          <a:prstGeom prst="rect">
            <a:avLst/>
          </a:prstGeom>
          <a:noFill/>
        </p:spPr>
        <p:txBody>
          <a:bodyPr wrap="square" lIns="91440" tIns="45720" rIns="91440" bIns="45720">
            <a:spAutoFit/>
          </a:bodyPr>
          <a:lstStyle/>
          <a:p>
            <a:pPr algn="ctr"/>
            <a:r>
              <a:rPr lang="en-US" sz="3200" b="1" dirty="0">
                <a:ln w="0"/>
                <a:solidFill>
                  <a:schemeClr val="accent1">
                    <a:lumMod val="75000"/>
                  </a:schemeClr>
                </a:solidFill>
                <a:effectLst>
                  <a:outerShdw blurRad="38100" dist="19050" dir="2700000" algn="tl" rotWithShape="0">
                    <a:schemeClr val="dk1">
                      <a:alpha val="40000"/>
                    </a:schemeClr>
                  </a:outerShdw>
                </a:effectLst>
              </a:rPr>
              <a:t>Evaluation of the model</a:t>
            </a:r>
            <a:endParaRPr lang="en-US" sz="3200" b="1" cap="none" spc="0" dirty="0">
              <a:ln w="0"/>
              <a:solidFill>
                <a:schemeClr val="accent1">
                  <a:lumMod val="75000"/>
                </a:schemeClr>
              </a:solidFill>
              <a:effectLst>
                <a:outerShdw blurRad="38100" dist="19050" dir="2700000" algn="tl" rotWithShape="0">
                  <a:schemeClr val="dk1">
                    <a:alpha val="40000"/>
                  </a:schemeClr>
                </a:outerShdw>
              </a:effectLst>
            </a:endParaRPr>
          </a:p>
        </p:txBody>
      </p:sp>
      <p:sp>
        <p:nvSpPr>
          <p:cNvPr id="118" name="Rectangle 117">
            <a:extLst>
              <a:ext uri="{FF2B5EF4-FFF2-40B4-BE49-F238E27FC236}">
                <a16:creationId xmlns:a16="http://schemas.microsoft.com/office/drawing/2014/main" id="{3D6D9F69-E36E-DB5D-A619-B384C1793FF5}"/>
              </a:ext>
            </a:extLst>
          </p:cNvPr>
          <p:cNvSpPr/>
          <p:nvPr/>
        </p:nvSpPr>
        <p:spPr>
          <a:xfrm>
            <a:off x="10060778" y="10715232"/>
            <a:ext cx="4041835" cy="584775"/>
          </a:xfrm>
          <a:prstGeom prst="rect">
            <a:avLst/>
          </a:prstGeom>
          <a:noFill/>
        </p:spPr>
        <p:txBody>
          <a:bodyPr wrap="square" lIns="91440" tIns="45720" rIns="91440" bIns="45720">
            <a:spAutoFit/>
          </a:bodyPr>
          <a:lstStyle/>
          <a:p>
            <a:pPr algn="ctr"/>
            <a:r>
              <a:rPr lang="en-US" sz="3200" b="1" cap="none" spc="0" dirty="0">
                <a:ln w="0"/>
                <a:solidFill>
                  <a:schemeClr val="accent1">
                    <a:lumMod val="75000"/>
                  </a:schemeClr>
                </a:solidFill>
                <a:effectLst>
                  <a:outerShdw blurRad="38100" dist="19050" dir="2700000" algn="tl" rotWithShape="0">
                    <a:schemeClr val="dk1">
                      <a:alpha val="40000"/>
                    </a:schemeClr>
                  </a:outerShdw>
                </a:effectLst>
              </a:rPr>
              <a:t>A</a:t>
            </a:r>
            <a:r>
              <a:rPr lang="en-US" sz="3200" b="1" dirty="0">
                <a:ln w="0"/>
                <a:solidFill>
                  <a:schemeClr val="accent1">
                    <a:lumMod val="75000"/>
                  </a:schemeClr>
                </a:solidFill>
                <a:effectLst>
                  <a:outerShdw blurRad="38100" dist="19050" dir="2700000" algn="tl" rotWithShape="0">
                    <a:schemeClr val="dk1">
                      <a:alpha val="40000"/>
                    </a:schemeClr>
                  </a:outerShdw>
                </a:effectLst>
              </a:rPr>
              <a:t>nalysis</a:t>
            </a:r>
            <a:endParaRPr lang="en-US" sz="3200" b="1" cap="none" spc="0" dirty="0">
              <a:ln w="0"/>
              <a:solidFill>
                <a:schemeClr val="accent1">
                  <a:lumMod val="75000"/>
                </a:schemeClr>
              </a:solidFill>
              <a:effectLst>
                <a:outerShdw blurRad="38100" dist="19050" dir="2700000" algn="tl" rotWithShape="0">
                  <a:schemeClr val="dk1">
                    <a:alpha val="40000"/>
                  </a:schemeClr>
                </a:outerShdw>
              </a:effectLst>
            </a:endParaRPr>
          </a:p>
        </p:txBody>
      </p:sp>
      <p:sp>
        <p:nvSpPr>
          <p:cNvPr id="119" name="Rectangle 118">
            <a:extLst>
              <a:ext uri="{FF2B5EF4-FFF2-40B4-BE49-F238E27FC236}">
                <a16:creationId xmlns:a16="http://schemas.microsoft.com/office/drawing/2014/main" id="{F8F141EC-0040-11BB-AC0C-18C57ED41C22}"/>
              </a:ext>
            </a:extLst>
          </p:cNvPr>
          <p:cNvSpPr/>
          <p:nvPr/>
        </p:nvSpPr>
        <p:spPr>
          <a:xfrm>
            <a:off x="10295209" y="21618127"/>
            <a:ext cx="4041835" cy="584775"/>
          </a:xfrm>
          <a:prstGeom prst="rect">
            <a:avLst/>
          </a:prstGeom>
          <a:noFill/>
        </p:spPr>
        <p:txBody>
          <a:bodyPr wrap="square" lIns="91440" tIns="45720" rIns="91440" bIns="45720">
            <a:spAutoFit/>
          </a:bodyPr>
          <a:lstStyle/>
          <a:p>
            <a:pPr algn="ctr"/>
            <a:r>
              <a:rPr lang="en-US" sz="3200" b="1" cap="none" spc="0" dirty="0">
                <a:ln w="0"/>
                <a:solidFill>
                  <a:schemeClr val="accent1">
                    <a:lumMod val="75000"/>
                  </a:schemeClr>
                </a:solidFill>
                <a:effectLst>
                  <a:outerShdw blurRad="38100" dist="19050" dir="2700000" algn="tl" rotWithShape="0">
                    <a:schemeClr val="dk1">
                      <a:alpha val="40000"/>
                    </a:schemeClr>
                  </a:outerShdw>
                </a:effectLst>
              </a:rPr>
              <a:t>Deployment</a:t>
            </a:r>
          </a:p>
        </p:txBody>
      </p:sp>
      <p:pic>
        <p:nvPicPr>
          <p:cNvPr id="8" name="Graphic 7">
            <a:extLst>
              <a:ext uri="{FF2B5EF4-FFF2-40B4-BE49-F238E27FC236}">
                <a16:creationId xmlns:a16="http://schemas.microsoft.com/office/drawing/2014/main" id="{1B9A7AD5-6CB6-E8A4-FB53-F241831833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42863" y="-803613"/>
            <a:ext cx="5783076" cy="6238304"/>
          </a:xfrm>
          <a:prstGeom prst="rect">
            <a:avLst/>
          </a:prstGeom>
        </p:spPr>
      </p:pic>
      <p:sp>
        <p:nvSpPr>
          <p:cNvPr id="10" name="Rectangle 9">
            <a:extLst>
              <a:ext uri="{FF2B5EF4-FFF2-40B4-BE49-F238E27FC236}">
                <a16:creationId xmlns:a16="http://schemas.microsoft.com/office/drawing/2014/main" id="{95F86008-45E1-261D-AA7D-9CFD56715145}"/>
              </a:ext>
            </a:extLst>
          </p:cNvPr>
          <p:cNvSpPr/>
          <p:nvPr/>
        </p:nvSpPr>
        <p:spPr>
          <a:xfrm>
            <a:off x="9898034" y="5644835"/>
            <a:ext cx="10726765" cy="4093428"/>
          </a:xfrm>
          <a:prstGeom prst="rect">
            <a:avLst/>
          </a:prstGeom>
          <a:noFill/>
        </p:spPr>
        <p:txBody>
          <a:bodyPr wrap="square" lIns="91440" tIns="45720" rIns="91440" bIns="45720">
            <a:spAutoFit/>
          </a:bodyPr>
          <a:lstStyle/>
          <a:p>
            <a:pPr algn="just"/>
            <a:r>
              <a:rPr lang="en-US" sz="2000" dirty="0"/>
              <a:t>Various ocular diseases are capable of causing permanent and irreversible damage to the patient’s vision, and in extreme cases, they can even lead to blindness [1-3]. Although effective treatments are available for these ocular diseases, these treatment options can only be implemented if the disease is diagnosed as early as possible. Ocular diseases are primarily diagnosed using color fundus photography or CFP [4]. This technique is utilized in order to record the interior surface of the human eye so that various types of possible ocular diseases can be detected [5]. Although this method of diagnosis is effective, it’s still quite difficult to detect certain ocular diseases using CFP. Some of the most prevalent ocular diseases, such as cataracts, myopia, and diabetic retinopathy, are difficult to diagnose as they show very few initial symptoms. [6] Moreover, the process of manually inspecting and detecting ocular diseases is a laborious task, and this process is not that accurate [7]. In recent times, deep learning-based neural network models have shown promising results in medical image classification and object detection. Moreover, that is why convolutional neural network-based models have been extensively studied for ocular disease detection.</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C5994AA9-2D08-B043-492B-C0970D8E8D5F}"/>
              </a:ext>
            </a:extLst>
          </p:cNvPr>
          <p:cNvSpPr/>
          <p:nvPr/>
        </p:nvSpPr>
        <p:spPr>
          <a:xfrm>
            <a:off x="21276233" y="5789803"/>
            <a:ext cx="8068235" cy="1631216"/>
          </a:xfrm>
          <a:prstGeom prst="rect">
            <a:avLst/>
          </a:prstGeom>
          <a:noFill/>
        </p:spPr>
        <p:txBody>
          <a:bodyPr wrap="square" lIns="91440" tIns="45720" rIns="91440" bIns="45720">
            <a:spAutoFit/>
          </a:bodyPr>
          <a:lstStyle/>
          <a:p>
            <a:r>
              <a:rPr lang="en-US" sz="2000" i="0" dirty="0">
                <a:effectLst/>
                <a:ea typeface="Yu Gothic UI Semibold" panose="020B0700000000000000" pitchFamily="34" charset="-128"/>
              </a:rPr>
              <a:t>In this project, we are using different deep learning algorithms (VGG19, Resnet50, and MobilenetV2) to diagnose different types of ocular diseases (cataract, glaucoma, myopia, and hypertension). The dataset for this project is fundoscopy images. We augmented the dataset for better results. Also, the project is deployed using Stream-lit.</a:t>
            </a:r>
            <a:endParaRPr lang="en-US" sz="2000" b="0" cap="none" spc="0" dirty="0">
              <a:ln w="0"/>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352D6E22-805B-0C01-7916-E1FA107FB5A2}"/>
              </a:ext>
            </a:extLst>
          </p:cNvPr>
          <p:cNvSpPr/>
          <p:nvPr/>
        </p:nvSpPr>
        <p:spPr>
          <a:xfrm>
            <a:off x="210393" y="7445135"/>
            <a:ext cx="4184384" cy="1015663"/>
          </a:xfrm>
          <a:prstGeom prst="rect">
            <a:avLst/>
          </a:prstGeom>
          <a:noFill/>
        </p:spPr>
        <p:txBody>
          <a:bodyPr wrap="square" lIns="91440" tIns="45720" rIns="91440" bIns="45720">
            <a:spAutoFit/>
          </a:bodyPr>
          <a:lstStyle/>
          <a:p>
            <a:pPr algn="ctr"/>
            <a:r>
              <a:rPr lang="en-US" sz="2000" b="1" dirty="0">
                <a:ln w="0"/>
                <a:effectLst>
                  <a:outerShdw blurRad="38100" dist="19050" dir="2700000" algn="tl" rotWithShape="0">
                    <a:schemeClr val="dk1">
                      <a:alpha val="40000"/>
                    </a:schemeClr>
                  </a:outerShdw>
                </a:effectLst>
              </a:rPr>
              <a:t>Md Sazid Ahmed Tonmoy</a:t>
            </a:r>
          </a:p>
          <a:p>
            <a:pPr algn="ctr"/>
            <a:r>
              <a:rPr lang="en-US" sz="2000" dirty="0">
                <a:ln w="0"/>
                <a:effectLst>
                  <a:outerShdw blurRad="38100" dist="19050" dir="2700000" algn="tl" rotWithShape="0">
                    <a:schemeClr val="dk1">
                      <a:alpha val="40000"/>
                    </a:schemeClr>
                  </a:outerShdw>
                </a:effectLst>
              </a:rPr>
              <a:t>ID: 1911498042</a:t>
            </a:r>
          </a:p>
          <a:p>
            <a:pPr algn="ctr"/>
            <a:r>
              <a:rPr lang="en-US" sz="2000" dirty="0">
                <a:ln w="0"/>
                <a:effectLst>
                  <a:outerShdw blurRad="38100" dist="19050" dir="2700000" algn="tl" rotWithShape="0">
                    <a:schemeClr val="dk1">
                      <a:alpha val="40000"/>
                    </a:schemeClr>
                  </a:outerShdw>
                </a:effectLst>
              </a:rPr>
              <a:t>Mail: sazid.Tonmoy@northsouth.edu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6C9EA827-F2D1-74BF-DF6A-DB0B21FE743A}"/>
              </a:ext>
            </a:extLst>
          </p:cNvPr>
          <p:cNvSpPr/>
          <p:nvPr/>
        </p:nvSpPr>
        <p:spPr>
          <a:xfrm>
            <a:off x="4769989" y="7445134"/>
            <a:ext cx="4184384" cy="1015663"/>
          </a:xfrm>
          <a:prstGeom prst="rect">
            <a:avLst/>
          </a:prstGeom>
          <a:noFill/>
        </p:spPr>
        <p:txBody>
          <a:bodyPr wrap="square" lIns="91440" tIns="45720" rIns="91440" bIns="45720">
            <a:spAutoFit/>
          </a:bodyPr>
          <a:lstStyle/>
          <a:p>
            <a:pPr algn="ctr"/>
            <a:r>
              <a:rPr lang="en-US" sz="2000" b="1" dirty="0" err="1">
                <a:ln w="0"/>
                <a:effectLst>
                  <a:outerShdw blurRad="38100" dist="19050" dir="2700000" algn="tl" rotWithShape="0">
                    <a:schemeClr val="dk1">
                      <a:alpha val="40000"/>
                    </a:schemeClr>
                  </a:outerShdw>
                </a:effectLst>
              </a:rPr>
              <a:t>Hawlader</a:t>
            </a:r>
            <a:r>
              <a:rPr lang="en-US" sz="2000" b="1" dirty="0">
                <a:ln w="0"/>
                <a:effectLst>
                  <a:outerShdw blurRad="38100" dist="19050" dir="2700000" algn="tl" rotWithShape="0">
                    <a:schemeClr val="dk1">
                      <a:alpha val="40000"/>
                    </a:schemeClr>
                  </a:outerShdw>
                </a:effectLst>
              </a:rPr>
              <a:t> Md </a:t>
            </a:r>
            <a:r>
              <a:rPr lang="en-US" sz="2000" b="1" dirty="0" err="1">
                <a:ln w="0"/>
                <a:effectLst>
                  <a:outerShdw blurRad="38100" dist="19050" dir="2700000" algn="tl" rotWithShape="0">
                    <a:schemeClr val="dk1">
                      <a:alpha val="40000"/>
                    </a:schemeClr>
                  </a:outerShdw>
                </a:effectLst>
              </a:rPr>
              <a:t>Hadiuzzaman</a:t>
            </a:r>
            <a:r>
              <a:rPr lang="en-US" sz="2000" b="1" dirty="0">
                <a:ln w="0"/>
                <a:effectLst>
                  <a:outerShdw blurRad="38100" dist="19050" dir="2700000" algn="tl" rotWithShape="0">
                    <a:schemeClr val="dk1">
                      <a:alpha val="40000"/>
                    </a:schemeClr>
                  </a:outerShdw>
                </a:effectLst>
              </a:rPr>
              <a:t> </a:t>
            </a:r>
            <a:r>
              <a:rPr lang="en-US" sz="2000" b="1" dirty="0" err="1">
                <a:ln w="0"/>
                <a:effectLst>
                  <a:outerShdw blurRad="38100" dist="19050" dir="2700000" algn="tl" rotWithShape="0">
                    <a:schemeClr val="dk1">
                      <a:alpha val="40000"/>
                    </a:schemeClr>
                  </a:outerShdw>
                </a:effectLst>
              </a:rPr>
              <a:t>Reaz</a:t>
            </a:r>
            <a:endParaRPr lang="en-US" sz="2000" b="1" dirty="0">
              <a:ln w="0"/>
              <a:effectLst>
                <a:outerShdw blurRad="38100" dist="19050" dir="2700000" algn="tl" rotWithShape="0">
                  <a:schemeClr val="dk1">
                    <a:alpha val="40000"/>
                  </a:schemeClr>
                </a:outerShdw>
              </a:effectLst>
            </a:endParaRPr>
          </a:p>
          <a:p>
            <a:pPr algn="ctr"/>
            <a:r>
              <a:rPr lang="en-US" sz="2000" dirty="0">
                <a:ln w="0"/>
                <a:effectLst>
                  <a:outerShdw blurRad="38100" dist="19050" dir="2700000" algn="tl" rotWithShape="0">
                    <a:schemeClr val="dk1">
                      <a:alpha val="40000"/>
                    </a:schemeClr>
                  </a:outerShdw>
                </a:effectLst>
              </a:rPr>
              <a:t>ID: 1821940042</a:t>
            </a:r>
          </a:p>
          <a:p>
            <a:pPr algn="ctr"/>
            <a:r>
              <a:rPr lang="en-US" sz="2000" dirty="0">
                <a:ln w="0"/>
                <a:effectLst>
                  <a:outerShdw blurRad="38100" dist="19050" dir="2700000" algn="tl" rotWithShape="0">
                    <a:schemeClr val="dk1">
                      <a:alpha val="40000"/>
                    </a:schemeClr>
                  </a:outerShdw>
                </a:effectLst>
              </a:rPr>
              <a:t>Mail: hawlader.reaz@northsouth.edu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1773EE31-A2D1-9768-2C2D-0C57A1DAE97E}"/>
              </a:ext>
            </a:extLst>
          </p:cNvPr>
          <p:cNvSpPr/>
          <p:nvPr/>
        </p:nvSpPr>
        <p:spPr>
          <a:xfrm>
            <a:off x="2499141" y="8775882"/>
            <a:ext cx="4184384" cy="1015663"/>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Faculty Advisor:</a:t>
            </a:r>
          </a:p>
          <a:p>
            <a:pPr algn="ctr"/>
            <a:r>
              <a:rPr lang="en-US" sz="2000" b="1" i="0" cap="all" dirty="0">
                <a:effectLst/>
                <a:latin typeface="Source Sans Pro" panose="020B0503030403020204" pitchFamily="34" charset="0"/>
              </a:rPr>
              <a:t>MR. ABU OBAIDAH</a:t>
            </a:r>
            <a:endParaRPr lang="en-US" sz="2000" dirty="0">
              <a:ln w="0"/>
              <a:effectLst>
                <a:outerShdw blurRad="38100" dist="19050" dir="2700000" algn="tl" rotWithShape="0">
                  <a:schemeClr val="dk1">
                    <a:alpha val="40000"/>
                  </a:schemeClr>
                </a:outerShdw>
              </a:effectLst>
            </a:endParaRPr>
          </a:p>
          <a:p>
            <a:pPr algn="ctr"/>
            <a:r>
              <a:rPr lang="en-US" sz="2000" dirty="0">
                <a:ln w="0"/>
                <a:effectLst>
                  <a:outerShdw blurRad="38100" dist="19050" dir="2700000" algn="tl" rotWithShape="0">
                    <a:schemeClr val="dk1">
                      <a:alpha val="40000"/>
                    </a:schemeClr>
                  </a:outerShdw>
                </a:effectLst>
              </a:rPr>
              <a:t>Mail: abu.obaidah@northsouth.edu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0F72E8F8-BC43-770F-0FF6-EE666D6D5210}"/>
              </a:ext>
            </a:extLst>
          </p:cNvPr>
          <p:cNvSpPr/>
          <p:nvPr/>
        </p:nvSpPr>
        <p:spPr>
          <a:xfrm>
            <a:off x="10972799" y="32673679"/>
            <a:ext cx="10142955" cy="575032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2A7435BA-D460-1637-B7D2-723C3DD2F329}"/>
              </a:ext>
            </a:extLst>
          </p:cNvPr>
          <p:cNvSpPr/>
          <p:nvPr/>
        </p:nvSpPr>
        <p:spPr>
          <a:xfrm>
            <a:off x="10162621" y="32987363"/>
            <a:ext cx="4041835" cy="584775"/>
          </a:xfrm>
          <a:prstGeom prst="rect">
            <a:avLst/>
          </a:prstGeom>
          <a:noFill/>
        </p:spPr>
        <p:txBody>
          <a:bodyPr wrap="square" lIns="91440" tIns="45720" rIns="91440" bIns="45720">
            <a:spAutoFit/>
          </a:bodyPr>
          <a:lstStyle/>
          <a:p>
            <a:pPr algn="ctr"/>
            <a:r>
              <a:rPr lang="en-US" sz="3200" b="1" cap="none" spc="0" dirty="0">
                <a:ln w="0"/>
                <a:solidFill>
                  <a:schemeClr val="accent1">
                    <a:lumMod val="75000"/>
                  </a:schemeClr>
                </a:solidFill>
                <a:effectLst>
                  <a:outerShdw blurRad="38100" dist="19050" dir="2700000" algn="tl" rotWithShape="0">
                    <a:schemeClr val="dk1">
                      <a:alpha val="40000"/>
                    </a:schemeClr>
                  </a:outerShdw>
                </a:effectLst>
              </a:rPr>
              <a:t>Conclusion</a:t>
            </a:r>
          </a:p>
        </p:txBody>
      </p:sp>
      <p:sp>
        <p:nvSpPr>
          <p:cNvPr id="4" name="TextBox 3">
            <a:extLst>
              <a:ext uri="{FF2B5EF4-FFF2-40B4-BE49-F238E27FC236}">
                <a16:creationId xmlns:a16="http://schemas.microsoft.com/office/drawing/2014/main" id="{8802FE1B-C6F7-BC6F-3094-D5B7CDBCCB02}"/>
              </a:ext>
            </a:extLst>
          </p:cNvPr>
          <p:cNvSpPr txBox="1"/>
          <p:nvPr/>
        </p:nvSpPr>
        <p:spPr>
          <a:xfrm>
            <a:off x="11224590" y="33951486"/>
            <a:ext cx="9621081" cy="4029565"/>
          </a:xfrm>
          <a:prstGeom prst="rect">
            <a:avLst/>
          </a:prstGeom>
          <a:noFill/>
        </p:spPr>
        <p:txBody>
          <a:bodyPr wrap="square" rtlCol="0">
            <a:spAutoFit/>
          </a:bodyPr>
          <a:lstStyle/>
          <a:p>
            <a:pPr marL="0" marR="0" algn="just">
              <a:lnSpc>
                <a:spcPct val="107000"/>
              </a:lnSpc>
              <a:spcBef>
                <a:spcPts val="0"/>
              </a:spcBef>
              <a:spcAft>
                <a:spcPts val="0"/>
              </a:spcAft>
            </a:pPr>
            <a:r>
              <a:rPr lang="en-US" sz="2000" dirty="0">
                <a:solidFill>
                  <a:srgbClr val="242021"/>
                </a:solidFill>
                <a:effectLst/>
                <a:ea typeface="Calibri" panose="020F0502020204030204" pitchFamily="34" charset="0"/>
                <a:cs typeface="Times New Roman" panose="02020603050405020304" pitchFamily="18" charset="0"/>
              </a:rPr>
              <a:t>In this study, we created four neural network-based models for classifying eye diseases. These models are VGG-19, Resnet-50, and MobileNetV2. When it comes to categorizing ocular disorders from fundus pictures, the Resnet50 offered the best accuracy for all models. The other models' performance was similarly acceptable. To verify the efficacy of our suggested strategy, we conducted extensive tests using the ODIR- 2019 dataset, which is open to the general public. In comparison to the current CNN-based ocular illness classification models, our suggested technique can produce results that are more spectacular while using less computing power. The nicest thing about our suggested approach is how easy it may be applied to various kinds of illness categorization based on medical images. Furthermore, a user-friendly, real-time system for classifying ocular illnesses may be created using the models reported in this paper. Such a method will change the area of visual illness diagnostics and be of enormous use to medical experts.</a:t>
            </a:r>
            <a:endParaRPr lang="en-US" sz="2000" dirty="0">
              <a:effectLst/>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CF30C684-019C-6B89-519B-55B77788B79A}"/>
              </a:ext>
            </a:extLst>
          </p:cNvPr>
          <p:cNvSpPr txBox="1"/>
          <p:nvPr/>
        </p:nvSpPr>
        <p:spPr>
          <a:xfrm>
            <a:off x="11224590" y="22265878"/>
            <a:ext cx="9621081" cy="2862322"/>
          </a:xfrm>
          <a:prstGeom prst="rect">
            <a:avLst/>
          </a:prstGeom>
          <a:noFill/>
        </p:spPr>
        <p:txBody>
          <a:bodyPr wrap="square" rtlCol="0">
            <a:spAutoFit/>
          </a:bodyPr>
          <a:lstStyle/>
          <a:p>
            <a:pPr algn="just"/>
            <a:r>
              <a:rPr lang="en-US" sz="2000" dirty="0"/>
              <a:t>A Python-based open source app framework is called </a:t>
            </a:r>
            <a:r>
              <a:rPr lang="en-US" sz="2000" dirty="0" err="1"/>
              <a:t>Streamlit</a:t>
            </a:r>
            <a:r>
              <a:rPr lang="en-US" sz="2000" dirty="0"/>
              <a:t>. It enables us to quickly develop web applications for data science and machine learning. Major Python libraries like scikit-learn, </a:t>
            </a:r>
            <a:r>
              <a:rPr lang="en-US" sz="2000" dirty="0" err="1"/>
              <a:t>Keras</a:t>
            </a:r>
            <a:r>
              <a:rPr lang="en-US" sz="2000" dirty="0"/>
              <a:t>, </a:t>
            </a:r>
            <a:r>
              <a:rPr lang="en-US" sz="2000" dirty="0" err="1"/>
              <a:t>PyTorch</a:t>
            </a:r>
            <a:r>
              <a:rPr lang="en-US" sz="2000" dirty="0"/>
              <a:t>, </a:t>
            </a:r>
            <a:r>
              <a:rPr lang="en-US" sz="2000" dirty="0" err="1"/>
              <a:t>SymPy</a:t>
            </a:r>
            <a:r>
              <a:rPr lang="en-US" sz="2000" dirty="0"/>
              <a:t> (latex), NumPy, pandas, and Matplotlib are all compatible with it. We used </a:t>
            </a:r>
            <a:r>
              <a:rPr lang="en-US" sz="2000" dirty="0" err="1"/>
              <a:t>Streamlit</a:t>
            </a:r>
            <a:r>
              <a:rPr lang="en-US" sz="2000" dirty="0"/>
              <a:t> to deploy our project</a:t>
            </a:r>
            <a:r>
              <a:rPr lang="en-GB" sz="2000" dirty="0"/>
              <a:t>.</a:t>
            </a:r>
          </a:p>
          <a:p>
            <a:pPr algn="just"/>
            <a:r>
              <a:rPr lang="en-GB" sz="2000" dirty="0"/>
              <a:t>We use Sqlite3 for temporary Data Management. </a:t>
            </a:r>
            <a:r>
              <a:rPr lang="en-US" sz="2000" dirty="0"/>
              <a:t>Python SQLite3 module is used to integrate the SQLite database with Python. It is a standardized Python DBI API 2.0 and provides a straightforward and simple-to-use interface for interacting with SQLite databases. There is no need to install this module separately as it comes along with Python after the 2.5x version.</a:t>
            </a:r>
          </a:p>
        </p:txBody>
      </p:sp>
      <p:pic>
        <p:nvPicPr>
          <p:cNvPr id="20" name="Picture 19">
            <a:extLst>
              <a:ext uri="{FF2B5EF4-FFF2-40B4-BE49-F238E27FC236}">
                <a16:creationId xmlns:a16="http://schemas.microsoft.com/office/drawing/2014/main" id="{16A81297-B5B0-6F12-59E6-5703E15F4F8E}"/>
              </a:ext>
            </a:extLst>
          </p:cNvPr>
          <p:cNvPicPr>
            <a:picLocks noChangeAspect="1"/>
          </p:cNvPicPr>
          <p:nvPr/>
        </p:nvPicPr>
        <p:blipFill>
          <a:blip r:embed="rId5"/>
          <a:stretch>
            <a:fillRect/>
          </a:stretch>
        </p:blipFill>
        <p:spPr>
          <a:xfrm>
            <a:off x="12081695" y="25128200"/>
            <a:ext cx="2199489" cy="2620404"/>
          </a:xfrm>
          <a:prstGeom prst="rect">
            <a:avLst/>
          </a:prstGeom>
        </p:spPr>
      </p:pic>
      <p:pic>
        <p:nvPicPr>
          <p:cNvPr id="21" name="Picture 20">
            <a:extLst>
              <a:ext uri="{FF2B5EF4-FFF2-40B4-BE49-F238E27FC236}">
                <a16:creationId xmlns:a16="http://schemas.microsoft.com/office/drawing/2014/main" id="{8F03AD9A-43D7-864D-5D5A-3309198D6268}"/>
              </a:ext>
            </a:extLst>
          </p:cNvPr>
          <p:cNvPicPr>
            <a:picLocks noChangeAspect="1"/>
          </p:cNvPicPr>
          <p:nvPr/>
        </p:nvPicPr>
        <p:blipFill>
          <a:blip r:embed="rId6"/>
          <a:stretch>
            <a:fillRect/>
          </a:stretch>
        </p:blipFill>
        <p:spPr>
          <a:xfrm>
            <a:off x="15261416" y="25177874"/>
            <a:ext cx="5422707" cy="2616066"/>
          </a:xfrm>
          <a:prstGeom prst="rect">
            <a:avLst/>
          </a:prstGeom>
        </p:spPr>
      </p:pic>
      <p:pic>
        <p:nvPicPr>
          <p:cNvPr id="23" name="Picture 22">
            <a:extLst>
              <a:ext uri="{FF2B5EF4-FFF2-40B4-BE49-F238E27FC236}">
                <a16:creationId xmlns:a16="http://schemas.microsoft.com/office/drawing/2014/main" id="{9D89D40D-828C-5A98-684D-1107C06C44A2}"/>
              </a:ext>
            </a:extLst>
          </p:cNvPr>
          <p:cNvPicPr>
            <a:picLocks noChangeAspect="1"/>
          </p:cNvPicPr>
          <p:nvPr/>
        </p:nvPicPr>
        <p:blipFill>
          <a:blip r:embed="rId7"/>
          <a:stretch>
            <a:fillRect/>
          </a:stretch>
        </p:blipFill>
        <p:spPr>
          <a:xfrm>
            <a:off x="12578689" y="28091429"/>
            <a:ext cx="7297544" cy="3877392"/>
          </a:xfrm>
          <a:prstGeom prst="rect">
            <a:avLst/>
          </a:prstGeom>
        </p:spPr>
      </p:pic>
      <p:pic>
        <p:nvPicPr>
          <p:cNvPr id="26" name="Picture 25">
            <a:extLst>
              <a:ext uri="{FF2B5EF4-FFF2-40B4-BE49-F238E27FC236}">
                <a16:creationId xmlns:a16="http://schemas.microsoft.com/office/drawing/2014/main" id="{19F1FE92-52E3-4BD8-A693-019460567249}"/>
              </a:ext>
            </a:extLst>
          </p:cNvPr>
          <p:cNvPicPr>
            <a:picLocks noChangeAspect="1"/>
          </p:cNvPicPr>
          <p:nvPr/>
        </p:nvPicPr>
        <p:blipFill>
          <a:blip r:embed="rId8"/>
          <a:stretch>
            <a:fillRect/>
          </a:stretch>
        </p:blipFill>
        <p:spPr>
          <a:xfrm>
            <a:off x="21468263" y="19793399"/>
            <a:ext cx="8448675" cy="3457575"/>
          </a:xfrm>
          <a:prstGeom prst="rect">
            <a:avLst/>
          </a:prstGeom>
        </p:spPr>
      </p:pic>
      <p:pic>
        <p:nvPicPr>
          <p:cNvPr id="30" name="Picture 29">
            <a:extLst>
              <a:ext uri="{FF2B5EF4-FFF2-40B4-BE49-F238E27FC236}">
                <a16:creationId xmlns:a16="http://schemas.microsoft.com/office/drawing/2014/main" id="{A8DEFF79-9CB8-AF6E-0CE5-7E997A1A58CD}"/>
              </a:ext>
            </a:extLst>
          </p:cNvPr>
          <p:cNvPicPr>
            <a:picLocks noChangeAspect="1"/>
          </p:cNvPicPr>
          <p:nvPr/>
        </p:nvPicPr>
        <p:blipFill>
          <a:blip r:embed="rId9"/>
          <a:stretch>
            <a:fillRect/>
          </a:stretch>
        </p:blipFill>
        <p:spPr>
          <a:xfrm>
            <a:off x="21515292" y="27167960"/>
            <a:ext cx="8448673" cy="1683302"/>
          </a:xfrm>
          <a:prstGeom prst="rect">
            <a:avLst/>
          </a:prstGeom>
        </p:spPr>
      </p:pic>
      <p:pic>
        <p:nvPicPr>
          <p:cNvPr id="32" name="Picture 31">
            <a:extLst>
              <a:ext uri="{FF2B5EF4-FFF2-40B4-BE49-F238E27FC236}">
                <a16:creationId xmlns:a16="http://schemas.microsoft.com/office/drawing/2014/main" id="{858A379C-DA1A-AE8C-25D4-30370BA284BA}"/>
              </a:ext>
            </a:extLst>
          </p:cNvPr>
          <p:cNvPicPr>
            <a:picLocks noChangeAspect="1"/>
          </p:cNvPicPr>
          <p:nvPr/>
        </p:nvPicPr>
        <p:blipFill>
          <a:blip r:embed="rId10"/>
          <a:stretch>
            <a:fillRect/>
          </a:stretch>
        </p:blipFill>
        <p:spPr>
          <a:xfrm>
            <a:off x="21539838" y="29092377"/>
            <a:ext cx="8450656" cy="3457575"/>
          </a:xfrm>
          <a:prstGeom prst="rect">
            <a:avLst/>
          </a:prstGeom>
        </p:spPr>
      </p:pic>
      <p:pic>
        <p:nvPicPr>
          <p:cNvPr id="34" name="Picture 33">
            <a:extLst>
              <a:ext uri="{FF2B5EF4-FFF2-40B4-BE49-F238E27FC236}">
                <a16:creationId xmlns:a16="http://schemas.microsoft.com/office/drawing/2014/main" id="{42E430F5-F25C-238D-956A-2798C2DD649D}"/>
              </a:ext>
            </a:extLst>
          </p:cNvPr>
          <p:cNvPicPr>
            <a:picLocks noChangeAspect="1"/>
          </p:cNvPicPr>
          <p:nvPr/>
        </p:nvPicPr>
        <p:blipFill>
          <a:blip r:embed="rId11"/>
          <a:stretch>
            <a:fillRect/>
          </a:stretch>
        </p:blipFill>
        <p:spPr>
          <a:xfrm>
            <a:off x="23325599" y="10299538"/>
            <a:ext cx="4447619" cy="9000000"/>
          </a:xfrm>
          <a:prstGeom prst="rect">
            <a:avLst/>
          </a:prstGeom>
        </p:spPr>
      </p:pic>
      <p:pic>
        <p:nvPicPr>
          <p:cNvPr id="35" name="Picture 34">
            <a:extLst>
              <a:ext uri="{FF2B5EF4-FFF2-40B4-BE49-F238E27FC236}">
                <a16:creationId xmlns:a16="http://schemas.microsoft.com/office/drawing/2014/main" id="{42CDC565-4DB4-5777-BC32-FD7CB4B4C087}"/>
              </a:ext>
            </a:extLst>
          </p:cNvPr>
          <p:cNvPicPr>
            <a:picLocks noChangeAspect="1"/>
          </p:cNvPicPr>
          <p:nvPr/>
        </p:nvPicPr>
        <p:blipFill>
          <a:blip r:embed="rId12"/>
          <a:stretch>
            <a:fillRect/>
          </a:stretch>
        </p:blipFill>
        <p:spPr>
          <a:xfrm>
            <a:off x="21539838" y="32987363"/>
            <a:ext cx="3918110" cy="2358170"/>
          </a:xfrm>
          <a:prstGeom prst="rect">
            <a:avLst/>
          </a:prstGeom>
        </p:spPr>
      </p:pic>
      <p:pic>
        <p:nvPicPr>
          <p:cNvPr id="36" name="Picture 35">
            <a:extLst>
              <a:ext uri="{FF2B5EF4-FFF2-40B4-BE49-F238E27FC236}">
                <a16:creationId xmlns:a16="http://schemas.microsoft.com/office/drawing/2014/main" id="{E95B8848-981E-141F-8A29-61ABC1E894B7}"/>
              </a:ext>
            </a:extLst>
          </p:cNvPr>
          <p:cNvPicPr>
            <a:picLocks noChangeAspect="1"/>
          </p:cNvPicPr>
          <p:nvPr/>
        </p:nvPicPr>
        <p:blipFill>
          <a:blip r:embed="rId13"/>
          <a:stretch>
            <a:fillRect/>
          </a:stretch>
        </p:blipFill>
        <p:spPr>
          <a:xfrm>
            <a:off x="25998827" y="32987363"/>
            <a:ext cx="3918110" cy="2358170"/>
          </a:xfrm>
          <a:prstGeom prst="rect">
            <a:avLst/>
          </a:prstGeom>
        </p:spPr>
      </p:pic>
      <p:pic>
        <p:nvPicPr>
          <p:cNvPr id="37" name="Picture 36">
            <a:extLst>
              <a:ext uri="{FF2B5EF4-FFF2-40B4-BE49-F238E27FC236}">
                <a16:creationId xmlns:a16="http://schemas.microsoft.com/office/drawing/2014/main" id="{8EF463EC-8201-91D7-E57E-1ED1DA54036A}"/>
              </a:ext>
            </a:extLst>
          </p:cNvPr>
          <p:cNvPicPr>
            <a:picLocks noChangeAspect="1"/>
          </p:cNvPicPr>
          <p:nvPr/>
        </p:nvPicPr>
        <p:blipFill>
          <a:blip r:embed="rId14"/>
          <a:stretch>
            <a:fillRect/>
          </a:stretch>
        </p:blipFill>
        <p:spPr>
          <a:xfrm>
            <a:off x="23855108" y="35825350"/>
            <a:ext cx="3918110" cy="2358170"/>
          </a:xfrm>
          <a:prstGeom prst="rect">
            <a:avLst/>
          </a:prstGeom>
        </p:spPr>
      </p:pic>
      <p:sp>
        <p:nvSpPr>
          <p:cNvPr id="38" name="TextBox 37">
            <a:extLst>
              <a:ext uri="{FF2B5EF4-FFF2-40B4-BE49-F238E27FC236}">
                <a16:creationId xmlns:a16="http://schemas.microsoft.com/office/drawing/2014/main" id="{3CF4636C-4E65-7581-78BB-FF0F8F516662}"/>
              </a:ext>
            </a:extLst>
          </p:cNvPr>
          <p:cNvSpPr txBox="1"/>
          <p:nvPr/>
        </p:nvSpPr>
        <p:spPr>
          <a:xfrm>
            <a:off x="11224589" y="11349681"/>
            <a:ext cx="9621081" cy="7478970"/>
          </a:xfrm>
          <a:prstGeom prst="rect">
            <a:avLst/>
          </a:prstGeom>
          <a:noFill/>
        </p:spPr>
        <p:txBody>
          <a:bodyPr wrap="square" rtlCol="0">
            <a:spAutoFit/>
          </a:bodyPr>
          <a:lstStyle/>
          <a:p>
            <a:pPr algn="just"/>
            <a:r>
              <a:rPr lang="en-US" sz="1600" dirty="0"/>
              <a:t>We will be analyze our model by there accuracy. Based on the input, or training, data, machine learning model accuracy is the statistic used to discover which model is best at recognizing correlations and patterns between variables in a dataset. The better predictions and insights a model can generate, which in turn provide more commercial value, depend on how well it can generalize to "unseen" data.</a:t>
            </a:r>
          </a:p>
          <a:p>
            <a:pPr algn="just"/>
            <a:endParaRPr lang="en-US" sz="1600" dirty="0"/>
          </a:p>
          <a:p>
            <a:pPr marL="342900" indent="-342900" algn="just">
              <a:buFont typeface="Arial" panose="020B0604020202020204" pitchFamily="34" charset="0"/>
              <a:buChar char="•"/>
            </a:pPr>
            <a:r>
              <a:rPr lang="en-US" sz="1600" b="1" dirty="0"/>
              <a:t>VGG 19: </a:t>
            </a:r>
            <a:r>
              <a:rPr lang="en-US" sz="1600" dirty="0"/>
              <a:t>Using VGG-19, the accuracy of cataract vs. normal original data is 97.24%. Glaucoma vs. normal has an accuracy of 90.94%. In addition, myopia vs. normal has an accuracy of 98.13%. The accuracy for hypertensive vs. normal is 94.73%.  It has no overriding issue. It performed very well. We removed bias by balancing images for data classes.</a:t>
            </a:r>
          </a:p>
          <a:p>
            <a:pPr marL="342900" indent="-342900" algn="just">
              <a:buFont typeface="Arial" panose="020B0604020202020204" pitchFamily="34" charset="0"/>
              <a:buChar char="•"/>
            </a:pPr>
            <a:r>
              <a:rPr lang="en-US" sz="1600" b="1" dirty="0"/>
              <a:t>Resnet50: </a:t>
            </a:r>
            <a:r>
              <a:rPr lang="en-US" sz="1600" dirty="0"/>
              <a:t>Resnet50 is the best performed model according to accuracy. Using Resnet50, the accuracy of cataract vs. normal original data is 99.45%. Glaucoma vs. normal has an accuracy of 90.98%. In addition, myopia vs. normal has an accuracy of 99.26%. The accuracy for hypertensive vs. normal is 94.73%.  It has no overriding issue. It performed very well. We removed bias by balancing images for data classes.</a:t>
            </a:r>
          </a:p>
          <a:p>
            <a:pPr marL="342900" indent="-342900" algn="just">
              <a:buFont typeface="Arial" panose="020B0604020202020204" pitchFamily="34" charset="0"/>
              <a:buChar char="•"/>
            </a:pPr>
            <a:r>
              <a:rPr lang="en-US" sz="1600" b="1" dirty="0"/>
              <a:t>MobilenetV2: </a:t>
            </a:r>
            <a:r>
              <a:rPr lang="en-US" sz="1600" dirty="0"/>
              <a:t>It is the worst performed model out of three. The result without augmented data is too bad. But after taking augmented data, we did get satisfactory results form this model.</a:t>
            </a:r>
          </a:p>
          <a:p>
            <a:pPr marL="800100" lvl="1" indent="-342900" algn="just">
              <a:buFont typeface="Arial" panose="020B0604020202020204" pitchFamily="34" charset="0"/>
              <a:buChar char="•"/>
            </a:pPr>
            <a:r>
              <a:rPr lang="en-US" sz="1600" dirty="0"/>
              <a:t>Cataract V Normal original data Using MobilenetV2 has 77% accuracy </a:t>
            </a:r>
          </a:p>
          <a:p>
            <a:pPr marL="800100" lvl="1" indent="-342900" algn="just">
              <a:buFont typeface="Arial" panose="020B0604020202020204" pitchFamily="34" charset="0"/>
              <a:buChar char="•"/>
            </a:pPr>
            <a:r>
              <a:rPr lang="en-US" sz="1600" dirty="0"/>
              <a:t>Cataract V Normal augmented data Using MobilenetV2 has 90% accuracy </a:t>
            </a:r>
          </a:p>
          <a:p>
            <a:pPr marL="800100" lvl="1" indent="-342900" algn="just">
              <a:buFont typeface="Arial" panose="020B0604020202020204" pitchFamily="34" charset="0"/>
              <a:buChar char="•"/>
            </a:pPr>
            <a:r>
              <a:rPr lang="en-US" sz="1600" dirty="0"/>
              <a:t>Glaucoma V Normal original data Using MobilenetV2 has 59% accuracy </a:t>
            </a:r>
          </a:p>
          <a:p>
            <a:pPr marL="800100" lvl="1" indent="-342900" algn="just">
              <a:buFont typeface="Arial" panose="020B0604020202020204" pitchFamily="34" charset="0"/>
              <a:buChar char="•"/>
            </a:pPr>
            <a:r>
              <a:rPr lang="en-US" sz="1600" dirty="0"/>
              <a:t>Glaucoma V Normal augmented data Using MobilenetV2 has 84% accuracy </a:t>
            </a:r>
          </a:p>
          <a:p>
            <a:pPr marL="800100" lvl="1" indent="-342900" algn="just">
              <a:buFont typeface="Arial" panose="020B0604020202020204" pitchFamily="34" charset="0"/>
              <a:buChar char="•"/>
            </a:pPr>
            <a:r>
              <a:rPr lang="en-US" sz="1600" dirty="0"/>
              <a:t>Myopia V Normal original data Using MobilenetV2 has 77% accuracy </a:t>
            </a:r>
          </a:p>
          <a:p>
            <a:pPr marL="800100" lvl="1" indent="-342900" algn="just">
              <a:buFont typeface="Arial" panose="020B0604020202020204" pitchFamily="34" charset="0"/>
              <a:buChar char="•"/>
            </a:pPr>
            <a:r>
              <a:rPr lang="en-US" sz="1600" dirty="0"/>
              <a:t>Myopia V Normal augmented data Using MobilenetV2 has 89% accuracy </a:t>
            </a:r>
          </a:p>
          <a:p>
            <a:pPr marL="800100" lvl="1" indent="-342900" algn="just">
              <a:buFont typeface="Arial" panose="020B0604020202020204" pitchFamily="34" charset="0"/>
              <a:buChar char="•"/>
            </a:pPr>
            <a:r>
              <a:rPr lang="en-US" sz="1600" dirty="0"/>
              <a:t>Hypertensive V Normal original data Using MobilenetV2 has 52% accuracy </a:t>
            </a:r>
          </a:p>
          <a:p>
            <a:pPr marL="800100" lvl="1" indent="-342900" algn="just">
              <a:buFont typeface="Arial" panose="020B0604020202020204" pitchFamily="34" charset="0"/>
              <a:buChar char="•"/>
            </a:pPr>
            <a:r>
              <a:rPr lang="en-US" sz="1600" dirty="0"/>
              <a:t>Hypertensive V Normal augmented data Using MobilenetV2 has 88% accuracy </a:t>
            </a:r>
          </a:p>
          <a:p>
            <a:pPr algn="just"/>
            <a:r>
              <a:rPr lang="en-US" sz="1600" dirty="0"/>
              <a:t>we can see in the training performance of MobileNetV2, its accuracy is getting improved and it can be inferred that the accuracy will certainly be improved if we run the training for more number of epochs. Also, There is hundred percentage training accuracy issue on VGG19  and Resnet50. We had tried to train those model in various dataset split ratio. There were various issue, but we selected the most optimized one. When we got hundred percentage training accuracy, we looked the accuracy of the model and the curve. If training accuracy curve is above validation curve and the accuracy was the highest, we recorded necessary information. But There is no hundred percent training accuracy issue on MobilenetV2. So, there is no overfitting issue also. </a:t>
            </a:r>
          </a:p>
        </p:txBody>
      </p:sp>
      <p:pic>
        <p:nvPicPr>
          <p:cNvPr id="40" name="Picture 39">
            <a:extLst>
              <a:ext uri="{FF2B5EF4-FFF2-40B4-BE49-F238E27FC236}">
                <a16:creationId xmlns:a16="http://schemas.microsoft.com/office/drawing/2014/main" id="{D29B7427-CC8A-8857-8CBB-FBC02C9A3856}"/>
              </a:ext>
            </a:extLst>
          </p:cNvPr>
          <p:cNvPicPr>
            <a:picLocks noChangeAspect="1"/>
          </p:cNvPicPr>
          <p:nvPr/>
        </p:nvPicPr>
        <p:blipFill>
          <a:blip r:embed="rId15"/>
          <a:stretch>
            <a:fillRect/>
          </a:stretch>
        </p:blipFill>
        <p:spPr>
          <a:xfrm>
            <a:off x="21515291" y="23560254"/>
            <a:ext cx="8401645" cy="3433160"/>
          </a:xfrm>
          <a:prstGeom prst="rect">
            <a:avLst/>
          </a:prstGeom>
        </p:spPr>
      </p:pic>
    </p:spTree>
    <p:extLst>
      <p:ext uri="{BB962C8B-B14F-4D97-AF65-F5344CB8AC3E}">
        <p14:creationId xmlns:p14="http://schemas.microsoft.com/office/powerpoint/2010/main" val="37670094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826</TotalTime>
  <Words>2773</Words>
  <Application>Microsoft Office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Yu Gothic UI Semibold</vt:lpstr>
      <vt:lpstr>Arial</vt:lpstr>
      <vt:lpstr>Calibri</vt:lpstr>
      <vt:lpstr>Calibri Light</vt:lpstr>
      <vt:lpstr>Cambria Math</vt:lpstr>
      <vt:lpstr>Source Sans Pro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Sazid Tonmoy</cp:lastModifiedBy>
  <cp:revision>10</cp:revision>
  <dcterms:created xsi:type="dcterms:W3CDTF">2022-08-22T16:09:26Z</dcterms:created>
  <dcterms:modified xsi:type="dcterms:W3CDTF">2022-08-29T17:39:55Z</dcterms:modified>
</cp:coreProperties>
</file>