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71" r:id="rId6"/>
    <p:sldId id="259" r:id="rId7"/>
    <p:sldId id="263" r:id="rId8"/>
    <p:sldId id="261" r:id="rId9"/>
    <p:sldId id="260" r:id="rId10"/>
    <p:sldId id="272" r:id="rId11"/>
    <p:sldId id="267" r:id="rId12"/>
    <p:sldId id="274" r:id="rId13"/>
    <p:sldId id="275" r:id="rId14"/>
    <p:sldId id="276" r:id="rId15"/>
    <p:sldId id="273" r:id="rId16"/>
    <p:sldId id="266" r:id="rId17"/>
    <p:sldId id="268" r:id="rId18"/>
    <p:sldId id="269" r:id="rId19"/>
    <p:sldId id="277" r:id="rId20"/>
    <p:sldId id="27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zid Tonmoy" initials="ST" lastIdx="4" clrIdx="0">
    <p:extLst>
      <p:ext uri="{19B8F6BF-5375-455C-9EA6-DF929625EA0E}">
        <p15:presenceInfo xmlns:p15="http://schemas.microsoft.com/office/powerpoint/2012/main" userId="d20ed8a79bb64b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6D9A"/>
    <a:srgbClr val="3E91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30T10:20:13.659"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30T10:20:13.659" idx="2">
    <p:pos x="10" y="10"/>
    <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8-30T10:20:13.659" idx="3">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8-30T10:20:13.659" idx="4">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CEBA-472B-D48A-A259-F11F4AB4F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419770B-B36A-4CBC-ADA4-E3F451F74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4CAC0E-E1B5-9424-9271-14C771B2A394}"/>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E0BCB326-C3CB-8D1C-A916-B63BBB3D3F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959345-5848-0238-F18B-823E82EC83D0}"/>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113154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09AA-6FBA-3120-08EC-4F2637215A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B40AAD-6519-09B8-BEE5-E657E1BF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CFA6E5-44C1-F684-CC2D-0BBB92D0ECA1}"/>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A4F2B5C6-472E-E1FE-84CA-57F4E3C262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92AE45-CFF5-4EE2-A477-B6F9B7D83A23}"/>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8419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21D18-75CB-76F5-8556-4430AEDF0C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35595F-7ABD-4CF2-9CEE-7F29AA27B1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C4E6CF-0B79-15C7-9B90-8EB50B0B190C}"/>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E06D174E-810E-6313-4A32-D6C9253FA0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F6FD1-06E4-CBF7-4EC0-BDC83E48D975}"/>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104925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9FB0-8E26-72DD-9876-F7C60C543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86E500-D871-B1CF-3A14-3AE6E7A6B7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72216D-739E-8CE4-0267-11E85A4BE0D5}"/>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654F7407-80DF-BD55-CD20-7DCB90E2D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BC540C-753A-669F-C0BD-20DC73A8CE1C}"/>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385966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79D29-B98D-6757-ABFF-9E867A6D26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AC9CEB-44C1-B1D6-DF59-2B3D78495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ED44F-86A5-F2D6-EAE2-E17F90241407}"/>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5E34C56B-D52E-FC2D-787C-740F1478E3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50229-F596-424D-FFDF-9B45E33600EB}"/>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377859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9BFD-E3FF-B650-57C8-02D5A45B34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97AD74-76F7-098C-40C7-929C22B265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4A2748-476C-B7FB-2BAF-C215669AB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558CF7-336C-66B6-6FCB-B614AF150B53}"/>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6" name="Footer Placeholder 5">
            <a:extLst>
              <a:ext uri="{FF2B5EF4-FFF2-40B4-BE49-F238E27FC236}">
                <a16:creationId xmlns:a16="http://schemas.microsoft.com/office/drawing/2014/main" id="{E55F03F3-AD35-F22C-9D8C-EBF49D34E4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46E8D1-1235-73BE-D383-2A84D767C8E1}"/>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46068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2AAC-D91F-06F5-1BE6-763AB1626D8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0906F3-74E3-B2A9-5DB3-4C33671AA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298E0-88E5-3BED-F0F6-4DE6E0FCA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A75054-89B4-0492-241F-4338F12A0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3C3493-1079-2577-4CA7-B385AD7A8F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67B42F-0032-1424-9095-1A4580B7DA16}"/>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8" name="Footer Placeholder 7">
            <a:extLst>
              <a:ext uri="{FF2B5EF4-FFF2-40B4-BE49-F238E27FC236}">
                <a16:creationId xmlns:a16="http://schemas.microsoft.com/office/drawing/2014/main" id="{3553662E-30D7-D253-5CAB-DD911E8554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023258-7499-FF7F-26AA-8F5F77F5CDA4}"/>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143953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14B8-DE55-16BD-1FA6-6C9FBD3EB6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A188280-775A-331B-78F4-279BF8521948}"/>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4" name="Footer Placeholder 3">
            <a:extLst>
              <a:ext uri="{FF2B5EF4-FFF2-40B4-BE49-F238E27FC236}">
                <a16:creationId xmlns:a16="http://schemas.microsoft.com/office/drawing/2014/main" id="{1951FE1D-E0BC-4CD9-89FB-1EED02F707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A9AC8C-9DBC-429C-BD4E-6B83A563A715}"/>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374332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F5E7E6-CAA4-9DDB-18B6-7E9CDA9B6D7A}"/>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3" name="Footer Placeholder 2">
            <a:extLst>
              <a:ext uri="{FF2B5EF4-FFF2-40B4-BE49-F238E27FC236}">
                <a16:creationId xmlns:a16="http://schemas.microsoft.com/office/drawing/2014/main" id="{24120361-F8D4-83A6-FBBE-5EAF03B5AC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E3721A-306B-4D48-A62E-4140DEC62B24}"/>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174546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839C-21BE-FE8B-309B-3C35E123F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88B157-C5BB-1FD6-AADA-A45D3E35A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E160B4C-0DC1-5154-FE6D-39C64B2DA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71DD3-1CCB-C882-0A0E-B227B57F97CC}"/>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6" name="Footer Placeholder 5">
            <a:extLst>
              <a:ext uri="{FF2B5EF4-FFF2-40B4-BE49-F238E27FC236}">
                <a16:creationId xmlns:a16="http://schemas.microsoft.com/office/drawing/2014/main" id="{7E55D57B-B5D9-4B3B-88BB-755D9E5D2F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256C7A-5601-384E-BD7A-101D950E5782}"/>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45132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797B-B758-B730-A8BC-289E1F904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6D0D18-C3A9-FFC0-C5B7-2BD25B2F2E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2C83AA-9C7A-698B-0EAB-EE33EE994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B0B52-E6B9-E609-A9E8-9E84332BB798}"/>
              </a:ext>
            </a:extLst>
          </p:cNvPr>
          <p:cNvSpPr>
            <a:spLocks noGrp="1"/>
          </p:cNvSpPr>
          <p:nvPr>
            <p:ph type="dt" sz="half" idx="10"/>
          </p:nvPr>
        </p:nvSpPr>
        <p:spPr/>
        <p:txBody>
          <a:bodyPr/>
          <a:lstStyle/>
          <a:p>
            <a:fld id="{90E68324-4429-4D1F-BD07-303C52C85DAF}" type="datetimeFigureOut">
              <a:rPr lang="en-GB" smtClean="0"/>
              <a:t>02/09/2022</a:t>
            </a:fld>
            <a:endParaRPr lang="en-GB"/>
          </a:p>
        </p:txBody>
      </p:sp>
      <p:sp>
        <p:nvSpPr>
          <p:cNvPr id="6" name="Footer Placeholder 5">
            <a:extLst>
              <a:ext uri="{FF2B5EF4-FFF2-40B4-BE49-F238E27FC236}">
                <a16:creationId xmlns:a16="http://schemas.microsoft.com/office/drawing/2014/main" id="{C4910880-50DA-780A-062A-A1D86FE0AC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965804-F2AF-9AD1-2A2A-651554CB4D67}"/>
              </a:ext>
            </a:extLst>
          </p:cNvPr>
          <p:cNvSpPr>
            <a:spLocks noGrp="1"/>
          </p:cNvSpPr>
          <p:nvPr>
            <p:ph type="sldNum" sz="quarter" idx="12"/>
          </p:nvPr>
        </p:nvSpPr>
        <p:spPr/>
        <p:txBody>
          <a:bodyPr/>
          <a:lstStyle/>
          <a:p>
            <a:fld id="{42DAD358-4C81-4B0E-A83A-C9E2996E5FE9}" type="slidenum">
              <a:rPr lang="en-GB" smtClean="0"/>
              <a:t>‹#›</a:t>
            </a:fld>
            <a:endParaRPr lang="en-GB"/>
          </a:p>
        </p:txBody>
      </p:sp>
    </p:spTree>
    <p:extLst>
      <p:ext uri="{BB962C8B-B14F-4D97-AF65-F5344CB8AC3E}">
        <p14:creationId xmlns:p14="http://schemas.microsoft.com/office/powerpoint/2010/main" val="325984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A872B-2E21-3253-9F37-ED8BB0E1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675C65-316B-4584-A814-49F595F97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13DFB5-0276-393A-328B-0A1D99A2A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68324-4429-4D1F-BD07-303C52C85DAF}" type="datetimeFigureOut">
              <a:rPr lang="en-GB" smtClean="0"/>
              <a:t>02/09/2022</a:t>
            </a:fld>
            <a:endParaRPr lang="en-GB"/>
          </a:p>
        </p:txBody>
      </p:sp>
      <p:sp>
        <p:nvSpPr>
          <p:cNvPr id="5" name="Footer Placeholder 4">
            <a:extLst>
              <a:ext uri="{FF2B5EF4-FFF2-40B4-BE49-F238E27FC236}">
                <a16:creationId xmlns:a16="http://schemas.microsoft.com/office/drawing/2014/main" id="{2C9348A8-1452-4CC6-A979-BC02045EF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C55112-1AF5-54DD-7BEF-8D5130F36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AD358-4C81-4B0E-A83A-C9E2996E5FE9}" type="slidenum">
              <a:rPr lang="en-GB" smtClean="0"/>
              <a:t>‹#›</a:t>
            </a:fld>
            <a:endParaRPr lang="en-GB"/>
          </a:p>
        </p:txBody>
      </p:sp>
    </p:spTree>
    <p:extLst>
      <p:ext uri="{BB962C8B-B14F-4D97-AF65-F5344CB8AC3E}">
        <p14:creationId xmlns:p14="http://schemas.microsoft.com/office/powerpoint/2010/main" val="135152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07/s13755-020-00125-5"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BDEB20-65E6-4AD5-BDA1-FBEA451D1EEC}"/>
              </a:ext>
            </a:extLst>
          </p:cNvPr>
          <p:cNvSpPr/>
          <p:nvPr/>
        </p:nvSpPr>
        <p:spPr>
          <a:xfrm>
            <a:off x="0" y="1132514"/>
            <a:ext cx="7290033" cy="24411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A65C0C3-3EF0-2FB7-D059-B57AA790279B}"/>
              </a:ext>
            </a:extLst>
          </p:cNvPr>
          <p:cNvSpPr/>
          <p:nvPr/>
        </p:nvSpPr>
        <p:spPr>
          <a:xfrm>
            <a:off x="460301" y="1334257"/>
            <a:ext cx="3187872" cy="1569660"/>
          </a:xfrm>
          <a:prstGeom prst="rect">
            <a:avLst/>
          </a:prstGeom>
          <a:noFill/>
        </p:spPr>
        <p:txBody>
          <a:bodyPr wrap="square" lIns="91440" tIns="45720" rIns="91440" bIns="45720">
            <a:spAutoFit/>
          </a:bodyPr>
          <a:lstStyle/>
          <a:p>
            <a:r>
              <a:rPr lang="en-US" sz="2400" i="0" dirty="0">
                <a:solidFill>
                  <a:schemeClr val="bg1"/>
                </a:solidFill>
                <a:effectLst/>
                <a:latin typeface="Yu Gothic UI Semibold" panose="020B0700000000000000" pitchFamily="34" charset="-128"/>
                <a:ea typeface="Yu Gothic UI Semibold" panose="020B0700000000000000" pitchFamily="34" charset="-128"/>
              </a:rPr>
              <a:t>Ocular Disease Recognition through Deep Learning Architectures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93ECFA0-DC10-8BD0-C80A-451DC1191624}"/>
              </a:ext>
            </a:extLst>
          </p:cNvPr>
          <p:cNvSpPr/>
          <p:nvPr/>
        </p:nvSpPr>
        <p:spPr>
          <a:xfrm>
            <a:off x="8758106" y="5654180"/>
            <a:ext cx="3433894" cy="12038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72529EB-9379-3E78-CFD2-6590C11B4743}"/>
              </a:ext>
            </a:extLst>
          </p:cNvPr>
          <p:cNvSpPr/>
          <p:nvPr/>
        </p:nvSpPr>
        <p:spPr>
          <a:xfrm>
            <a:off x="9407707" y="5828499"/>
            <a:ext cx="3433894" cy="1538883"/>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 </a:t>
            </a:r>
            <a:r>
              <a:rPr lang="en-GB" sz="1600" i="0" dirty="0">
                <a:solidFill>
                  <a:schemeClr val="tx2">
                    <a:lumMod val="75000"/>
                  </a:schemeClr>
                </a:solidFill>
                <a:effectLst/>
                <a:latin typeface="Yu Gothic UI Semibold" panose="020B0700000000000000" pitchFamily="34" charset="-128"/>
                <a:ea typeface="Yu Gothic UI Semibold" panose="020B0700000000000000" pitchFamily="34" charset="-128"/>
              </a:rPr>
              <a:t>Submitted to:</a:t>
            </a:r>
          </a:p>
          <a:p>
            <a:r>
              <a:rPr lang="en-GB" sz="1600" i="0" dirty="0">
                <a:solidFill>
                  <a:schemeClr val="tx2">
                    <a:lumMod val="75000"/>
                  </a:schemeClr>
                </a:solidFill>
                <a:effectLst/>
                <a:latin typeface="Yu Gothic UI Semibold" panose="020B0700000000000000" pitchFamily="34" charset="-128"/>
                <a:ea typeface="Yu Gothic UI Semibold" panose="020B0700000000000000" pitchFamily="34" charset="-128"/>
              </a:rPr>
              <a:t> Mr. </a:t>
            </a:r>
            <a:r>
              <a:rPr lang="en-GB" sz="1600" dirty="0">
                <a:solidFill>
                  <a:schemeClr val="tx2">
                    <a:lumMod val="75000"/>
                  </a:schemeClr>
                </a:solidFill>
                <a:latin typeface="Yu Gothic UI Semibold" panose="020B0700000000000000" pitchFamily="34" charset="-128"/>
                <a:ea typeface="Yu Gothic UI Semibold" panose="020B0700000000000000" pitchFamily="34" charset="-128"/>
              </a:rPr>
              <a:t>A</a:t>
            </a:r>
            <a:r>
              <a:rPr lang="en-GB" sz="1600" i="0" dirty="0">
                <a:solidFill>
                  <a:schemeClr val="tx2">
                    <a:lumMod val="75000"/>
                  </a:schemeClr>
                </a:solidFill>
                <a:effectLst/>
                <a:latin typeface="Yu Gothic UI Semibold" panose="020B0700000000000000" pitchFamily="34" charset="-128"/>
                <a:ea typeface="Yu Gothic UI Semibold" panose="020B0700000000000000" pitchFamily="34" charset="-128"/>
              </a:rPr>
              <a:t>bu </a:t>
            </a:r>
            <a:r>
              <a:rPr lang="en-GB" sz="1600" i="0" dirty="0" err="1">
                <a:solidFill>
                  <a:schemeClr val="tx2">
                    <a:lumMod val="75000"/>
                  </a:schemeClr>
                </a:solidFill>
                <a:effectLst/>
                <a:latin typeface="Yu Gothic UI Semibold" panose="020B0700000000000000" pitchFamily="34" charset="-128"/>
                <a:ea typeface="Yu Gothic UI Semibold" panose="020B0700000000000000" pitchFamily="34" charset="-128"/>
              </a:rPr>
              <a:t>Obaidah</a:t>
            </a:r>
            <a:endParaRPr lang="en-GB" sz="1600" dirty="0">
              <a:solidFill>
                <a:schemeClr val="tx2">
                  <a:lumMod val="75000"/>
                </a:schemeClr>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463B236B-8E45-79B4-6A06-3EABCB6B7280}"/>
              </a:ext>
            </a:extLst>
          </p:cNvPr>
          <p:cNvSpPr/>
          <p:nvPr/>
        </p:nvSpPr>
        <p:spPr>
          <a:xfrm>
            <a:off x="11442582" y="260059"/>
            <a:ext cx="749417" cy="447972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44C63C7-FE68-515B-B3A8-379AE07990CD}"/>
              </a:ext>
            </a:extLst>
          </p:cNvPr>
          <p:cNvSpPr/>
          <p:nvPr/>
        </p:nvSpPr>
        <p:spPr>
          <a:xfrm>
            <a:off x="4060272" y="2596141"/>
            <a:ext cx="3433894" cy="1508105"/>
          </a:xfrm>
          <a:prstGeom prst="rect">
            <a:avLst/>
          </a:prstGeom>
          <a:noFill/>
        </p:spPr>
        <p:txBody>
          <a:bodyPr wrap="square" lIns="91440" tIns="45720" rIns="91440" bIns="45720">
            <a:spAutoFit/>
          </a:bodyPr>
          <a:lstStyle/>
          <a:p>
            <a:r>
              <a:rPr lang="en-GB" sz="1400" i="0" dirty="0">
                <a:solidFill>
                  <a:schemeClr val="accent2"/>
                </a:solidFill>
                <a:effectLst/>
                <a:latin typeface="Times New Roman" panose="02020603050405020304" pitchFamily="18" charset="0"/>
                <a:ea typeface="Yu Gothic UI Semibold" panose="020B0700000000000000" pitchFamily="34" charset="-128"/>
                <a:cs typeface="Times New Roman" panose="02020603050405020304" pitchFamily="18" charset="0"/>
              </a:rPr>
              <a:t>Course:499B Group 4B</a:t>
            </a:r>
          </a:p>
          <a:p>
            <a:r>
              <a:rPr lang="en-US" sz="1200" b="1" dirty="0">
                <a:ln w="0"/>
                <a:solidFill>
                  <a:schemeClr val="bg1"/>
                </a:solidFill>
              </a:rPr>
              <a:t>Md Sazid Ahmed </a:t>
            </a:r>
            <a:r>
              <a:rPr lang="en-US" sz="1200" b="1" dirty="0" err="1">
                <a:ln w="0"/>
                <a:solidFill>
                  <a:schemeClr val="bg1"/>
                </a:solidFill>
              </a:rPr>
              <a:t>Tonmoy</a:t>
            </a:r>
            <a:r>
              <a:rPr lang="en-US" sz="1200" dirty="0">
                <a:ln w="0"/>
                <a:solidFill>
                  <a:schemeClr val="bg1"/>
                </a:solidFill>
              </a:rPr>
              <a:t>              1911498042</a:t>
            </a:r>
          </a:p>
          <a:p>
            <a:r>
              <a:rPr lang="en-US" sz="1200" b="1" dirty="0" err="1">
                <a:ln w="0"/>
                <a:solidFill>
                  <a:schemeClr val="bg1"/>
                </a:solidFill>
              </a:rPr>
              <a:t>Hawlader</a:t>
            </a:r>
            <a:r>
              <a:rPr lang="en-US" sz="1200" b="1" dirty="0">
                <a:ln w="0"/>
                <a:solidFill>
                  <a:schemeClr val="bg1"/>
                </a:solidFill>
              </a:rPr>
              <a:t> Md </a:t>
            </a:r>
            <a:r>
              <a:rPr lang="en-US" sz="1200" b="1" dirty="0" err="1">
                <a:ln w="0"/>
                <a:solidFill>
                  <a:schemeClr val="bg1"/>
                </a:solidFill>
              </a:rPr>
              <a:t>Hadiuzzaman</a:t>
            </a:r>
            <a:r>
              <a:rPr lang="en-US" sz="1200" b="1" dirty="0">
                <a:ln w="0"/>
                <a:solidFill>
                  <a:schemeClr val="bg1"/>
                </a:solidFill>
              </a:rPr>
              <a:t> </a:t>
            </a:r>
            <a:r>
              <a:rPr lang="en-US" sz="1200" b="1" dirty="0" err="1">
                <a:ln w="0"/>
                <a:solidFill>
                  <a:schemeClr val="bg1"/>
                </a:solidFill>
              </a:rPr>
              <a:t>Reaz</a:t>
            </a:r>
            <a:r>
              <a:rPr lang="en-US" sz="1200" b="1" dirty="0">
                <a:ln w="0"/>
                <a:solidFill>
                  <a:schemeClr val="bg1"/>
                </a:solidFill>
              </a:rPr>
              <a:t> </a:t>
            </a:r>
            <a:r>
              <a:rPr lang="en-US" sz="1200" dirty="0">
                <a:ln w="0"/>
                <a:solidFill>
                  <a:schemeClr val="bg1"/>
                </a:solidFill>
              </a:rPr>
              <a:t>1821940042</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1440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Evaluation of model</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D2B238-066D-FB60-2DE1-445E84A01C5F}"/>
                  </a:ext>
                </a:extLst>
              </p:cNvPr>
              <p:cNvSpPr txBox="1"/>
              <p:nvPr/>
            </p:nvSpPr>
            <p:spPr>
              <a:xfrm>
                <a:off x="1995051" y="2926059"/>
                <a:ext cx="6138644" cy="1371401"/>
              </a:xfrm>
              <a:prstGeom prst="rect">
                <a:avLst/>
              </a:prstGeom>
              <a:noFill/>
            </p:spPr>
            <p:txBody>
              <a:bodyPr wrap="square">
                <a:spAutoFit/>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400" i="1" smtClean="0">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𝑟𝑒𝑐𝑎𝑙𝑙</m:t>
                      </m:r>
                      <m:r>
                        <a:rPr lang="en-US" sz="1400" i="1" smtClean="0">
                          <a:solidFill>
                            <a:srgbClr val="24202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𝑟𝑒𝑡𝑟𝑖𝑒𝑣𝑒𝑑</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𝑎𝑛𝑑</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𝑟𝑒𝑙𝑒𝑣𝑎𝑛𝑡</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𝑜𝑏𝑗𝑒𝑐𝑡𝑠</m:t>
                          </m:r>
                        </m:num>
                        <m:den>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𝑎𝑙𝑙</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𝑟𝑒𝑡𝑟𝑖𝑒𝑣𝑒𝑑</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𝑜𝑏𝑗𝑒𝑐𝑡𝑠</m:t>
                          </m:r>
                        </m:den>
                      </m:f>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num>
                        <m:den>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𝐹𝑝</m:t>
                          </m:r>
                        </m:den>
                      </m:f>
                    </m:oMath>
                  </m:oMathPara>
                </a14:m>
                <a:endParaRPr lang="en-US" sz="1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𝑝𝑟𝑒𝑐𝑖𝑠𝑖𝑜𝑛</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𝑟𝑒𝑡𝑟𝑖𝑒𝑣𝑒𝑑</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𝑎𝑛𝑑</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𝑟𝑒𝑙𝑒𝑣𝑎𝑛𝑡</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 </m:t>
                          </m:r>
                          <m:r>
                            <a:rPr lang="en-US" sz="1400" i="1">
                              <a:solidFill>
                                <a:srgbClr val="242021"/>
                              </a:solidFill>
                              <a:effectLst/>
                              <a:latin typeface="Cambria Math" panose="02040503050406030204" pitchFamily="18" charset="0"/>
                              <a:ea typeface="Calibri" panose="020F0502020204030204" pitchFamily="34" charset="0"/>
                              <a:cs typeface="Arial" panose="020B0604020202020204" pitchFamily="34" charset="0"/>
                            </a:rPr>
                            <m:t>𝑜𝑏𝑗𝑒𝑐𝑡𝑠</m:t>
                          </m:r>
                        </m:num>
                        <m:den>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𝑎𝑙𝑙</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𝑟𝑒𝑡𝑟𝑖𝑒𝑣𝑒𝑑</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𝑜𝑏𝑗𝑒𝑐𝑡𝑠</m:t>
                          </m:r>
                        </m:den>
                      </m:f>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num>
                        <m:den>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𝑇𝑝</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1400" i="1">
                              <a:solidFill>
                                <a:srgbClr val="242021"/>
                              </a:solidFill>
                              <a:effectLst/>
                              <a:latin typeface="Cambria Math" panose="02040503050406030204" pitchFamily="18" charset="0"/>
                              <a:ea typeface="Times New Roman" panose="02020603050405020304" pitchFamily="18" charset="0"/>
                              <a:cs typeface="Arial" panose="020B0604020202020204" pitchFamily="34" charset="0"/>
                            </a:rPr>
                            <m:t>𝐹𝑝</m:t>
                          </m:r>
                        </m:den>
                      </m:f>
                    </m:oMath>
                  </m:oMathPara>
                </a14:m>
                <a:endParaRPr lang="en-US" sz="1400"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400" dirty="0">
                  <a:effectLst/>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55D2B238-066D-FB60-2DE1-445E84A01C5F}"/>
                  </a:ext>
                </a:extLst>
              </p:cNvPr>
              <p:cNvSpPr txBox="1">
                <a:spLocks noRot="1" noChangeAspect="1" noMove="1" noResize="1" noEditPoints="1" noAdjustHandles="1" noChangeArrowheads="1" noChangeShapeType="1" noTextEdit="1"/>
              </p:cNvSpPr>
              <p:nvPr/>
            </p:nvSpPr>
            <p:spPr>
              <a:xfrm>
                <a:off x="1995051" y="2926059"/>
                <a:ext cx="6138644" cy="1371401"/>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47BD1F-2748-E1EB-B0D5-59ACC0C74EA4}"/>
              </a:ext>
            </a:extLst>
          </p:cNvPr>
          <p:cNvSpPr txBox="1"/>
          <p:nvPr/>
        </p:nvSpPr>
        <p:spPr>
          <a:xfrm>
            <a:off x="1107294" y="1819812"/>
            <a:ext cx="7914158" cy="1169551"/>
          </a:xfrm>
          <a:prstGeom prst="rect">
            <a:avLst/>
          </a:prstGeom>
          <a:noFill/>
        </p:spPr>
        <p:txBody>
          <a:bodyPr wrap="square">
            <a:spAutoFit/>
          </a:bodyPr>
          <a:lstStyle/>
          <a:p>
            <a:r>
              <a:rPr lang="en-US" sz="1400" b="0" i="0" dirty="0">
                <a:solidFill>
                  <a:srgbClr val="000000"/>
                </a:solidFill>
                <a:effectLst/>
                <a:latin typeface="NimbusRomNo9L-Regu"/>
              </a:rPr>
              <a:t>Precision and recall are two metrics used to evaluate classification and retrieval systems’ performance. Precision is the percentage of relevant occurrences among all retrieved examples. Recall, also known as sensitivity, is the percentage of recovered instances among all appropriate models. In a perfect classifier, precision and recall are both one.</a:t>
            </a:r>
            <a:r>
              <a:rPr lang="en-US" sz="1400" dirty="0"/>
              <a:t> </a:t>
            </a:r>
            <a:br>
              <a:rPr lang="en-US" sz="1400" dirty="0"/>
            </a:br>
            <a:endParaRPr lang="en-US" sz="1400" dirty="0"/>
          </a:p>
        </p:txBody>
      </p:sp>
    </p:spTree>
    <p:extLst>
      <p:ext uri="{BB962C8B-B14F-4D97-AF65-F5344CB8AC3E}">
        <p14:creationId xmlns:p14="http://schemas.microsoft.com/office/powerpoint/2010/main" val="315220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883503"/>
            <a:ext cx="5428771" cy="830997"/>
          </a:xfrm>
          <a:prstGeom prst="rect">
            <a:avLst/>
          </a:prstGeom>
          <a:noFill/>
        </p:spPr>
        <p:txBody>
          <a:bodyPr wrap="square" lIns="91440" tIns="45720" rIns="91440" bIns="45720">
            <a:spAutoFit/>
          </a:bodyPr>
          <a:lstStyle/>
          <a:p>
            <a:r>
              <a:rPr lang="en-US" sz="2400" dirty="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Training and Validation Graph For Normal VS Cataract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Content Placeholder 17">
            <a:extLst>
              <a:ext uri="{FF2B5EF4-FFF2-40B4-BE49-F238E27FC236}">
                <a16:creationId xmlns:a16="http://schemas.microsoft.com/office/drawing/2014/main" id="{D61EA18C-E711-D378-5002-0150F91DC386}"/>
              </a:ext>
            </a:extLst>
          </p:cNvPr>
          <p:cNvSpPr>
            <a:spLocks noGrp="1"/>
          </p:cNvSpPr>
          <p:nvPr>
            <p:ph idx="1"/>
          </p:nvPr>
        </p:nvSpPr>
        <p:spPr>
          <a:xfrm>
            <a:off x="480060" y="1762284"/>
            <a:ext cx="4054233" cy="4351338"/>
          </a:xfrm>
        </p:spPr>
        <p:txBody>
          <a:bodyPr/>
          <a:lstStyle/>
          <a:p>
            <a:r>
              <a:rPr lang="en-US" dirty="0"/>
              <a:t>Upper One: Resnet50, Middle One: VGG19, Lower One: MobilenetV2</a:t>
            </a:r>
          </a:p>
        </p:txBody>
      </p:sp>
      <p:pic>
        <p:nvPicPr>
          <p:cNvPr id="21" name="Picture 20">
            <a:extLst>
              <a:ext uri="{FF2B5EF4-FFF2-40B4-BE49-F238E27FC236}">
                <a16:creationId xmlns:a16="http://schemas.microsoft.com/office/drawing/2014/main" id="{A1EC78DA-0373-094A-8ECD-D0152E0A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522" y="811302"/>
            <a:ext cx="5014876" cy="5468603"/>
          </a:xfrm>
          <a:prstGeom prst="rect">
            <a:avLst/>
          </a:prstGeom>
        </p:spPr>
      </p:pic>
    </p:spTree>
    <p:extLst>
      <p:ext uri="{BB962C8B-B14F-4D97-AF65-F5344CB8AC3E}">
        <p14:creationId xmlns:p14="http://schemas.microsoft.com/office/powerpoint/2010/main" val="400922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883503"/>
            <a:ext cx="5428771" cy="830997"/>
          </a:xfrm>
          <a:prstGeom prst="rect">
            <a:avLst/>
          </a:prstGeom>
          <a:noFill/>
        </p:spPr>
        <p:txBody>
          <a:bodyPr wrap="square" lIns="91440" tIns="45720" rIns="91440" bIns="45720">
            <a:spAutoFit/>
          </a:bodyPr>
          <a:lstStyle/>
          <a:p>
            <a:r>
              <a:rPr lang="en-US" sz="2400" dirty="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Training and Validation Graph For Normal VS Glaucoma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Content Placeholder 17">
            <a:extLst>
              <a:ext uri="{FF2B5EF4-FFF2-40B4-BE49-F238E27FC236}">
                <a16:creationId xmlns:a16="http://schemas.microsoft.com/office/drawing/2014/main" id="{D61EA18C-E711-D378-5002-0150F91DC386}"/>
              </a:ext>
            </a:extLst>
          </p:cNvPr>
          <p:cNvSpPr>
            <a:spLocks noGrp="1"/>
          </p:cNvSpPr>
          <p:nvPr>
            <p:ph idx="1"/>
          </p:nvPr>
        </p:nvSpPr>
        <p:spPr>
          <a:xfrm>
            <a:off x="480060" y="1762284"/>
            <a:ext cx="4054233" cy="4351338"/>
          </a:xfrm>
        </p:spPr>
        <p:txBody>
          <a:bodyPr/>
          <a:lstStyle/>
          <a:p>
            <a:r>
              <a:rPr lang="en-US" dirty="0"/>
              <a:t>Upper One: Resnet50, Middle One: VGG19, Lower One: MobilenetV2</a:t>
            </a:r>
          </a:p>
        </p:txBody>
      </p:sp>
      <p:pic>
        <p:nvPicPr>
          <p:cNvPr id="3" name="Picture 2">
            <a:extLst>
              <a:ext uri="{FF2B5EF4-FFF2-40B4-BE49-F238E27FC236}">
                <a16:creationId xmlns:a16="http://schemas.microsoft.com/office/drawing/2014/main" id="{EBECD44A-3883-4CCF-FF0A-32F2691F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691" y="807720"/>
            <a:ext cx="5651144" cy="5242560"/>
          </a:xfrm>
          <a:prstGeom prst="rect">
            <a:avLst/>
          </a:prstGeom>
        </p:spPr>
      </p:pic>
    </p:spTree>
    <p:extLst>
      <p:ext uri="{BB962C8B-B14F-4D97-AF65-F5344CB8AC3E}">
        <p14:creationId xmlns:p14="http://schemas.microsoft.com/office/powerpoint/2010/main" val="1897283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883503"/>
            <a:ext cx="5428771" cy="830997"/>
          </a:xfrm>
          <a:prstGeom prst="rect">
            <a:avLst/>
          </a:prstGeom>
          <a:noFill/>
        </p:spPr>
        <p:txBody>
          <a:bodyPr wrap="square" lIns="91440" tIns="45720" rIns="91440" bIns="45720">
            <a:spAutoFit/>
          </a:bodyPr>
          <a:lstStyle/>
          <a:p>
            <a:r>
              <a:rPr lang="en-US" sz="2400" dirty="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Training and Validation Graph For Normal VS Myopia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Content Placeholder 17">
            <a:extLst>
              <a:ext uri="{FF2B5EF4-FFF2-40B4-BE49-F238E27FC236}">
                <a16:creationId xmlns:a16="http://schemas.microsoft.com/office/drawing/2014/main" id="{D61EA18C-E711-D378-5002-0150F91DC386}"/>
              </a:ext>
            </a:extLst>
          </p:cNvPr>
          <p:cNvSpPr>
            <a:spLocks noGrp="1"/>
          </p:cNvSpPr>
          <p:nvPr>
            <p:ph idx="1"/>
          </p:nvPr>
        </p:nvSpPr>
        <p:spPr>
          <a:xfrm>
            <a:off x="480060" y="1762284"/>
            <a:ext cx="4054233" cy="4351338"/>
          </a:xfrm>
        </p:spPr>
        <p:txBody>
          <a:bodyPr/>
          <a:lstStyle/>
          <a:p>
            <a:r>
              <a:rPr lang="en-US" dirty="0"/>
              <a:t>Upper One: Resnet50, Middle One: VGG19, Lower One: MobilenetV2</a:t>
            </a:r>
          </a:p>
        </p:txBody>
      </p:sp>
      <p:pic>
        <p:nvPicPr>
          <p:cNvPr id="3" name="Picture 2">
            <a:extLst>
              <a:ext uri="{FF2B5EF4-FFF2-40B4-BE49-F238E27FC236}">
                <a16:creationId xmlns:a16="http://schemas.microsoft.com/office/drawing/2014/main" id="{336697D8-CDBC-D5D7-66A3-448A19D9B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576" y="807720"/>
            <a:ext cx="5428770" cy="5158682"/>
          </a:xfrm>
          <a:prstGeom prst="rect">
            <a:avLst/>
          </a:prstGeom>
        </p:spPr>
      </p:pic>
    </p:spTree>
    <p:extLst>
      <p:ext uri="{BB962C8B-B14F-4D97-AF65-F5344CB8AC3E}">
        <p14:creationId xmlns:p14="http://schemas.microsoft.com/office/powerpoint/2010/main" val="138702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883503"/>
            <a:ext cx="5428771" cy="830997"/>
          </a:xfrm>
          <a:prstGeom prst="rect">
            <a:avLst/>
          </a:prstGeom>
          <a:noFill/>
        </p:spPr>
        <p:txBody>
          <a:bodyPr wrap="square" lIns="91440" tIns="45720" rIns="91440" bIns="45720">
            <a:spAutoFit/>
          </a:bodyPr>
          <a:lstStyle/>
          <a:p>
            <a:r>
              <a:rPr lang="en-US" sz="2400" dirty="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Training and Validation Graph For Normal VS Hypertensive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Content Placeholder 17">
            <a:extLst>
              <a:ext uri="{FF2B5EF4-FFF2-40B4-BE49-F238E27FC236}">
                <a16:creationId xmlns:a16="http://schemas.microsoft.com/office/drawing/2014/main" id="{D61EA18C-E711-D378-5002-0150F91DC386}"/>
              </a:ext>
            </a:extLst>
          </p:cNvPr>
          <p:cNvSpPr>
            <a:spLocks noGrp="1"/>
          </p:cNvSpPr>
          <p:nvPr>
            <p:ph idx="1"/>
          </p:nvPr>
        </p:nvSpPr>
        <p:spPr>
          <a:xfrm>
            <a:off x="480060" y="1762284"/>
            <a:ext cx="4054233" cy="4351338"/>
          </a:xfrm>
        </p:spPr>
        <p:txBody>
          <a:bodyPr/>
          <a:lstStyle/>
          <a:p>
            <a:r>
              <a:rPr lang="en-US" dirty="0"/>
              <a:t>Upper One: Resnet50, Middle One: VGG19, Lower One: MobilenetV2</a:t>
            </a:r>
          </a:p>
        </p:txBody>
      </p:sp>
      <p:pic>
        <p:nvPicPr>
          <p:cNvPr id="3" name="Picture 2">
            <a:extLst>
              <a:ext uri="{FF2B5EF4-FFF2-40B4-BE49-F238E27FC236}">
                <a16:creationId xmlns:a16="http://schemas.microsoft.com/office/drawing/2014/main" id="{DFEC13C9-90EB-0D77-7356-70F09998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099" y="807720"/>
            <a:ext cx="5341334" cy="5257482"/>
          </a:xfrm>
          <a:prstGeom prst="rect">
            <a:avLst/>
          </a:prstGeom>
        </p:spPr>
      </p:pic>
    </p:spTree>
    <p:extLst>
      <p:ext uri="{BB962C8B-B14F-4D97-AF65-F5344CB8AC3E}">
        <p14:creationId xmlns:p14="http://schemas.microsoft.com/office/powerpoint/2010/main" val="99579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461665"/>
          </a:xfrm>
          <a:prstGeom prst="rect">
            <a:avLst/>
          </a:prstGeom>
          <a:noFill/>
        </p:spPr>
        <p:txBody>
          <a:bodyPr wrap="square" lIns="91440" tIns="45720" rIns="91440" bIns="45720">
            <a:spAutoFit/>
          </a:bodyPr>
          <a:lstStyle/>
          <a:p>
            <a:r>
              <a:rPr lang="en-US" sz="2400" b="0" cap="none" spc="0" dirty="0">
                <a:ln w="0"/>
                <a:solidFill>
                  <a:schemeClr val="bg1"/>
                </a:solidFill>
                <a:effectLst>
                  <a:outerShdw blurRad="38100" dist="19050" dir="2700000" algn="tl" rotWithShape="0">
                    <a:schemeClr val="dk1">
                      <a:alpha val="40000"/>
                    </a:schemeClr>
                  </a:outerShdw>
                </a:effectLst>
                <a:latin typeface="Yu Gothic UI Semibold" panose="020B0700000000000000" pitchFamily="34" charset="-128"/>
                <a:ea typeface="Yu Gothic UI Semibold" panose="020B0700000000000000" pitchFamily="34" charset="-128"/>
              </a:rPr>
              <a:t>Model analysis Table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401EB115-5EA3-5969-2769-89DD66D23E0A}"/>
              </a:ext>
            </a:extLst>
          </p:cNvPr>
          <p:cNvPicPr>
            <a:picLocks noChangeAspect="1"/>
          </p:cNvPicPr>
          <p:nvPr/>
        </p:nvPicPr>
        <p:blipFill>
          <a:blip r:embed="rId2"/>
          <a:stretch>
            <a:fillRect/>
          </a:stretch>
        </p:blipFill>
        <p:spPr>
          <a:xfrm>
            <a:off x="1312950" y="1830796"/>
            <a:ext cx="4299856" cy="1759693"/>
          </a:xfrm>
          <a:prstGeom prst="rect">
            <a:avLst/>
          </a:prstGeom>
        </p:spPr>
      </p:pic>
      <p:pic>
        <p:nvPicPr>
          <p:cNvPr id="9" name="Picture 8">
            <a:extLst>
              <a:ext uri="{FF2B5EF4-FFF2-40B4-BE49-F238E27FC236}">
                <a16:creationId xmlns:a16="http://schemas.microsoft.com/office/drawing/2014/main" id="{72AA9AB0-E28D-A3D3-5026-4B4F374971AD}"/>
              </a:ext>
            </a:extLst>
          </p:cNvPr>
          <p:cNvPicPr>
            <a:picLocks noChangeAspect="1"/>
          </p:cNvPicPr>
          <p:nvPr/>
        </p:nvPicPr>
        <p:blipFill>
          <a:blip r:embed="rId3"/>
          <a:stretch>
            <a:fillRect/>
          </a:stretch>
        </p:blipFill>
        <p:spPr>
          <a:xfrm>
            <a:off x="5991950" y="1830796"/>
            <a:ext cx="4306326" cy="1759692"/>
          </a:xfrm>
          <a:prstGeom prst="rect">
            <a:avLst/>
          </a:prstGeom>
        </p:spPr>
      </p:pic>
      <p:pic>
        <p:nvPicPr>
          <p:cNvPr id="11" name="Picture 10">
            <a:extLst>
              <a:ext uri="{FF2B5EF4-FFF2-40B4-BE49-F238E27FC236}">
                <a16:creationId xmlns:a16="http://schemas.microsoft.com/office/drawing/2014/main" id="{88579AE0-6AFE-EC02-590F-F07254AE1A58}"/>
              </a:ext>
            </a:extLst>
          </p:cNvPr>
          <p:cNvPicPr>
            <a:picLocks noChangeAspect="1"/>
          </p:cNvPicPr>
          <p:nvPr/>
        </p:nvPicPr>
        <p:blipFill>
          <a:blip r:embed="rId4"/>
          <a:stretch>
            <a:fillRect/>
          </a:stretch>
        </p:blipFill>
        <p:spPr>
          <a:xfrm>
            <a:off x="1243451" y="3958523"/>
            <a:ext cx="4300863" cy="1759692"/>
          </a:xfrm>
          <a:prstGeom prst="rect">
            <a:avLst/>
          </a:prstGeom>
        </p:spPr>
      </p:pic>
      <p:pic>
        <p:nvPicPr>
          <p:cNvPr id="12" name="Picture 11">
            <a:extLst>
              <a:ext uri="{FF2B5EF4-FFF2-40B4-BE49-F238E27FC236}">
                <a16:creationId xmlns:a16="http://schemas.microsoft.com/office/drawing/2014/main" id="{96653432-7EEF-B8BF-4699-D651BD358021}"/>
              </a:ext>
            </a:extLst>
          </p:cNvPr>
          <p:cNvPicPr>
            <a:picLocks noChangeAspect="1"/>
          </p:cNvPicPr>
          <p:nvPr/>
        </p:nvPicPr>
        <p:blipFill>
          <a:blip r:embed="rId5"/>
          <a:stretch>
            <a:fillRect/>
          </a:stretch>
        </p:blipFill>
        <p:spPr>
          <a:xfrm>
            <a:off x="5991950" y="3882784"/>
            <a:ext cx="4377857" cy="872238"/>
          </a:xfrm>
          <a:prstGeom prst="rect">
            <a:avLst/>
          </a:prstGeom>
        </p:spPr>
      </p:pic>
    </p:spTree>
    <p:extLst>
      <p:ext uri="{BB962C8B-B14F-4D97-AF65-F5344CB8AC3E}">
        <p14:creationId xmlns:p14="http://schemas.microsoft.com/office/powerpoint/2010/main" val="163066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dirty="0">
                <a:solidFill>
                  <a:schemeClr val="bg1"/>
                </a:solidFill>
                <a:latin typeface="Yu Gothic UI Semibold" panose="020B0700000000000000" pitchFamily="34" charset="-128"/>
                <a:ea typeface="Yu Gothic UI Semibold" panose="020B0700000000000000" pitchFamily="34" charset="-128"/>
              </a:rPr>
              <a:t>Model Comparison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FB18EB30-06DF-96B9-8D0D-24C64685DB42}"/>
              </a:ext>
            </a:extLst>
          </p:cNvPr>
          <p:cNvPicPr>
            <a:picLocks noChangeAspect="1"/>
          </p:cNvPicPr>
          <p:nvPr/>
        </p:nvPicPr>
        <p:blipFill>
          <a:blip r:embed="rId2"/>
          <a:stretch>
            <a:fillRect/>
          </a:stretch>
        </p:blipFill>
        <p:spPr>
          <a:xfrm>
            <a:off x="1042246" y="2454909"/>
            <a:ext cx="4417509" cy="2658740"/>
          </a:xfrm>
          <a:prstGeom prst="rect">
            <a:avLst/>
          </a:prstGeom>
        </p:spPr>
      </p:pic>
      <p:pic>
        <p:nvPicPr>
          <p:cNvPr id="9" name="Picture 8">
            <a:extLst>
              <a:ext uri="{FF2B5EF4-FFF2-40B4-BE49-F238E27FC236}">
                <a16:creationId xmlns:a16="http://schemas.microsoft.com/office/drawing/2014/main" id="{954ABE8D-CD98-FFCF-BEE7-81A5128299BB}"/>
              </a:ext>
            </a:extLst>
          </p:cNvPr>
          <p:cNvPicPr>
            <a:picLocks noChangeAspect="1"/>
          </p:cNvPicPr>
          <p:nvPr/>
        </p:nvPicPr>
        <p:blipFill>
          <a:blip r:embed="rId3"/>
          <a:stretch>
            <a:fillRect/>
          </a:stretch>
        </p:blipFill>
        <p:spPr>
          <a:xfrm>
            <a:off x="5896691" y="2451836"/>
            <a:ext cx="4417509" cy="2658741"/>
          </a:xfrm>
          <a:prstGeom prst="rect">
            <a:avLst/>
          </a:prstGeom>
        </p:spPr>
      </p:pic>
    </p:spTree>
    <p:extLst>
      <p:ext uri="{BB962C8B-B14F-4D97-AF65-F5344CB8AC3E}">
        <p14:creationId xmlns:p14="http://schemas.microsoft.com/office/powerpoint/2010/main" val="326187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Deployment</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476D5282-1E8C-EEE8-A4C4-EBEA5E78F23C}"/>
              </a:ext>
            </a:extLst>
          </p:cNvPr>
          <p:cNvPicPr>
            <a:picLocks noChangeAspect="1"/>
          </p:cNvPicPr>
          <p:nvPr/>
        </p:nvPicPr>
        <p:blipFill>
          <a:blip r:embed="rId2"/>
          <a:stretch>
            <a:fillRect/>
          </a:stretch>
        </p:blipFill>
        <p:spPr>
          <a:xfrm>
            <a:off x="1557220" y="4350464"/>
            <a:ext cx="1818369" cy="2166350"/>
          </a:xfrm>
          <a:prstGeom prst="rect">
            <a:avLst/>
          </a:prstGeom>
        </p:spPr>
      </p:pic>
      <p:pic>
        <p:nvPicPr>
          <p:cNvPr id="9" name="Picture 8">
            <a:extLst>
              <a:ext uri="{FF2B5EF4-FFF2-40B4-BE49-F238E27FC236}">
                <a16:creationId xmlns:a16="http://schemas.microsoft.com/office/drawing/2014/main" id="{F302FE2D-6E99-6F57-D443-FE68048281E3}"/>
              </a:ext>
            </a:extLst>
          </p:cNvPr>
          <p:cNvPicPr>
            <a:picLocks noChangeAspect="1"/>
          </p:cNvPicPr>
          <p:nvPr/>
        </p:nvPicPr>
        <p:blipFill>
          <a:blip r:embed="rId3"/>
          <a:stretch>
            <a:fillRect/>
          </a:stretch>
        </p:blipFill>
        <p:spPr>
          <a:xfrm>
            <a:off x="5371690" y="1917554"/>
            <a:ext cx="4138274" cy="1996420"/>
          </a:xfrm>
          <a:prstGeom prst="rect">
            <a:avLst/>
          </a:prstGeom>
        </p:spPr>
      </p:pic>
      <p:pic>
        <p:nvPicPr>
          <p:cNvPr id="11" name="Picture 10">
            <a:extLst>
              <a:ext uri="{FF2B5EF4-FFF2-40B4-BE49-F238E27FC236}">
                <a16:creationId xmlns:a16="http://schemas.microsoft.com/office/drawing/2014/main" id="{A52E4E18-D9CF-F9D7-35DD-1409B4532F4E}"/>
              </a:ext>
            </a:extLst>
          </p:cNvPr>
          <p:cNvPicPr>
            <a:picLocks noChangeAspect="1"/>
          </p:cNvPicPr>
          <p:nvPr/>
        </p:nvPicPr>
        <p:blipFill>
          <a:blip r:embed="rId4"/>
          <a:stretch>
            <a:fillRect/>
          </a:stretch>
        </p:blipFill>
        <p:spPr>
          <a:xfrm>
            <a:off x="5371690" y="4065135"/>
            <a:ext cx="4878413" cy="2592039"/>
          </a:xfrm>
          <a:prstGeom prst="rect">
            <a:avLst/>
          </a:prstGeom>
        </p:spPr>
      </p:pic>
      <p:sp>
        <p:nvSpPr>
          <p:cNvPr id="12" name="TextBox 11">
            <a:extLst>
              <a:ext uri="{FF2B5EF4-FFF2-40B4-BE49-F238E27FC236}">
                <a16:creationId xmlns:a16="http://schemas.microsoft.com/office/drawing/2014/main" id="{AF5A2EEC-3C67-F53E-967E-149C2E41C1D2}"/>
              </a:ext>
            </a:extLst>
          </p:cNvPr>
          <p:cNvSpPr txBox="1"/>
          <p:nvPr/>
        </p:nvSpPr>
        <p:spPr>
          <a:xfrm>
            <a:off x="296967" y="1960096"/>
            <a:ext cx="4138274" cy="2031325"/>
          </a:xfrm>
          <a:prstGeom prst="rect">
            <a:avLst/>
          </a:prstGeom>
          <a:noFill/>
        </p:spPr>
        <p:txBody>
          <a:bodyPr wrap="square">
            <a:spAutoFit/>
          </a:bodyPr>
          <a:lstStyle/>
          <a:p>
            <a:pPr algn="just"/>
            <a:r>
              <a:rPr lang="en-US" sz="1800" dirty="0"/>
              <a:t>*A Python-based open source app framework is called </a:t>
            </a:r>
            <a:r>
              <a:rPr lang="en-US" sz="1800" dirty="0" err="1"/>
              <a:t>Streamlit</a:t>
            </a:r>
            <a:r>
              <a:rPr lang="en-US" sz="1800" dirty="0"/>
              <a:t> .</a:t>
            </a:r>
          </a:p>
          <a:p>
            <a:pPr algn="just"/>
            <a:endParaRPr lang="en-US" sz="1800" dirty="0"/>
          </a:p>
          <a:p>
            <a:pPr algn="just"/>
            <a:r>
              <a:rPr lang="en-US" sz="1800" dirty="0"/>
              <a:t>*We used </a:t>
            </a:r>
            <a:r>
              <a:rPr lang="en-US" sz="1800" dirty="0" err="1"/>
              <a:t>Streamlit</a:t>
            </a:r>
            <a:r>
              <a:rPr lang="en-US" sz="1800" dirty="0"/>
              <a:t> to deploy our project</a:t>
            </a:r>
            <a:r>
              <a:rPr lang="en-GB" sz="1800" dirty="0"/>
              <a:t>.</a:t>
            </a:r>
          </a:p>
          <a:p>
            <a:pPr algn="just"/>
            <a:endParaRPr lang="en-GB" sz="1800" dirty="0"/>
          </a:p>
          <a:p>
            <a:pPr algn="just"/>
            <a:r>
              <a:rPr lang="en-GB" sz="1800" dirty="0"/>
              <a:t>*We use Sqlite3 for temporary Data Management</a:t>
            </a:r>
            <a:r>
              <a:rPr lang="en-GB" dirty="0"/>
              <a:t>.</a:t>
            </a:r>
            <a:endParaRPr lang="en-GB" sz="1800" dirty="0"/>
          </a:p>
        </p:txBody>
      </p:sp>
    </p:spTree>
    <p:extLst>
      <p:ext uri="{BB962C8B-B14F-4D97-AF65-F5344CB8AC3E}">
        <p14:creationId xmlns:p14="http://schemas.microsoft.com/office/powerpoint/2010/main" val="24386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Conclusion</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235824B5-8E96-E7AD-AFB3-8A7E9C5498A9}"/>
              </a:ext>
            </a:extLst>
          </p:cNvPr>
          <p:cNvSpPr txBox="1"/>
          <p:nvPr/>
        </p:nvSpPr>
        <p:spPr>
          <a:xfrm>
            <a:off x="1343986" y="1897380"/>
            <a:ext cx="6161714"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242021"/>
                </a:solidFill>
                <a:effectLst/>
                <a:ea typeface="Calibri" panose="020F0502020204030204" pitchFamily="34" charset="0"/>
                <a:cs typeface="Times New Roman" panose="02020603050405020304" pitchFamily="18" charset="0"/>
              </a:rPr>
              <a:t>We created four neural network-based models for classifying eye diseases. These models are VGG-19, Resnet-50, and MobileNetV2</a:t>
            </a:r>
            <a:endParaRPr lang="en-GB" dirty="0"/>
          </a:p>
        </p:txBody>
      </p:sp>
      <p:sp>
        <p:nvSpPr>
          <p:cNvPr id="11" name="TextBox 10">
            <a:extLst>
              <a:ext uri="{FF2B5EF4-FFF2-40B4-BE49-F238E27FC236}">
                <a16:creationId xmlns:a16="http://schemas.microsoft.com/office/drawing/2014/main" id="{5E58B3C5-877A-DC23-CBB0-2504A0CF19E3}"/>
              </a:ext>
            </a:extLst>
          </p:cNvPr>
          <p:cNvSpPr txBox="1"/>
          <p:nvPr/>
        </p:nvSpPr>
        <p:spPr>
          <a:xfrm>
            <a:off x="1343985" y="2834639"/>
            <a:ext cx="6895041"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242021"/>
                </a:solidFill>
                <a:effectLst/>
                <a:ea typeface="Calibri" panose="020F0502020204030204" pitchFamily="34" charset="0"/>
                <a:cs typeface="Times New Roman" panose="02020603050405020304" pitchFamily="18" charset="0"/>
              </a:rPr>
              <a:t>We compared Normal vs cataract, Normal vs glaucoma, Normal vs hypertensive and Normal vs Pathological myopia.</a:t>
            </a:r>
          </a:p>
          <a:p>
            <a:pPr marL="285750" indent="-285750" algn="just">
              <a:buFont typeface="Arial" panose="020B0604020202020204" pitchFamily="34" charset="0"/>
              <a:buChar char="•"/>
            </a:pPr>
            <a:r>
              <a:rPr lang="en-US" dirty="0">
                <a:solidFill>
                  <a:srgbClr val="242021"/>
                </a:solidFill>
                <a:cs typeface="Times New Roman" panose="02020603050405020304" pitchFamily="18" charset="0"/>
              </a:rPr>
              <a:t>The Resnet50 has the highest Accuracy And MobileNetV2 has no issue with hundred percent training accuracy</a:t>
            </a:r>
          </a:p>
          <a:p>
            <a:pPr marL="285750" indent="-285750" algn="just">
              <a:buFont typeface="Arial" panose="020B0604020202020204" pitchFamily="34" charset="0"/>
              <a:buChar char="•"/>
            </a:pPr>
            <a:r>
              <a:rPr lang="en-US" sz="1800" b="0" i="0" dirty="0">
                <a:solidFill>
                  <a:srgbClr val="000000"/>
                </a:solidFill>
                <a:effectLst/>
                <a:latin typeface="NimbusRomNo9L-Regu"/>
              </a:rPr>
              <a:t>Furthermore, a user-friendly, real-time system for classifying ocular illnesses </a:t>
            </a:r>
            <a:r>
              <a:rPr lang="en-US" sz="1800" b="0" i="0" dirty="0" err="1">
                <a:solidFill>
                  <a:srgbClr val="000000"/>
                </a:solidFill>
                <a:effectLst/>
                <a:latin typeface="NimbusRomNo9L-Regu"/>
              </a:rPr>
              <a:t>iscreated</a:t>
            </a:r>
            <a:r>
              <a:rPr lang="en-US" sz="1800" b="0" i="0" dirty="0">
                <a:solidFill>
                  <a:srgbClr val="000000"/>
                </a:solidFill>
                <a:effectLst/>
                <a:latin typeface="NimbusRomNo9L-Regu"/>
              </a:rPr>
              <a:t> using the models reported in this paper</a:t>
            </a:r>
            <a:r>
              <a:rPr lang="en-US" dirty="0"/>
              <a:t> </a:t>
            </a:r>
            <a:br>
              <a:rPr lang="en-US" dirty="0"/>
            </a:br>
            <a:endParaRPr lang="en-GB" dirty="0"/>
          </a:p>
        </p:txBody>
      </p:sp>
    </p:spTree>
    <p:extLst>
      <p:ext uri="{BB962C8B-B14F-4D97-AF65-F5344CB8AC3E}">
        <p14:creationId xmlns:p14="http://schemas.microsoft.com/office/powerpoint/2010/main" val="1749855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dirty="0">
                <a:solidFill>
                  <a:schemeClr val="bg1"/>
                </a:solidFill>
                <a:latin typeface="Yu Gothic UI Semibold" panose="020B0700000000000000" pitchFamily="34" charset="-128"/>
                <a:ea typeface="Yu Gothic UI Semibold" panose="020B0700000000000000" pitchFamily="34" charset="-128"/>
              </a:rPr>
              <a:t>Reference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E58B3C5-877A-DC23-CBB0-2504A0CF19E3}"/>
              </a:ext>
            </a:extLst>
          </p:cNvPr>
          <p:cNvSpPr txBox="1"/>
          <p:nvPr/>
        </p:nvSpPr>
        <p:spPr>
          <a:xfrm>
            <a:off x="1003502" y="1989416"/>
            <a:ext cx="10184995" cy="3970318"/>
          </a:xfrm>
          <a:prstGeom prst="rect">
            <a:avLst/>
          </a:prstGeom>
          <a:noFill/>
        </p:spPr>
        <p:txBody>
          <a:bodyPr wrap="square">
            <a:spAutoFit/>
          </a:bodyPr>
          <a:lstStyle/>
          <a:p>
            <a:r>
              <a:rPr lang="en-US" b="0" i="0" dirty="0">
                <a:effectLst/>
                <a:latin typeface="Arial" panose="020B0604020202020204" pitchFamily="34" charset="0"/>
              </a:rPr>
              <a:t>[1] M. S. Khan et al., “Deep learning for ocular disease recognition: An inner-class balance,” </a:t>
            </a:r>
            <a:r>
              <a:rPr lang="en-US" b="0" i="0" dirty="0" err="1">
                <a:effectLst/>
                <a:latin typeface="Arial" panose="020B0604020202020204" pitchFamily="34" charset="0"/>
              </a:rPr>
              <a:t>Comput</a:t>
            </a:r>
            <a:r>
              <a:rPr lang="en-US" b="0" i="0" dirty="0">
                <a:effectLst/>
                <a:latin typeface="Arial" panose="020B0604020202020204" pitchFamily="34" charset="0"/>
              </a:rPr>
              <a:t>. </a:t>
            </a:r>
            <a:r>
              <a:rPr lang="en-US" b="0" i="0" dirty="0" err="1">
                <a:effectLst/>
                <a:latin typeface="Arial" panose="020B0604020202020204" pitchFamily="34" charset="0"/>
              </a:rPr>
              <a:t>Intell</a:t>
            </a:r>
            <a:r>
              <a:rPr lang="en-US" b="0" i="0" dirty="0">
                <a:effectLst/>
                <a:latin typeface="Arial" panose="020B0604020202020204" pitchFamily="34" charset="0"/>
              </a:rPr>
              <a:t>. </a:t>
            </a:r>
            <a:r>
              <a:rPr lang="en-US" b="0" i="0" dirty="0" err="1">
                <a:effectLst/>
                <a:latin typeface="Arial" panose="020B0604020202020204" pitchFamily="34" charset="0"/>
              </a:rPr>
              <a:t>Neurosci</a:t>
            </a:r>
            <a:r>
              <a:rPr lang="en-US" b="0" i="0" dirty="0">
                <a:effectLst/>
                <a:latin typeface="Arial" panose="020B0604020202020204" pitchFamily="34" charset="0"/>
              </a:rPr>
              <a:t>., vol. 2022, p. 5007111, 2022.</a:t>
            </a:r>
          </a:p>
          <a:p>
            <a:br>
              <a:rPr lang="en-US" dirty="0"/>
            </a:br>
            <a:r>
              <a:rPr lang="en-US" b="0" i="0" dirty="0">
                <a:effectLst/>
                <a:latin typeface="Arial" panose="020B0604020202020204" pitchFamily="34" charset="0"/>
              </a:rPr>
              <a:t>[2] L. Jain, H. V. S. Murthy, C. Patel and D. Bansal, ”Retinal Eye Disease Detection Using Deep Learning,” 2018 Fourteenth International Conference on Information Processing (ICINPRO), 2018, pp. 1-6, </a:t>
            </a:r>
            <a:r>
              <a:rPr lang="en-US" b="0" i="0" dirty="0" err="1">
                <a:effectLst/>
                <a:latin typeface="Arial" panose="020B0604020202020204" pitchFamily="34" charset="0"/>
              </a:rPr>
              <a:t>doi</a:t>
            </a:r>
            <a:r>
              <a:rPr lang="en-US" b="0" i="0" dirty="0">
                <a:effectLst/>
                <a:latin typeface="Arial" panose="020B0604020202020204" pitchFamily="34" charset="0"/>
              </a:rPr>
              <a:t>: 10.1109/ICINPRO43533.2018.9096838</a:t>
            </a:r>
          </a:p>
          <a:p>
            <a:endParaRPr lang="en-US" dirty="0">
              <a:latin typeface="Arial" panose="020B0604020202020204" pitchFamily="34" charset="0"/>
            </a:endParaRPr>
          </a:p>
          <a:p>
            <a:r>
              <a:rPr lang="en-US" b="0" i="0" dirty="0">
                <a:effectLst/>
                <a:latin typeface="Arial" panose="020B0604020202020204" pitchFamily="34" charset="0"/>
              </a:rPr>
              <a:t>[3] N. M. </a:t>
            </a:r>
            <a:r>
              <a:rPr lang="en-US" b="0" i="0" dirty="0" err="1">
                <a:effectLst/>
                <a:latin typeface="Arial" panose="020B0604020202020204" pitchFamily="34" charset="0"/>
              </a:rPr>
              <a:t>Dipu</a:t>
            </a:r>
            <a:r>
              <a:rPr lang="en-US" b="0" i="0" dirty="0">
                <a:effectLst/>
                <a:latin typeface="Arial" panose="020B0604020202020204" pitchFamily="34" charset="0"/>
              </a:rPr>
              <a:t>, S. </a:t>
            </a:r>
            <a:r>
              <a:rPr lang="en-US" b="0" i="0" dirty="0" err="1">
                <a:effectLst/>
                <a:latin typeface="Arial" panose="020B0604020202020204" pitchFamily="34" charset="0"/>
              </a:rPr>
              <a:t>Alam</a:t>
            </a:r>
            <a:r>
              <a:rPr lang="en-US" b="0" i="0" dirty="0">
                <a:effectLst/>
                <a:latin typeface="Arial" panose="020B0604020202020204" pitchFamily="34" charset="0"/>
              </a:rPr>
              <a:t> </a:t>
            </a:r>
            <a:r>
              <a:rPr lang="en-US" b="0" i="0" dirty="0" err="1">
                <a:effectLst/>
                <a:latin typeface="Arial" panose="020B0604020202020204" pitchFamily="34" charset="0"/>
              </a:rPr>
              <a:t>Shohan</a:t>
            </a:r>
            <a:r>
              <a:rPr lang="en-US" b="0" i="0" dirty="0">
                <a:effectLst/>
                <a:latin typeface="Arial" panose="020B0604020202020204" pitchFamily="34" charset="0"/>
              </a:rPr>
              <a:t>, and K. M. A. Salam, “Ocular disease de- </a:t>
            </a:r>
            <a:r>
              <a:rPr lang="en-US" b="0" i="0" dirty="0" err="1">
                <a:effectLst/>
                <a:latin typeface="Arial" panose="020B0604020202020204" pitchFamily="34" charset="0"/>
              </a:rPr>
              <a:t>tection</a:t>
            </a:r>
            <a:r>
              <a:rPr lang="en-US" b="0" i="0" dirty="0">
                <a:effectLst/>
                <a:latin typeface="Arial" panose="020B0604020202020204" pitchFamily="34" charset="0"/>
              </a:rPr>
              <a:t> using advanced neural network based classification algorithms,” ASIAN JOURNAL OF CONVERGENCE IN TECHNOLOGY, vol. 7, no. 2, pp. 91–99, 2021.</a:t>
            </a:r>
          </a:p>
          <a:p>
            <a:r>
              <a:rPr lang="en-US" dirty="0"/>
              <a:t>[4]Nazir, T.; </a:t>
            </a:r>
            <a:r>
              <a:rPr lang="en-US" dirty="0" err="1"/>
              <a:t>Irtaza</a:t>
            </a:r>
            <a:r>
              <a:rPr lang="en-US" dirty="0"/>
              <a:t>, A.; </a:t>
            </a:r>
            <a:r>
              <a:rPr lang="en-US" dirty="0" err="1"/>
              <a:t>Javed</a:t>
            </a:r>
            <a:r>
              <a:rPr lang="en-US" dirty="0"/>
              <a:t>, A.; Malik, H.; Hussain, D.; Naqvi, R.A. Retinal Image Analysis for Diabetes-Based Eye Disease Detection Using Deep Learning. Appl. Sci. 2020, 10, 6185. https://doi.org/10.3390/app10186185</a:t>
            </a:r>
            <a:br>
              <a:rPr lang="en-US" dirty="0"/>
            </a:br>
            <a:endParaRPr lang="en-GB" dirty="0"/>
          </a:p>
        </p:txBody>
      </p:sp>
    </p:spTree>
    <p:extLst>
      <p:ext uri="{BB962C8B-B14F-4D97-AF65-F5344CB8AC3E}">
        <p14:creationId xmlns:p14="http://schemas.microsoft.com/office/powerpoint/2010/main" val="62166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Introduction</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4F5BED8C-22A2-CF63-8014-233D8B21979C}"/>
              </a:ext>
            </a:extLst>
          </p:cNvPr>
          <p:cNvSpPr txBox="1"/>
          <p:nvPr/>
        </p:nvSpPr>
        <p:spPr>
          <a:xfrm>
            <a:off x="1109444" y="1897380"/>
            <a:ext cx="6396256" cy="3970318"/>
          </a:xfrm>
          <a:prstGeom prst="rect">
            <a:avLst/>
          </a:prstGeom>
          <a:noFill/>
        </p:spPr>
        <p:txBody>
          <a:bodyPr wrap="square">
            <a:spAutoFit/>
          </a:bodyPr>
          <a:lstStyle/>
          <a:p>
            <a:pPr marL="285750" indent="-285750" algn="just">
              <a:buFont typeface="Arial" panose="020B0604020202020204" pitchFamily="34" charset="0"/>
              <a:buChar char="•"/>
            </a:pPr>
            <a:r>
              <a:rPr lang="en-US" sz="1800" dirty="0"/>
              <a:t>Various ocular diseases are capable of causing permanent and irreversible damage to the patient’s vision.</a:t>
            </a:r>
          </a:p>
          <a:p>
            <a:pPr marL="285750" indent="-285750" algn="just">
              <a:buFont typeface="Arial" panose="020B0604020202020204" pitchFamily="34" charset="0"/>
              <a:buChar char="•"/>
            </a:pPr>
            <a:r>
              <a:rPr lang="en-US" sz="1800" dirty="0"/>
              <a:t>Ocular diseases are primarily diagnosed using color fundus photography.</a:t>
            </a:r>
            <a:endParaRPr lang="en-US" dirty="0"/>
          </a:p>
          <a:p>
            <a:pPr marL="285750" indent="-285750" algn="just">
              <a:buFont typeface="Arial" panose="020B0604020202020204" pitchFamily="34" charset="0"/>
              <a:buChar char="•"/>
            </a:pPr>
            <a:r>
              <a:rPr lang="en-US" sz="1800" b="0" i="0" dirty="0">
                <a:solidFill>
                  <a:srgbClr val="000000"/>
                </a:solidFill>
                <a:effectLst/>
                <a:latin typeface="NimbusRomNo9L-Regu"/>
              </a:rPr>
              <a:t>In recent times, deep learning-based neural</a:t>
            </a:r>
            <a:br>
              <a:rPr lang="en-US" sz="1800" b="0" i="0" dirty="0">
                <a:solidFill>
                  <a:srgbClr val="000000"/>
                </a:solidFill>
                <a:effectLst/>
                <a:latin typeface="NimbusRomNo9L-Regu"/>
              </a:rPr>
            </a:br>
            <a:r>
              <a:rPr lang="en-US" sz="1800" b="0" i="0" dirty="0">
                <a:solidFill>
                  <a:srgbClr val="000000"/>
                </a:solidFill>
                <a:effectLst/>
                <a:latin typeface="NimbusRomNo9L-Regu"/>
              </a:rPr>
              <a:t>network models have shown promising results in medical</a:t>
            </a:r>
            <a:br>
              <a:rPr lang="en-US" sz="1800" b="0" i="0" dirty="0">
                <a:solidFill>
                  <a:srgbClr val="000000"/>
                </a:solidFill>
                <a:effectLst/>
                <a:latin typeface="NimbusRomNo9L-Regu"/>
              </a:rPr>
            </a:br>
            <a:r>
              <a:rPr lang="en-US" sz="1800" b="0" i="0" dirty="0">
                <a:solidFill>
                  <a:srgbClr val="000000"/>
                </a:solidFill>
                <a:effectLst/>
                <a:latin typeface="NimbusRomNo9L-Regu"/>
              </a:rPr>
              <a:t>image classification and object detection.</a:t>
            </a:r>
          </a:p>
          <a:p>
            <a:pPr marL="285750" indent="-285750" algn="just">
              <a:buFont typeface="Arial" panose="020B0604020202020204" pitchFamily="34" charset="0"/>
              <a:buChar char="•"/>
            </a:pPr>
            <a:r>
              <a:rPr lang="en-US" sz="1800" b="0" i="0" dirty="0">
                <a:solidFill>
                  <a:srgbClr val="000000"/>
                </a:solidFill>
                <a:effectLst/>
                <a:latin typeface="NimbusRomNo9L-Regu"/>
              </a:rPr>
              <a:t>In recent times, deep learning-based neural</a:t>
            </a:r>
            <a:br>
              <a:rPr lang="en-US" sz="1800" b="0" i="0" dirty="0">
                <a:solidFill>
                  <a:srgbClr val="000000"/>
                </a:solidFill>
                <a:effectLst/>
                <a:latin typeface="NimbusRomNo9L-Regu"/>
              </a:rPr>
            </a:br>
            <a:r>
              <a:rPr lang="en-US" sz="1800" b="0" i="0" dirty="0">
                <a:solidFill>
                  <a:srgbClr val="000000"/>
                </a:solidFill>
                <a:effectLst/>
                <a:latin typeface="NimbusRomNo9L-Regu"/>
              </a:rPr>
              <a:t>network models have shown promising results in medical</a:t>
            </a:r>
            <a:br>
              <a:rPr lang="en-US" sz="1800" b="0" i="0" dirty="0">
                <a:solidFill>
                  <a:srgbClr val="000000"/>
                </a:solidFill>
                <a:effectLst/>
                <a:latin typeface="NimbusRomNo9L-Regu"/>
              </a:rPr>
            </a:br>
            <a:r>
              <a:rPr lang="en-US" sz="1800" b="0" i="0" dirty="0">
                <a:solidFill>
                  <a:srgbClr val="000000"/>
                </a:solidFill>
                <a:effectLst/>
                <a:latin typeface="NimbusRomNo9L-Regu"/>
              </a:rPr>
              <a:t>image classification and object detection.</a:t>
            </a:r>
            <a:r>
              <a:rPr lang="en-US" dirty="0">
                <a:solidFill>
                  <a:srgbClr val="000000"/>
                </a:solidFill>
                <a:latin typeface="NimbusRomNo9L-Regu"/>
              </a:rPr>
              <a:t> But Binary Classification can produce higher accuracy.</a:t>
            </a:r>
          </a:p>
          <a:p>
            <a:pPr marL="285750" indent="-285750" algn="just">
              <a:buFont typeface="Arial" panose="020B0604020202020204" pitchFamily="34" charset="0"/>
              <a:buChar char="•"/>
            </a:pPr>
            <a:r>
              <a:rPr lang="en-US" sz="1800" b="0" i="0" dirty="0">
                <a:solidFill>
                  <a:srgbClr val="000000"/>
                </a:solidFill>
                <a:effectLst/>
                <a:latin typeface="NimbusRomNo9L-Regu"/>
              </a:rPr>
              <a:t>VGG-19, Resnet50, and Mobilenetv2 models are used for transfer learning approach to predict diseas</a:t>
            </a:r>
            <a:r>
              <a:rPr lang="en-US" dirty="0">
                <a:solidFill>
                  <a:srgbClr val="000000"/>
                </a:solidFill>
                <a:latin typeface="NimbusRomNo9L-Regu"/>
              </a:rPr>
              <a:t>e or not. </a:t>
            </a:r>
            <a:br>
              <a:rPr lang="en-US" dirty="0"/>
            </a:br>
            <a:endParaRPr lang="en-GB" dirty="0"/>
          </a:p>
        </p:txBody>
      </p:sp>
    </p:spTree>
    <p:extLst>
      <p:ext uri="{BB962C8B-B14F-4D97-AF65-F5344CB8AC3E}">
        <p14:creationId xmlns:p14="http://schemas.microsoft.com/office/powerpoint/2010/main" val="19094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dirty="0">
                <a:solidFill>
                  <a:schemeClr val="bg1"/>
                </a:solidFill>
                <a:latin typeface="Yu Gothic UI Semibold" panose="020B0700000000000000" pitchFamily="34" charset="-128"/>
                <a:ea typeface="Yu Gothic UI Semibold" panose="020B0700000000000000" pitchFamily="34" charset="-128"/>
              </a:rPr>
              <a:t>Reference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5E58B3C5-877A-DC23-CBB0-2504A0CF19E3}"/>
              </a:ext>
            </a:extLst>
          </p:cNvPr>
          <p:cNvSpPr txBox="1"/>
          <p:nvPr/>
        </p:nvSpPr>
        <p:spPr>
          <a:xfrm>
            <a:off x="1003502" y="1989416"/>
            <a:ext cx="10184995" cy="3970318"/>
          </a:xfrm>
          <a:prstGeom prst="rect">
            <a:avLst/>
          </a:prstGeom>
          <a:noFill/>
        </p:spPr>
        <p:txBody>
          <a:bodyPr wrap="square">
            <a:spAutoFit/>
          </a:bodyPr>
          <a:lstStyle/>
          <a:p>
            <a:r>
              <a:rPr lang="en-US" b="0" i="0" dirty="0">
                <a:effectLst/>
                <a:latin typeface="Arial" panose="020B0604020202020204" pitchFamily="34" charset="0"/>
              </a:rPr>
              <a:t>[5] </a:t>
            </a:r>
            <a:r>
              <a:rPr lang="en-US" b="0" i="0" dirty="0" err="1">
                <a:solidFill>
                  <a:srgbClr val="333333"/>
                </a:solidFill>
                <a:effectLst/>
                <a:latin typeface="-apple-system"/>
              </a:rPr>
              <a:t>Sarki</a:t>
            </a:r>
            <a:r>
              <a:rPr lang="en-US" b="0" i="0" dirty="0">
                <a:solidFill>
                  <a:srgbClr val="333333"/>
                </a:solidFill>
                <a:effectLst/>
                <a:latin typeface="-apple-system"/>
              </a:rPr>
              <a:t>, R., Ahmed, K., Wang, H. </a:t>
            </a:r>
            <a:r>
              <a:rPr lang="en-US" b="0" i="1" dirty="0">
                <a:solidFill>
                  <a:srgbClr val="333333"/>
                </a:solidFill>
                <a:effectLst/>
                <a:latin typeface="-apple-system"/>
              </a:rPr>
              <a:t>et al.</a:t>
            </a:r>
            <a:r>
              <a:rPr lang="en-US" b="0" i="0" dirty="0">
                <a:solidFill>
                  <a:srgbClr val="333333"/>
                </a:solidFill>
                <a:effectLst/>
                <a:latin typeface="-apple-system"/>
              </a:rPr>
              <a:t> Automated detection of mild and multi-class diabetic eye diseases using deep learning. </a:t>
            </a:r>
            <a:r>
              <a:rPr lang="en-US" b="0" i="1" dirty="0">
                <a:solidFill>
                  <a:srgbClr val="333333"/>
                </a:solidFill>
                <a:effectLst/>
                <a:latin typeface="-apple-system"/>
              </a:rPr>
              <a:t>Health Inf Sci Syst</a:t>
            </a:r>
            <a:r>
              <a:rPr lang="en-US" b="0" i="0" dirty="0">
                <a:solidFill>
                  <a:srgbClr val="333333"/>
                </a:solidFill>
                <a:effectLst/>
                <a:latin typeface="-apple-system"/>
              </a:rPr>
              <a:t> </a:t>
            </a:r>
            <a:r>
              <a:rPr lang="en-US" b="1" i="0" dirty="0">
                <a:solidFill>
                  <a:srgbClr val="333333"/>
                </a:solidFill>
                <a:effectLst/>
                <a:latin typeface="-apple-system"/>
              </a:rPr>
              <a:t>8</a:t>
            </a:r>
            <a:r>
              <a:rPr lang="en-US" b="0" i="0" dirty="0">
                <a:solidFill>
                  <a:srgbClr val="333333"/>
                </a:solidFill>
                <a:effectLst/>
                <a:latin typeface="-apple-system"/>
              </a:rPr>
              <a:t>, 32 (2020). </a:t>
            </a:r>
            <a:r>
              <a:rPr lang="en-US" b="0" i="0" dirty="0">
                <a:solidFill>
                  <a:srgbClr val="333333"/>
                </a:solidFill>
                <a:effectLst/>
                <a:latin typeface="-apple-system"/>
                <a:hlinkClick r:id="rId2"/>
              </a:rPr>
              <a:t>https://doi.org/10.1007</a:t>
            </a:r>
            <a:r>
              <a:rPr lang="en-US" b="0" i="0">
                <a:solidFill>
                  <a:srgbClr val="333333"/>
                </a:solidFill>
                <a:effectLst/>
                <a:latin typeface="-apple-system"/>
                <a:hlinkClick r:id="rId2"/>
              </a:rPr>
              <a:t>/s13755-020-00125-5</a:t>
            </a:r>
            <a:endParaRPr lang="en-US" b="0" i="0">
              <a:solidFill>
                <a:srgbClr val="333333"/>
              </a:solidFill>
              <a:effectLst/>
              <a:latin typeface="-apple-system"/>
            </a:endParaRPr>
          </a:p>
          <a:p>
            <a:br>
              <a:rPr lang="en-US"/>
            </a:br>
            <a:r>
              <a:rPr lang="en-US" b="0" i="0">
                <a:effectLst/>
                <a:latin typeface="Arial" panose="020B0604020202020204" pitchFamily="34" charset="0"/>
              </a:rPr>
              <a:t>[6] </a:t>
            </a:r>
            <a:r>
              <a:rPr lang="en-US" b="0" i="0" dirty="0">
                <a:solidFill>
                  <a:srgbClr val="333333"/>
                </a:solidFill>
                <a:effectLst/>
                <a:latin typeface="Arial" panose="020B0604020202020204" pitchFamily="34" charset="0"/>
              </a:rPr>
              <a:t>J. Shan and L. Li, "A Deep Learning Method for Microaneurysm Detection in Fundus Images," </a:t>
            </a:r>
            <a:r>
              <a:rPr lang="en-US" b="0" i="1" dirty="0">
                <a:solidFill>
                  <a:srgbClr val="333333"/>
                </a:solidFill>
                <a:effectLst/>
                <a:latin typeface="Arial" panose="020B0604020202020204" pitchFamily="34" charset="0"/>
              </a:rPr>
              <a:t>2016 IEEE First International Conference on Connected Health: Applications, Systems and Engineering Technologies (CHASE)</a:t>
            </a:r>
            <a:r>
              <a:rPr lang="en-US" b="0" i="0" dirty="0">
                <a:solidFill>
                  <a:srgbClr val="333333"/>
                </a:solidFill>
                <a:effectLst/>
                <a:latin typeface="Arial" panose="020B0604020202020204" pitchFamily="34" charset="0"/>
              </a:rPr>
              <a:t>, 2016, pp. 357-358, </a:t>
            </a:r>
            <a:r>
              <a:rPr lang="en-US" b="0" i="0" dirty="0" err="1">
                <a:solidFill>
                  <a:srgbClr val="333333"/>
                </a:solidFill>
                <a:effectLst/>
                <a:latin typeface="Arial" panose="020B0604020202020204" pitchFamily="34" charset="0"/>
              </a:rPr>
              <a:t>doi</a:t>
            </a:r>
            <a:r>
              <a:rPr lang="en-US" b="0" i="0" dirty="0">
                <a:solidFill>
                  <a:srgbClr val="333333"/>
                </a:solidFill>
                <a:effectLst/>
                <a:latin typeface="Arial" panose="020B0604020202020204" pitchFamily="34" charset="0"/>
              </a:rPr>
              <a:t>: 10.1109/CHASE.2016.12.</a:t>
            </a:r>
          </a:p>
          <a:p>
            <a:endParaRPr lang="en-US" dirty="0">
              <a:solidFill>
                <a:srgbClr val="333333"/>
              </a:solidFill>
              <a:latin typeface="Arial" panose="020B0604020202020204" pitchFamily="34" charset="0"/>
            </a:endParaRPr>
          </a:p>
          <a:p>
            <a:r>
              <a:rPr lang="en-US" b="0" i="0" dirty="0">
                <a:effectLst/>
                <a:latin typeface="Arial" panose="020B0604020202020204" pitchFamily="34" charset="0"/>
              </a:rPr>
              <a:t>[3] N. M. </a:t>
            </a:r>
            <a:r>
              <a:rPr lang="en-US" b="0" i="0" dirty="0" err="1">
                <a:effectLst/>
                <a:latin typeface="Arial" panose="020B0604020202020204" pitchFamily="34" charset="0"/>
              </a:rPr>
              <a:t>Dipu</a:t>
            </a:r>
            <a:r>
              <a:rPr lang="en-US" b="0" i="0" dirty="0">
                <a:effectLst/>
                <a:latin typeface="Arial" panose="020B0604020202020204" pitchFamily="34" charset="0"/>
              </a:rPr>
              <a:t>, S. </a:t>
            </a:r>
            <a:r>
              <a:rPr lang="en-US" b="0" i="0" dirty="0" err="1">
                <a:effectLst/>
                <a:latin typeface="Arial" panose="020B0604020202020204" pitchFamily="34" charset="0"/>
              </a:rPr>
              <a:t>Alam</a:t>
            </a:r>
            <a:r>
              <a:rPr lang="en-US" b="0" i="0" dirty="0">
                <a:effectLst/>
                <a:latin typeface="Arial" panose="020B0604020202020204" pitchFamily="34" charset="0"/>
              </a:rPr>
              <a:t> </a:t>
            </a:r>
            <a:r>
              <a:rPr lang="en-US" b="0" i="0" dirty="0" err="1">
                <a:effectLst/>
                <a:latin typeface="Arial" panose="020B0604020202020204" pitchFamily="34" charset="0"/>
              </a:rPr>
              <a:t>Shohan</a:t>
            </a:r>
            <a:r>
              <a:rPr lang="en-US" b="0" i="0" dirty="0">
                <a:effectLst/>
                <a:latin typeface="Arial" panose="020B0604020202020204" pitchFamily="34" charset="0"/>
              </a:rPr>
              <a:t>, and K. M. A. Salam, “Ocular disease de- </a:t>
            </a:r>
            <a:r>
              <a:rPr lang="en-US" b="0" i="0" dirty="0" err="1">
                <a:effectLst/>
                <a:latin typeface="Arial" panose="020B0604020202020204" pitchFamily="34" charset="0"/>
              </a:rPr>
              <a:t>tection</a:t>
            </a:r>
            <a:r>
              <a:rPr lang="en-US" b="0" i="0" dirty="0">
                <a:effectLst/>
                <a:latin typeface="Arial" panose="020B0604020202020204" pitchFamily="34" charset="0"/>
              </a:rPr>
              <a:t> using advanced neural network based classification algorithms,” ASIAN JOURNAL OF CONVERGENCE IN TECHNOLOGY, vol. 7, no. 2, pp. 91–99, 2021.</a:t>
            </a:r>
          </a:p>
          <a:p>
            <a:r>
              <a:rPr lang="en-US" dirty="0"/>
              <a:t>[4]Nazir, T.; </a:t>
            </a:r>
            <a:r>
              <a:rPr lang="en-US" dirty="0" err="1"/>
              <a:t>Irtaza</a:t>
            </a:r>
            <a:r>
              <a:rPr lang="en-US" dirty="0"/>
              <a:t>, A.; </a:t>
            </a:r>
            <a:r>
              <a:rPr lang="en-US" dirty="0" err="1"/>
              <a:t>Javed</a:t>
            </a:r>
            <a:r>
              <a:rPr lang="en-US" dirty="0"/>
              <a:t>, A.; Malik, H.; Hussain, D.; Naqvi, R.A. Retinal Image Analysis for Diabetes-Based Eye Disease Detection Using Deep Learning. Appl. Sci. 2020, 10, 6185. https://doi.org/10.3390/app10186185</a:t>
            </a:r>
            <a:br>
              <a:rPr lang="en-US" dirty="0"/>
            </a:br>
            <a:endParaRPr lang="en-GB" dirty="0"/>
          </a:p>
        </p:txBody>
      </p:sp>
    </p:spTree>
    <p:extLst>
      <p:ext uri="{BB962C8B-B14F-4D97-AF65-F5344CB8AC3E}">
        <p14:creationId xmlns:p14="http://schemas.microsoft.com/office/powerpoint/2010/main" val="174154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3474720" y="2183130"/>
            <a:ext cx="3954780" cy="142113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521760" y="2637889"/>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Thank You</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3998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Abstract</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F1CDBCFA-D049-B235-8E2F-C923C6B8B82A}"/>
              </a:ext>
            </a:extLst>
          </p:cNvPr>
          <p:cNvSpPr txBox="1"/>
          <p:nvPr/>
        </p:nvSpPr>
        <p:spPr>
          <a:xfrm>
            <a:off x="1419837" y="2004477"/>
            <a:ext cx="6161714"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Arial" panose="020B0604020202020204" pitchFamily="34" charset="0"/>
              </a:rPr>
              <a:t>Four deep learning-based models for pinpointing ocular diseases are presented in this work (Normal VS Cataract, Normal VS Glaucoma, Normal VS Myopia, Normal VS Hypertensive). </a:t>
            </a:r>
          </a:p>
          <a:p>
            <a:pPr marL="285750" indent="-285750" algn="just">
              <a:buFont typeface="Arial" panose="020B0604020202020204" pitchFamily="34" charset="0"/>
              <a:buChar char="•"/>
            </a:pPr>
            <a:r>
              <a:rPr lang="en-US" b="0" i="0" dirty="0">
                <a:effectLst/>
                <a:latin typeface="Arial" panose="020B0604020202020204" pitchFamily="34" charset="0"/>
              </a:rPr>
              <a:t>For this work, we used the ODIR dataset, which consists of 5000 fundus images. we took 3404 fundus images divided into 5 distinct groups.</a:t>
            </a:r>
          </a:p>
          <a:p>
            <a:pPr marL="285750" indent="-285750" algn="just">
              <a:buFont typeface="Arial" panose="020B0604020202020204" pitchFamily="34" charset="0"/>
              <a:buChar char="•"/>
            </a:pPr>
            <a:r>
              <a:rPr lang="en-US" dirty="0">
                <a:latin typeface="Arial" panose="020B0604020202020204" pitchFamily="34" charset="0"/>
              </a:rPr>
              <a:t>T</a:t>
            </a:r>
            <a:r>
              <a:rPr lang="en-US" b="0" i="0" dirty="0">
                <a:effectLst/>
                <a:latin typeface="Arial" panose="020B0604020202020204" pitchFamily="34" charset="0"/>
              </a:rPr>
              <a:t>o train cutting-edge image classification algorithms</a:t>
            </a:r>
            <a:br>
              <a:rPr lang="en-US" dirty="0"/>
            </a:br>
            <a:r>
              <a:rPr lang="en-US" b="0" i="0" dirty="0">
                <a:effectLst/>
                <a:latin typeface="Arial" panose="020B0604020202020204" pitchFamily="34" charset="0"/>
              </a:rPr>
              <a:t>including Resnet-50, MobileNetV2, and VGG-19.</a:t>
            </a:r>
            <a:endParaRPr lang="en-GB" dirty="0"/>
          </a:p>
        </p:txBody>
      </p:sp>
    </p:spTree>
    <p:extLst>
      <p:ext uri="{BB962C8B-B14F-4D97-AF65-F5344CB8AC3E}">
        <p14:creationId xmlns:p14="http://schemas.microsoft.com/office/powerpoint/2010/main" val="101927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53721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193292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17587" y="730541"/>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Paper review</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A7EA2F5E-CAAE-8B67-C202-65A2CFA585EE}"/>
              </a:ext>
            </a:extLst>
          </p:cNvPr>
          <p:cNvSpPr txBox="1"/>
          <p:nvPr/>
        </p:nvSpPr>
        <p:spPr>
          <a:xfrm>
            <a:off x="533680" y="1186068"/>
            <a:ext cx="10916639" cy="2616101"/>
          </a:xfrm>
          <a:prstGeom prst="rect">
            <a:avLst/>
          </a:prstGeom>
          <a:noFill/>
        </p:spPr>
        <p:txBody>
          <a:bodyPr wrap="square">
            <a:spAutoFit/>
          </a:bodyPr>
          <a:lstStyle/>
          <a:p>
            <a:pPr algn="just"/>
            <a:br>
              <a:rPr lang="en-GB" dirty="0"/>
            </a:br>
            <a:r>
              <a:rPr lang="en-GB" sz="1600" b="0" i="0" dirty="0">
                <a:solidFill>
                  <a:srgbClr val="202124"/>
                </a:solidFill>
                <a:effectLst/>
                <a:latin typeface="arial" panose="020B0604020202020204" pitchFamily="34" charset="0"/>
              </a:rPr>
              <a:t>Nowadays eye disease is a serious problem and many trials are being conducted on this disease. Many people are using many techniques to detect eye disease to cure it. Some authors mention their technique in their papers. </a:t>
            </a:r>
          </a:p>
          <a:p>
            <a:pPr marL="285750" indent="-285750" algn="just">
              <a:buFont typeface="Arial" panose="020B0604020202020204" pitchFamily="34" charset="0"/>
              <a:buChar char="•"/>
            </a:pPr>
            <a:r>
              <a:rPr lang="en-US" sz="1600" b="0" i="0" dirty="0" err="1">
                <a:solidFill>
                  <a:srgbClr val="202124"/>
                </a:solidFill>
                <a:effectLst/>
                <a:latin typeface="arial" panose="020B0604020202020204" pitchFamily="34" charset="0"/>
              </a:rPr>
              <a:t>Sakib</a:t>
            </a:r>
            <a:r>
              <a:rPr lang="en-US" sz="1600" b="0" i="0" dirty="0">
                <a:solidFill>
                  <a:srgbClr val="202124"/>
                </a:solidFill>
                <a:effectLst/>
                <a:latin typeface="arial" panose="020B0604020202020204" pitchFamily="34" charset="0"/>
              </a:rPr>
              <a:t> and his team used the VGG19 model and a fundus copy image to compare normal patients to cataract, pathological myopia, and glaucoma patients. [1]</a:t>
            </a:r>
          </a:p>
          <a:p>
            <a:pPr marL="285750" indent="-285750" algn="just">
              <a:buFont typeface="Arial" panose="020B0604020202020204" pitchFamily="34" charset="0"/>
              <a:buChar char="•"/>
            </a:pPr>
            <a:r>
              <a:rPr lang="en-US" sz="1600" b="0" i="0" dirty="0" err="1">
                <a:solidFill>
                  <a:srgbClr val="202124"/>
                </a:solidFill>
                <a:effectLst/>
                <a:latin typeface="arial" panose="020B0604020202020204" pitchFamily="34" charset="0"/>
              </a:rPr>
              <a:t>Lorick</a:t>
            </a:r>
            <a:r>
              <a:rPr lang="en-US" sz="1600" b="0" i="0" dirty="0">
                <a:solidFill>
                  <a:srgbClr val="202124"/>
                </a:solidFill>
                <a:effectLst/>
                <a:latin typeface="arial" panose="020B0604020202020204" pitchFamily="34" charset="0"/>
              </a:rPr>
              <a:t> Jain and his team mentioned that their goal was to develop a system to classify retinal fundal images as diseased or healthy, and they developed a system called </a:t>
            </a:r>
            <a:r>
              <a:rPr lang="en-US" sz="1600" b="0" i="0" dirty="0" err="1">
                <a:solidFill>
                  <a:srgbClr val="202124"/>
                </a:solidFill>
                <a:effectLst/>
                <a:latin typeface="arial" panose="020B0604020202020204" pitchFamily="34" charset="0"/>
              </a:rPr>
              <a:t>LCDnet</a:t>
            </a:r>
            <a:r>
              <a:rPr lang="en-US" sz="1600" b="0" i="0" dirty="0">
                <a:solidFill>
                  <a:srgbClr val="202124"/>
                </a:solidFill>
                <a:effectLst/>
                <a:latin typeface="arial" panose="020B0604020202020204" pitchFamily="34" charset="0"/>
              </a:rPr>
              <a:t> by using CNN.[2]</a:t>
            </a:r>
          </a:p>
          <a:p>
            <a:pPr marL="285750" indent="-285750" algn="just">
              <a:buFont typeface="Arial" panose="020B0604020202020204" pitchFamily="34" charset="0"/>
              <a:buChar char="•"/>
            </a:pPr>
            <a:r>
              <a:rPr lang="en-GB" sz="1600" b="0" i="0" dirty="0">
                <a:solidFill>
                  <a:srgbClr val="202124"/>
                </a:solidFill>
                <a:effectLst/>
                <a:latin typeface="arial" panose="020B0604020202020204" pitchFamily="34" charset="0"/>
              </a:rPr>
              <a:t>Nadim and his team has developed four neural network based ocular diseases. Those are Resnet34, </a:t>
            </a:r>
            <a:r>
              <a:rPr lang="en-GB" sz="1600" b="0" i="0" dirty="0" err="1">
                <a:solidFill>
                  <a:srgbClr val="202124"/>
                </a:solidFill>
                <a:effectLst/>
                <a:latin typeface="arial" panose="020B0604020202020204" pitchFamily="34" charset="0"/>
              </a:rPr>
              <a:t>EfficientNet</a:t>
            </a:r>
            <a:r>
              <a:rPr lang="en-GB" sz="1600" b="0" i="0" dirty="0">
                <a:solidFill>
                  <a:srgbClr val="202124"/>
                </a:solidFill>
                <a:effectLst/>
                <a:latin typeface="arial" panose="020B0604020202020204" pitchFamily="34" charset="0"/>
              </a:rPr>
              <a:t>, mobileNetV2 and VGG16, and they worked with seven diseases: Diabetes, Glaucoma, cataract, </a:t>
            </a:r>
            <a:r>
              <a:rPr lang="en-GB" sz="1600" b="0" i="0" dirty="0" err="1">
                <a:solidFill>
                  <a:srgbClr val="202124"/>
                </a:solidFill>
                <a:effectLst/>
                <a:latin typeface="arial" panose="020B0604020202020204" pitchFamily="34" charset="0"/>
              </a:rPr>
              <a:t>Myopia,hypertension</a:t>
            </a:r>
            <a:r>
              <a:rPr lang="en-GB" sz="1600" b="0" i="0" dirty="0">
                <a:solidFill>
                  <a:srgbClr val="202124"/>
                </a:solidFill>
                <a:effectLst/>
                <a:latin typeface="arial" panose="020B0604020202020204" pitchFamily="34" charset="0"/>
              </a:rPr>
              <a:t>, age-related macular disease and other abnormalities.[3]</a:t>
            </a:r>
            <a:endParaRPr lang="en-GB" sz="1800" dirty="0"/>
          </a:p>
        </p:txBody>
      </p:sp>
      <p:graphicFrame>
        <p:nvGraphicFramePr>
          <p:cNvPr id="2" name="Table 8">
            <a:extLst>
              <a:ext uri="{FF2B5EF4-FFF2-40B4-BE49-F238E27FC236}">
                <a16:creationId xmlns:a16="http://schemas.microsoft.com/office/drawing/2014/main" id="{1CDC590F-E3D8-0F18-7554-BE4A39380780}"/>
              </a:ext>
            </a:extLst>
          </p:cNvPr>
          <p:cNvGraphicFramePr>
            <a:graphicFrameLocks noGrp="1"/>
          </p:cNvGraphicFramePr>
          <p:nvPr>
            <p:extLst>
              <p:ext uri="{D42A27DB-BD31-4B8C-83A1-F6EECF244321}">
                <p14:modId xmlns:p14="http://schemas.microsoft.com/office/powerpoint/2010/main" val="512444265"/>
              </p:ext>
            </p:extLst>
          </p:nvPr>
        </p:nvGraphicFramePr>
        <p:xfrm>
          <a:off x="946209" y="3827490"/>
          <a:ext cx="3257852" cy="2299969"/>
        </p:xfrm>
        <a:graphic>
          <a:graphicData uri="http://schemas.openxmlformats.org/drawingml/2006/table">
            <a:tbl>
              <a:tblPr firstRow="1" bandRow="1">
                <a:tableStyleId>{5C22544A-7EE6-4342-B048-85BDC9FD1C3A}</a:tableStyleId>
              </a:tblPr>
              <a:tblGrid>
                <a:gridCol w="1628926">
                  <a:extLst>
                    <a:ext uri="{9D8B030D-6E8A-4147-A177-3AD203B41FA5}">
                      <a16:colId xmlns:a16="http://schemas.microsoft.com/office/drawing/2014/main" val="162294604"/>
                    </a:ext>
                  </a:extLst>
                </a:gridCol>
                <a:gridCol w="1628926">
                  <a:extLst>
                    <a:ext uri="{9D8B030D-6E8A-4147-A177-3AD203B41FA5}">
                      <a16:colId xmlns:a16="http://schemas.microsoft.com/office/drawing/2014/main" val="669798506"/>
                    </a:ext>
                  </a:extLst>
                </a:gridCol>
              </a:tblGrid>
              <a:tr h="379729">
                <a:tc>
                  <a:txBody>
                    <a:bodyPr/>
                    <a:lstStyle/>
                    <a:p>
                      <a:pPr algn="ctr"/>
                      <a:r>
                        <a:rPr lang="en-US" dirty="0"/>
                        <a:t>Author 1</a:t>
                      </a:r>
                    </a:p>
                  </a:txBody>
                  <a:tcPr/>
                </a:tc>
                <a:tc>
                  <a:txBody>
                    <a:bodyPr/>
                    <a:lstStyle/>
                    <a:p>
                      <a:pPr algn="ctr"/>
                      <a:r>
                        <a:rPr lang="en-US" dirty="0"/>
                        <a:t>Accuracy</a:t>
                      </a:r>
                    </a:p>
                  </a:txBody>
                  <a:tcPr/>
                </a:tc>
                <a:extLst>
                  <a:ext uri="{0D108BD9-81ED-4DB2-BD59-A6C34878D82A}">
                    <a16:rowId xmlns:a16="http://schemas.microsoft.com/office/drawing/2014/main" val="3143973030"/>
                  </a:ext>
                </a:extLst>
              </a:tr>
              <a:tr h="379729">
                <a:tc>
                  <a:txBody>
                    <a:bodyPr/>
                    <a:lstStyle/>
                    <a:p>
                      <a:pPr algn="ctr"/>
                      <a:r>
                        <a:rPr lang="en-US" dirty="0"/>
                        <a:t>Normal VS Myopia</a:t>
                      </a:r>
                    </a:p>
                  </a:txBody>
                  <a:tcPr/>
                </a:tc>
                <a:tc>
                  <a:txBody>
                    <a:bodyPr/>
                    <a:lstStyle/>
                    <a:p>
                      <a:pPr algn="ctr"/>
                      <a:r>
                        <a:rPr lang="en-US" dirty="0"/>
                        <a:t>98.13%</a:t>
                      </a:r>
                    </a:p>
                  </a:txBody>
                  <a:tcPr/>
                </a:tc>
                <a:extLst>
                  <a:ext uri="{0D108BD9-81ED-4DB2-BD59-A6C34878D82A}">
                    <a16:rowId xmlns:a16="http://schemas.microsoft.com/office/drawing/2014/main" val="3529691228"/>
                  </a:ext>
                </a:extLst>
              </a:tr>
              <a:tr h="379729">
                <a:tc>
                  <a:txBody>
                    <a:bodyPr/>
                    <a:lstStyle/>
                    <a:p>
                      <a:pPr algn="ctr"/>
                      <a:r>
                        <a:rPr lang="en-US" dirty="0"/>
                        <a:t>Normal VS Cataract</a:t>
                      </a:r>
                    </a:p>
                  </a:txBody>
                  <a:tcPr/>
                </a:tc>
                <a:tc>
                  <a:txBody>
                    <a:bodyPr/>
                    <a:lstStyle/>
                    <a:p>
                      <a:pPr algn="ctr"/>
                      <a:r>
                        <a:rPr lang="en-US" dirty="0"/>
                        <a:t>94.03%</a:t>
                      </a:r>
                    </a:p>
                  </a:txBody>
                  <a:tcPr/>
                </a:tc>
                <a:extLst>
                  <a:ext uri="{0D108BD9-81ED-4DB2-BD59-A6C34878D82A}">
                    <a16:rowId xmlns:a16="http://schemas.microsoft.com/office/drawing/2014/main" val="778286943"/>
                  </a:ext>
                </a:extLst>
              </a:tr>
              <a:tr h="379729">
                <a:tc>
                  <a:txBody>
                    <a:bodyPr/>
                    <a:lstStyle/>
                    <a:p>
                      <a:pPr algn="ctr"/>
                      <a:r>
                        <a:rPr lang="en-US" dirty="0"/>
                        <a:t>Normal VS Glaucoma </a:t>
                      </a:r>
                    </a:p>
                  </a:txBody>
                  <a:tcPr/>
                </a:tc>
                <a:tc>
                  <a:txBody>
                    <a:bodyPr/>
                    <a:lstStyle/>
                    <a:p>
                      <a:pPr algn="ctr"/>
                      <a:r>
                        <a:rPr lang="en-US" dirty="0"/>
                        <a:t>90.94%</a:t>
                      </a:r>
                    </a:p>
                  </a:txBody>
                  <a:tcPr/>
                </a:tc>
                <a:extLst>
                  <a:ext uri="{0D108BD9-81ED-4DB2-BD59-A6C34878D82A}">
                    <a16:rowId xmlns:a16="http://schemas.microsoft.com/office/drawing/2014/main" val="3806787418"/>
                  </a:ext>
                </a:extLst>
              </a:tr>
            </a:tbl>
          </a:graphicData>
        </a:graphic>
      </p:graphicFrame>
      <p:graphicFrame>
        <p:nvGraphicFramePr>
          <p:cNvPr id="9" name="Table 10">
            <a:extLst>
              <a:ext uri="{FF2B5EF4-FFF2-40B4-BE49-F238E27FC236}">
                <a16:creationId xmlns:a16="http://schemas.microsoft.com/office/drawing/2014/main" id="{C3598119-8133-BDA0-0035-0C4ED6F26F16}"/>
              </a:ext>
            </a:extLst>
          </p:cNvPr>
          <p:cNvGraphicFramePr>
            <a:graphicFrameLocks noGrp="1"/>
          </p:cNvGraphicFramePr>
          <p:nvPr>
            <p:extLst>
              <p:ext uri="{D42A27DB-BD31-4B8C-83A1-F6EECF244321}">
                <p14:modId xmlns:p14="http://schemas.microsoft.com/office/powerpoint/2010/main" val="2442428504"/>
              </p:ext>
            </p:extLst>
          </p:nvPr>
        </p:nvGraphicFramePr>
        <p:xfrm>
          <a:off x="4503179" y="3833094"/>
          <a:ext cx="3234118" cy="1010920"/>
        </p:xfrm>
        <a:graphic>
          <a:graphicData uri="http://schemas.openxmlformats.org/drawingml/2006/table">
            <a:tbl>
              <a:tblPr firstRow="1" bandRow="1">
                <a:tableStyleId>{5C22544A-7EE6-4342-B048-85BDC9FD1C3A}</a:tableStyleId>
              </a:tblPr>
              <a:tblGrid>
                <a:gridCol w="1617059">
                  <a:extLst>
                    <a:ext uri="{9D8B030D-6E8A-4147-A177-3AD203B41FA5}">
                      <a16:colId xmlns:a16="http://schemas.microsoft.com/office/drawing/2014/main" val="3695848958"/>
                    </a:ext>
                  </a:extLst>
                </a:gridCol>
                <a:gridCol w="1617059">
                  <a:extLst>
                    <a:ext uri="{9D8B030D-6E8A-4147-A177-3AD203B41FA5}">
                      <a16:colId xmlns:a16="http://schemas.microsoft.com/office/drawing/2014/main" val="1346516747"/>
                    </a:ext>
                  </a:extLst>
                </a:gridCol>
              </a:tblGrid>
              <a:tr h="370840">
                <a:tc>
                  <a:txBody>
                    <a:bodyPr/>
                    <a:lstStyle/>
                    <a:p>
                      <a:r>
                        <a:rPr lang="en-US" dirty="0"/>
                        <a:t>Author 2</a:t>
                      </a:r>
                    </a:p>
                  </a:txBody>
                  <a:tcPr/>
                </a:tc>
                <a:tc>
                  <a:txBody>
                    <a:bodyPr/>
                    <a:lstStyle/>
                    <a:p>
                      <a:r>
                        <a:rPr lang="en-US" dirty="0"/>
                        <a:t>Accuracy</a:t>
                      </a:r>
                    </a:p>
                  </a:txBody>
                  <a:tcPr/>
                </a:tc>
                <a:extLst>
                  <a:ext uri="{0D108BD9-81ED-4DB2-BD59-A6C34878D82A}">
                    <a16:rowId xmlns:a16="http://schemas.microsoft.com/office/drawing/2014/main" val="1664938472"/>
                  </a:ext>
                </a:extLst>
              </a:tr>
              <a:tr h="370840">
                <a:tc>
                  <a:txBody>
                    <a:bodyPr/>
                    <a:lstStyle/>
                    <a:p>
                      <a:r>
                        <a:rPr lang="en-US" dirty="0"/>
                        <a:t>Diseased or Healthy</a:t>
                      </a:r>
                    </a:p>
                  </a:txBody>
                  <a:tcPr/>
                </a:tc>
                <a:tc>
                  <a:txBody>
                    <a:bodyPr/>
                    <a:lstStyle/>
                    <a:p>
                      <a:r>
                        <a:rPr lang="en-US" dirty="0"/>
                        <a:t>96.5%</a:t>
                      </a:r>
                    </a:p>
                  </a:txBody>
                  <a:tcPr/>
                </a:tc>
                <a:extLst>
                  <a:ext uri="{0D108BD9-81ED-4DB2-BD59-A6C34878D82A}">
                    <a16:rowId xmlns:a16="http://schemas.microsoft.com/office/drawing/2014/main" val="2917822882"/>
                  </a:ext>
                </a:extLst>
              </a:tr>
            </a:tbl>
          </a:graphicData>
        </a:graphic>
      </p:graphicFrame>
      <p:graphicFrame>
        <p:nvGraphicFramePr>
          <p:cNvPr id="11" name="Table 11">
            <a:extLst>
              <a:ext uri="{FF2B5EF4-FFF2-40B4-BE49-F238E27FC236}">
                <a16:creationId xmlns:a16="http://schemas.microsoft.com/office/drawing/2014/main" id="{65F13826-5F2F-8466-729A-30EC7304FBEB}"/>
              </a:ext>
            </a:extLst>
          </p:cNvPr>
          <p:cNvGraphicFramePr>
            <a:graphicFrameLocks noGrp="1"/>
          </p:cNvGraphicFramePr>
          <p:nvPr>
            <p:extLst>
              <p:ext uri="{D42A27DB-BD31-4B8C-83A1-F6EECF244321}">
                <p14:modId xmlns:p14="http://schemas.microsoft.com/office/powerpoint/2010/main" val="2390429283"/>
              </p:ext>
            </p:extLst>
          </p:nvPr>
        </p:nvGraphicFramePr>
        <p:xfrm>
          <a:off x="7875655" y="3827490"/>
          <a:ext cx="3234118" cy="2117800"/>
        </p:xfrm>
        <a:graphic>
          <a:graphicData uri="http://schemas.openxmlformats.org/drawingml/2006/table">
            <a:tbl>
              <a:tblPr firstRow="1" bandRow="1">
                <a:tableStyleId>{5C22544A-7EE6-4342-B048-85BDC9FD1C3A}</a:tableStyleId>
              </a:tblPr>
              <a:tblGrid>
                <a:gridCol w="1617059">
                  <a:extLst>
                    <a:ext uri="{9D8B030D-6E8A-4147-A177-3AD203B41FA5}">
                      <a16:colId xmlns:a16="http://schemas.microsoft.com/office/drawing/2014/main" val="1213759695"/>
                    </a:ext>
                  </a:extLst>
                </a:gridCol>
                <a:gridCol w="1617059">
                  <a:extLst>
                    <a:ext uri="{9D8B030D-6E8A-4147-A177-3AD203B41FA5}">
                      <a16:colId xmlns:a16="http://schemas.microsoft.com/office/drawing/2014/main" val="3750526639"/>
                    </a:ext>
                  </a:extLst>
                </a:gridCol>
              </a:tblGrid>
              <a:tr h="423560">
                <a:tc>
                  <a:txBody>
                    <a:bodyPr/>
                    <a:lstStyle/>
                    <a:p>
                      <a:r>
                        <a:rPr lang="en-US" dirty="0"/>
                        <a:t>Author 3</a:t>
                      </a:r>
                    </a:p>
                  </a:txBody>
                  <a:tcPr/>
                </a:tc>
                <a:tc>
                  <a:txBody>
                    <a:bodyPr/>
                    <a:lstStyle/>
                    <a:p>
                      <a:r>
                        <a:rPr lang="en-US" dirty="0"/>
                        <a:t>Accuracy</a:t>
                      </a:r>
                    </a:p>
                  </a:txBody>
                  <a:tcPr/>
                </a:tc>
                <a:extLst>
                  <a:ext uri="{0D108BD9-81ED-4DB2-BD59-A6C34878D82A}">
                    <a16:rowId xmlns:a16="http://schemas.microsoft.com/office/drawing/2014/main" val="1882326387"/>
                  </a:ext>
                </a:extLst>
              </a:tr>
              <a:tr h="423560">
                <a:tc>
                  <a:txBody>
                    <a:bodyPr/>
                    <a:lstStyle/>
                    <a:p>
                      <a:r>
                        <a:rPr lang="en-US" dirty="0"/>
                        <a:t>Resnet34</a:t>
                      </a:r>
                    </a:p>
                  </a:txBody>
                  <a:tcPr/>
                </a:tc>
                <a:tc>
                  <a:txBody>
                    <a:bodyPr/>
                    <a:lstStyle/>
                    <a:p>
                      <a:r>
                        <a:rPr lang="en-US" dirty="0"/>
                        <a:t>97.23%</a:t>
                      </a:r>
                    </a:p>
                  </a:txBody>
                  <a:tcPr/>
                </a:tc>
                <a:extLst>
                  <a:ext uri="{0D108BD9-81ED-4DB2-BD59-A6C34878D82A}">
                    <a16:rowId xmlns:a16="http://schemas.microsoft.com/office/drawing/2014/main" val="2136999514"/>
                  </a:ext>
                </a:extLst>
              </a:tr>
              <a:tr h="423560">
                <a:tc>
                  <a:txBody>
                    <a:bodyPr/>
                    <a:lstStyle/>
                    <a:p>
                      <a:r>
                        <a:rPr lang="en-US" dirty="0" err="1"/>
                        <a:t>EffcientNet</a:t>
                      </a:r>
                      <a:endParaRPr lang="en-US" dirty="0"/>
                    </a:p>
                  </a:txBody>
                  <a:tcPr/>
                </a:tc>
                <a:tc>
                  <a:txBody>
                    <a:bodyPr/>
                    <a:lstStyle/>
                    <a:p>
                      <a:r>
                        <a:rPr lang="en-US" dirty="0"/>
                        <a:t>90.85%</a:t>
                      </a:r>
                    </a:p>
                  </a:txBody>
                  <a:tcPr/>
                </a:tc>
                <a:extLst>
                  <a:ext uri="{0D108BD9-81ED-4DB2-BD59-A6C34878D82A}">
                    <a16:rowId xmlns:a16="http://schemas.microsoft.com/office/drawing/2014/main" val="2931061058"/>
                  </a:ext>
                </a:extLst>
              </a:tr>
              <a:tr h="423560">
                <a:tc>
                  <a:txBody>
                    <a:bodyPr/>
                    <a:lstStyle/>
                    <a:p>
                      <a:r>
                        <a:rPr lang="en-US" dirty="0"/>
                        <a:t>MobileNetV2</a:t>
                      </a:r>
                    </a:p>
                  </a:txBody>
                  <a:tcPr/>
                </a:tc>
                <a:tc>
                  <a:txBody>
                    <a:bodyPr/>
                    <a:lstStyle/>
                    <a:p>
                      <a:r>
                        <a:rPr lang="en-US" dirty="0"/>
                        <a:t>94.32%</a:t>
                      </a:r>
                    </a:p>
                  </a:txBody>
                  <a:tcPr/>
                </a:tc>
                <a:extLst>
                  <a:ext uri="{0D108BD9-81ED-4DB2-BD59-A6C34878D82A}">
                    <a16:rowId xmlns:a16="http://schemas.microsoft.com/office/drawing/2014/main" val="1687797157"/>
                  </a:ext>
                </a:extLst>
              </a:tr>
              <a:tr h="423560">
                <a:tc>
                  <a:txBody>
                    <a:bodyPr/>
                    <a:lstStyle/>
                    <a:p>
                      <a:r>
                        <a:rPr lang="en-US" dirty="0"/>
                        <a:t>VGG16</a:t>
                      </a:r>
                    </a:p>
                  </a:txBody>
                  <a:tcPr/>
                </a:tc>
                <a:tc>
                  <a:txBody>
                    <a:bodyPr/>
                    <a:lstStyle/>
                    <a:p>
                      <a:r>
                        <a:rPr lang="en-US" dirty="0"/>
                        <a:t>93.82</a:t>
                      </a:r>
                    </a:p>
                  </a:txBody>
                  <a:tcPr/>
                </a:tc>
                <a:extLst>
                  <a:ext uri="{0D108BD9-81ED-4DB2-BD59-A6C34878D82A}">
                    <a16:rowId xmlns:a16="http://schemas.microsoft.com/office/drawing/2014/main" val="2383538552"/>
                  </a:ext>
                </a:extLst>
              </a:tr>
            </a:tbl>
          </a:graphicData>
        </a:graphic>
      </p:graphicFrame>
    </p:spTree>
    <p:extLst>
      <p:ext uri="{BB962C8B-B14F-4D97-AF65-F5344CB8AC3E}">
        <p14:creationId xmlns:p14="http://schemas.microsoft.com/office/powerpoint/2010/main" val="28658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Dataset</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BA178D81-B074-F3DF-8E7F-61A37A07B2AF}"/>
              </a:ext>
            </a:extLst>
          </p:cNvPr>
          <p:cNvSpPr txBox="1"/>
          <p:nvPr/>
        </p:nvSpPr>
        <p:spPr>
          <a:xfrm>
            <a:off x="824218" y="1897380"/>
            <a:ext cx="6681482"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Arial" panose="020B0604020202020204" pitchFamily="34" charset="0"/>
              </a:rPr>
              <a:t>The 5000 color fundus images in this dataset </a:t>
            </a:r>
          </a:p>
          <a:p>
            <a:pPr marL="285750" indent="-285750" algn="just">
              <a:buFont typeface="Arial" panose="020B0604020202020204" pitchFamily="34" charset="0"/>
              <a:buChar char="•"/>
            </a:pPr>
            <a:r>
              <a:rPr lang="en-US" b="0" i="0" dirty="0">
                <a:effectLst/>
                <a:latin typeface="Arial" panose="020B0604020202020204" pitchFamily="34" charset="0"/>
              </a:rPr>
              <a:t>All of the photographs for this project were scaled to 224* 224. </a:t>
            </a:r>
          </a:p>
          <a:p>
            <a:pPr marL="285750" indent="-285750" algn="just">
              <a:buFont typeface="Arial" panose="020B0604020202020204" pitchFamily="34" charset="0"/>
              <a:buChar char="•"/>
            </a:pPr>
            <a:r>
              <a:rPr lang="en-US" b="0" i="0" dirty="0">
                <a:effectLst/>
                <a:latin typeface="Arial" panose="020B0604020202020204" pitchFamily="34" charset="0"/>
              </a:rPr>
              <a:t>The full ODIR dataset was not used for this research. Normal, cataract, glaucoma, myopia, and hypertension related images are being used. </a:t>
            </a:r>
          </a:p>
          <a:p>
            <a:pPr marL="285750" indent="-285750" algn="just">
              <a:buFont typeface="Arial" panose="020B0604020202020204" pitchFamily="34" charset="0"/>
              <a:buChar char="•"/>
            </a:pPr>
            <a:r>
              <a:rPr lang="en-US" b="0" i="0" dirty="0">
                <a:effectLst/>
                <a:latin typeface="Arial" panose="020B0604020202020204" pitchFamily="34" charset="0"/>
              </a:rPr>
              <a:t>To remove imbalance, normal images are taken according to the disease’s image number to train the model. </a:t>
            </a:r>
          </a:p>
          <a:p>
            <a:pPr marL="285750" indent="-285750" algn="just">
              <a:buFont typeface="Arial" panose="020B0604020202020204" pitchFamily="34" charset="0"/>
              <a:buChar char="•"/>
            </a:pPr>
            <a:r>
              <a:rPr lang="en-US" b="0" i="0" dirty="0">
                <a:effectLst/>
                <a:latin typeface="Arial" panose="020B0604020202020204" pitchFamily="34" charset="0"/>
              </a:rPr>
              <a:t>For VGG19 and Resnet50, The dataset was </a:t>
            </a:r>
            <a:r>
              <a:rPr lang="en-US" b="0" i="0" dirty="0" err="1">
                <a:effectLst/>
                <a:latin typeface="Arial" panose="020B0604020202020204" pitchFamily="34" charset="0"/>
              </a:rPr>
              <a:t>splitted</a:t>
            </a:r>
            <a:r>
              <a:rPr lang="en-US" b="0" i="0" dirty="0">
                <a:effectLst/>
                <a:latin typeface="Arial" panose="020B0604020202020204" pitchFamily="34" charset="0"/>
              </a:rPr>
              <a:t> into 90% and 10% ratio for training and testing. </a:t>
            </a:r>
          </a:p>
          <a:p>
            <a:pPr marL="285750" indent="-285750" algn="just">
              <a:buFont typeface="Arial" panose="020B0604020202020204" pitchFamily="34" charset="0"/>
              <a:buChar char="•"/>
            </a:pPr>
            <a:r>
              <a:rPr lang="en-US" b="0" i="0" dirty="0">
                <a:effectLst/>
                <a:latin typeface="Arial" panose="020B0604020202020204" pitchFamily="34" charset="0"/>
              </a:rPr>
              <a:t>For MobilenetV2, the dataset was split into 70%, 20%, and 10% ratios for training, validation, and testing. </a:t>
            </a:r>
          </a:p>
          <a:p>
            <a:pPr marL="285750" indent="-285750" algn="just">
              <a:buFont typeface="Arial" panose="020B0604020202020204" pitchFamily="34" charset="0"/>
              <a:buChar char="•"/>
            </a:pPr>
            <a:r>
              <a:rPr lang="en-US" b="0" i="0" dirty="0">
                <a:effectLst/>
                <a:latin typeface="Arial" panose="020B0604020202020204" pitchFamily="34" charset="0"/>
              </a:rPr>
              <a:t>For Mobilenetv2, the accuracy was too low. That is why the dataset was augmented for better results.</a:t>
            </a:r>
            <a:endParaRPr lang="en-GB" sz="1800" dirty="0"/>
          </a:p>
        </p:txBody>
      </p:sp>
      <p:pic>
        <p:nvPicPr>
          <p:cNvPr id="11" name="Picture 10">
            <a:extLst>
              <a:ext uri="{FF2B5EF4-FFF2-40B4-BE49-F238E27FC236}">
                <a16:creationId xmlns:a16="http://schemas.microsoft.com/office/drawing/2014/main" id="{6CECCA3E-33CB-5F51-39F9-B52026AE4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5700" y="1897380"/>
            <a:ext cx="4336272" cy="3696232"/>
          </a:xfrm>
          <a:prstGeom prst="rect">
            <a:avLst/>
          </a:prstGeom>
        </p:spPr>
      </p:pic>
    </p:spTree>
    <p:extLst>
      <p:ext uri="{BB962C8B-B14F-4D97-AF65-F5344CB8AC3E}">
        <p14:creationId xmlns:p14="http://schemas.microsoft.com/office/powerpoint/2010/main" val="370189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Methodology</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BA178D81-B074-F3DF-8E7F-61A37A07B2AF}"/>
              </a:ext>
            </a:extLst>
          </p:cNvPr>
          <p:cNvSpPr txBox="1"/>
          <p:nvPr/>
        </p:nvSpPr>
        <p:spPr>
          <a:xfrm>
            <a:off x="824218" y="2093357"/>
            <a:ext cx="6161714" cy="3970318"/>
          </a:xfrm>
          <a:prstGeom prst="rect">
            <a:avLst/>
          </a:prstGeom>
          <a:noFill/>
        </p:spPr>
        <p:txBody>
          <a:bodyPr wrap="square">
            <a:spAutoFit/>
          </a:bodyPr>
          <a:lstStyle/>
          <a:p>
            <a:pPr marL="285750" indent="-285750" algn="just">
              <a:buFont typeface="Arial" panose="020B0604020202020204" pitchFamily="34" charset="0"/>
              <a:buChar char="•"/>
            </a:pPr>
            <a:r>
              <a:rPr lang="en-GB" sz="1800" dirty="0"/>
              <a:t>There are various types of images of ocular diseases. </a:t>
            </a:r>
            <a:endParaRPr lang="en-GB" dirty="0"/>
          </a:p>
          <a:p>
            <a:pPr marL="285750" indent="-285750" algn="just">
              <a:buFont typeface="Arial" panose="020B0604020202020204" pitchFamily="34" charset="0"/>
              <a:buChar char="•"/>
            </a:pPr>
            <a:r>
              <a:rPr lang="en-GB" sz="1800" dirty="0"/>
              <a:t>We chose cataracts, glaucoma, pathological myopia, and hypertensive retinopathy to work with.</a:t>
            </a:r>
            <a:endParaRPr lang="en-GB" dirty="0"/>
          </a:p>
          <a:p>
            <a:pPr marL="285750" indent="-285750" algn="just">
              <a:buFont typeface="Arial" panose="020B0604020202020204" pitchFamily="34" charset="0"/>
              <a:buChar char="•"/>
            </a:pPr>
            <a:r>
              <a:rPr lang="en-GB" sz="1800" dirty="0"/>
              <a:t>For each model (VGG19, Resnet50, Mobilenetv2), we tested Normal vs. Cataract, Normal vs. Glaucoma, Normal vs. Myopia, and Normal vs. Hypertension. </a:t>
            </a:r>
          </a:p>
          <a:p>
            <a:pPr marL="285750" indent="-285750" algn="just">
              <a:buFont typeface="Arial" panose="020B0604020202020204" pitchFamily="34" charset="0"/>
              <a:buChar char="•"/>
            </a:pPr>
            <a:r>
              <a:rPr lang="en-US" sz="1800" b="0" i="0" dirty="0">
                <a:solidFill>
                  <a:srgbClr val="000000"/>
                </a:solidFill>
                <a:effectLst/>
                <a:latin typeface="NimbusRomNo9L-Regu"/>
              </a:rPr>
              <a:t>We take 100 epoch for every model. We resize every images 224*224. </a:t>
            </a:r>
          </a:p>
          <a:p>
            <a:pPr marL="285750" indent="-285750" algn="just">
              <a:buFont typeface="Arial" panose="020B0604020202020204" pitchFamily="34" charset="0"/>
              <a:buChar char="•"/>
            </a:pPr>
            <a:r>
              <a:rPr lang="en-US" sz="1800" b="0" i="0" dirty="0">
                <a:solidFill>
                  <a:srgbClr val="000000"/>
                </a:solidFill>
                <a:effectLst/>
                <a:latin typeface="NimbusRomNo9L-Regu"/>
              </a:rPr>
              <a:t>We also did use some function for time reduction. </a:t>
            </a:r>
            <a:r>
              <a:rPr lang="en-US" sz="1800" b="0" i="0" dirty="0" err="1">
                <a:solidFill>
                  <a:srgbClr val="000000"/>
                </a:solidFill>
                <a:effectLst/>
                <a:latin typeface="NimbusRomNo9L-Regu"/>
              </a:rPr>
              <a:t>EarlyStopping</a:t>
            </a:r>
            <a:r>
              <a:rPr lang="en-US" sz="1800" b="0" i="0" dirty="0">
                <a:solidFill>
                  <a:srgbClr val="000000"/>
                </a:solidFill>
                <a:effectLst/>
                <a:latin typeface="NimbusRomNo9L-Regu"/>
              </a:rPr>
              <a:t> class stops training when a monitored metric has stopped improving. </a:t>
            </a:r>
          </a:p>
          <a:p>
            <a:pPr marL="285750" indent="-285750">
              <a:buFont typeface="Arial" panose="020B0604020202020204" pitchFamily="34" charset="0"/>
              <a:buChar char="•"/>
            </a:pPr>
            <a:r>
              <a:rPr lang="en-US" sz="1800" b="0" i="0" dirty="0" err="1">
                <a:solidFill>
                  <a:srgbClr val="000000"/>
                </a:solidFill>
                <a:effectLst/>
                <a:latin typeface="NimbusRomNo9L-Regu"/>
              </a:rPr>
              <a:t>ReduceLROnPlateau</a:t>
            </a:r>
            <a:r>
              <a:rPr lang="en-US" sz="1800" b="0" i="0" dirty="0">
                <a:solidFill>
                  <a:srgbClr val="000000"/>
                </a:solidFill>
                <a:effectLst/>
                <a:latin typeface="NimbusRomNo9L-Regu"/>
              </a:rPr>
              <a:t> class reduces learning rate when a metric has stopped improving. </a:t>
            </a:r>
            <a:br>
              <a:rPr lang="en-US" dirty="0"/>
            </a:br>
            <a:endParaRPr lang="en-GB" sz="1800" dirty="0"/>
          </a:p>
        </p:txBody>
      </p:sp>
    </p:spTree>
    <p:extLst>
      <p:ext uri="{BB962C8B-B14F-4D97-AF65-F5344CB8AC3E}">
        <p14:creationId xmlns:p14="http://schemas.microsoft.com/office/powerpoint/2010/main" val="35311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730151"/>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09197" y="886658"/>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Working Process</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54A1880D-22E2-98B9-5002-383A3A07D846}"/>
              </a:ext>
            </a:extLst>
          </p:cNvPr>
          <p:cNvPicPr>
            <a:picLocks noChangeAspect="1"/>
          </p:cNvPicPr>
          <p:nvPr/>
        </p:nvPicPr>
        <p:blipFill>
          <a:blip r:embed="rId2"/>
          <a:stretch>
            <a:fillRect/>
          </a:stretch>
        </p:blipFill>
        <p:spPr>
          <a:xfrm>
            <a:off x="3612816" y="1636931"/>
            <a:ext cx="3354716" cy="4801969"/>
          </a:xfrm>
          <a:prstGeom prst="rect">
            <a:avLst/>
          </a:prstGeom>
        </p:spPr>
      </p:pic>
    </p:spTree>
    <p:extLst>
      <p:ext uri="{BB962C8B-B14F-4D97-AF65-F5344CB8AC3E}">
        <p14:creationId xmlns:p14="http://schemas.microsoft.com/office/powerpoint/2010/main" val="73149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Tools</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Rounded Corners 1">
            <a:extLst>
              <a:ext uri="{FF2B5EF4-FFF2-40B4-BE49-F238E27FC236}">
                <a16:creationId xmlns:a16="http://schemas.microsoft.com/office/drawing/2014/main" id="{C3604925-6833-30CF-C8C2-8B49923EEE3D}"/>
              </a:ext>
            </a:extLst>
          </p:cNvPr>
          <p:cNvSpPr/>
          <p:nvPr/>
        </p:nvSpPr>
        <p:spPr>
          <a:xfrm>
            <a:off x="3308232" y="2685875"/>
            <a:ext cx="1392573" cy="12926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Kaggle</a:t>
            </a:r>
            <a:endParaRPr lang="en-GB" dirty="0"/>
          </a:p>
        </p:txBody>
      </p:sp>
      <p:sp>
        <p:nvSpPr>
          <p:cNvPr id="8" name="Rectangle: Rounded Corners 7">
            <a:extLst>
              <a:ext uri="{FF2B5EF4-FFF2-40B4-BE49-F238E27FC236}">
                <a16:creationId xmlns:a16="http://schemas.microsoft.com/office/drawing/2014/main" id="{E4B71674-013B-2EE3-0B9E-8ABFE090942C}"/>
              </a:ext>
            </a:extLst>
          </p:cNvPr>
          <p:cNvSpPr/>
          <p:nvPr/>
        </p:nvSpPr>
        <p:spPr>
          <a:xfrm>
            <a:off x="5896691" y="2685875"/>
            <a:ext cx="1392573" cy="12926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a:t>
            </a:r>
            <a:r>
              <a:rPr lang="en-US" dirty="0" err="1"/>
              <a:t>Colab</a:t>
            </a:r>
            <a:endParaRPr lang="en-GB" dirty="0"/>
          </a:p>
        </p:txBody>
      </p:sp>
      <p:sp>
        <p:nvSpPr>
          <p:cNvPr id="9" name="Rectangle: Rounded Corners 8">
            <a:extLst>
              <a:ext uri="{FF2B5EF4-FFF2-40B4-BE49-F238E27FC236}">
                <a16:creationId xmlns:a16="http://schemas.microsoft.com/office/drawing/2014/main" id="{116E6B61-E110-9229-35B6-9D48531F0089}"/>
              </a:ext>
            </a:extLst>
          </p:cNvPr>
          <p:cNvSpPr/>
          <p:nvPr/>
        </p:nvSpPr>
        <p:spPr>
          <a:xfrm>
            <a:off x="3308232" y="4297959"/>
            <a:ext cx="1392573" cy="12926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Jupyter</a:t>
            </a:r>
            <a:r>
              <a:rPr lang="en-US" dirty="0"/>
              <a:t> Notepad</a:t>
            </a:r>
            <a:endParaRPr lang="en-GB" dirty="0"/>
          </a:p>
        </p:txBody>
      </p:sp>
      <p:sp>
        <p:nvSpPr>
          <p:cNvPr id="11" name="Rectangle: Rounded Corners 10">
            <a:extLst>
              <a:ext uri="{FF2B5EF4-FFF2-40B4-BE49-F238E27FC236}">
                <a16:creationId xmlns:a16="http://schemas.microsoft.com/office/drawing/2014/main" id="{B180AF1E-A3EA-EF34-BEC8-2401C135A2B2}"/>
              </a:ext>
            </a:extLst>
          </p:cNvPr>
          <p:cNvSpPr/>
          <p:nvPr/>
        </p:nvSpPr>
        <p:spPr>
          <a:xfrm>
            <a:off x="5896691" y="4297959"/>
            <a:ext cx="1392573" cy="129266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Streamlit</a:t>
            </a:r>
            <a:endParaRPr lang="en-GB" dirty="0"/>
          </a:p>
        </p:txBody>
      </p:sp>
    </p:spTree>
    <p:extLst>
      <p:ext uri="{BB962C8B-B14F-4D97-AF65-F5344CB8AC3E}">
        <p14:creationId xmlns:p14="http://schemas.microsoft.com/office/powerpoint/2010/main" val="4025498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9FB6E-A55A-E2BA-59B0-8506727B95F9}"/>
              </a:ext>
            </a:extLst>
          </p:cNvPr>
          <p:cNvSpPr/>
          <p:nvPr/>
        </p:nvSpPr>
        <p:spPr>
          <a:xfrm>
            <a:off x="0" y="807720"/>
            <a:ext cx="7505700" cy="906780"/>
          </a:xfrm>
          <a:prstGeom prst="rect">
            <a:avLst/>
          </a:prstGeom>
          <a:solidFill>
            <a:srgbClr val="2A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C798817-C6F2-6A9B-66FB-64CDA1664A76}"/>
              </a:ext>
            </a:extLst>
          </p:cNvPr>
          <p:cNvSpPr/>
          <p:nvPr/>
        </p:nvSpPr>
        <p:spPr>
          <a:xfrm>
            <a:off x="10919460" y="6050280"/>
            <a:ext cx="1272540" cy="3886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B7DC23FB-A06E-742E-7B3F-CE963E34A929}"/>
              </a:ext>
            </a:extLst>
          </p:cNvPr>
          <p:cNvSpPr/>
          <p:nvPr/>
        </p:nvSpPr>
        <p:spPr>
          <a:xfrm>
            <a:off x="12054840" y="990600"/>
            <a:ext cx="259080" cy="4191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E9CF3C1-8801-C987-43DB-0D454E94D922}"/>
              </a:ext>
            </a:extLst>
          </p:cNvPr>
          <p:cNvSpPr/>
          <p:nvPr/>
        </p:nvSpPr>
        <p:spPr>
          <a:xfrm>
            <a:off x="0" y="4678680"/>
            <a:ext cx="556260" cy="2179320"/>
          </a:xfrm>
          <a:prstGeom prst="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BC79447-7B1A-AA20-D26B-1D0D4E4C9B38}"/>
              </a:ext>
            </a:extLst>
          </p:cNvPr>
          <p:cNvSpPr/>
          <p:nvPr/>
        </p:nvSpPr>
        <p:spPr>
          <a:xfrm>
            <a:off x="467920" y="990600"/>
            <a:ext cx="5428771" cy="1292662"/>
          </a:xfrm>
          <a:prstGeom prst="rect">
            <a:avLst/>
          </a:prstGeom>
          <a:noFill/>
        </p:spPr>
        <p:txBody>
          <a:bodyPr wrap="square" lIns="91440" tIns="45720" rIns="91440" bIns="45720">
            <a:spAutoFit/>
          </a:bodyPr>
          <a:lstStyle/>
          <a:p>
            <a:r>
              <a:rPr lang="en-GB" sz="2400" i="0" dirty="0">
                <a:solidFill>
                  <a:schemeClr val="bg1"/>
                </a:solidFill>
                <a:effectLst/>
                <a:latin typeface="Yu Gothic UI Semibold" panose="020B0700000000000000" pitchFamily="34" charset="-128"/>
                <a:ea typeface="Yu Gothic UI Semibold" panose="020B0700000000000000" pitchFamily="34" charset="-128"/>
              </a:rPr>
              <a:t>Evaluation of model</a:t>
            </a:r>
            <a:endParaRPr lang="en-GB" sz="2400" dirty="0">
              <a:solidFill>
                <a:schemeClr val="bg1"/>
              </a:solidFill>
              <a:latin typeface="Yu Gothic UI Semibold" panose="020B0700000000000000" pitchFamily="34" charset="-128"/>
              <a:ea typeface="Yu Gothic UI Semibold" panose="020B0700000000000000" pitchFamily="34" charset="-128"/>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55D2B238-066D-FB60-2DE1-445E84A01C5F}"/>
              </a:ext>
            </a:extLst>
          </p:cNvPr>
          <p:cNvSpPr txBox="1"/>
          <p:nvPr/>
        </p:nvSpPr>
        <p:spPr>
          <a:xfrm>
            <a:off x="1107294" y="2894577"/>
            <a:ext cx="6138644" cy="2683555"/>
          </a:xfrm>
          <a:prstGeom prst="rect">
            <a:avLst/>
          </a:prstGeom>
          <a:noFill/>
        </p:spPr>
        <p:txBody>
          <a:bodyPr wrap="square">
            <a:spAutoFit/>
          </a:bodyPr>
          <a:lstStyle/>
          <a:p>
            <a:pPr algn="just">
              <a:lnSpc>
                <a:spcPct val="107000"/>
              </a:lnSpc>
              <a:spcAft>
                <a:spcPts val="800"/>
              </a:spcAft>
            </a:pPr>
            <a:r>
              <a:rPr lang="en-US" dirty="0"/>
              <a:t>TP = True Positive (The total number of images that are</a:t>
            </a:r>
            <a:br>
              <a:rPr lang="en-US" dirty="0"/>
            </a:br>
            <a:r>
              <a:rPr lang="en-US" dirty="0"/>
              <a:t>correctly detected to be positive)</a:t>
            </a:r>
            <a:br>
              <a:rPr lang="en-US" dirty="0"/>
            </a:br>
            <a:r>
              <a:rPr lang="en-US" dirty="0"/>
              <a:t>FP = False Positive (The total number of images that</a:t>
            </a:r>
            <a:br>
              <a:rPr lang="en-US" dirty="0"/>
            </a:br>
            <a:r>
              <a:rPr lang="en-US" dirty="0"/>
              <a:t>are predicted to be positive but actually are negative)</a:t>
            </a:r>
            <a:br>
              <a:rPr lang="en-US" dirty="0"/>
            </a:br>
            <a:r>
              <a:rPr lang="en-US" dirty="0"/>
              <a:t>TN = True Negative (The number of images that are</a:t>
            </a:r>
            <a:br>
              <a:rPr lang="en-US" dirty="0"/>
            </a:br>
            <a:r>
              <a:rPr lang="en-US" dirty="0"/>
              <a:t>accurately predicted to be negative)</a:t>
            </a:r>
            <a:br>
              <a:rPr lang="en-US" dirty="0"/>
            </a:br>
            <a:r>
              <a:rPr lang="en-US" dirty="0"/>
              <a:t>FN = False Negative (The number of images that are</a:t>
            </a:r>
            <a:br>
              <a:rPr lang="en-US" dirty="0"/>
            </a:br>
            <a:r>
              <a:rPr lang="en-US" dirty="0"/>
              <a:t>incorrectly predicted to be negative)</a:t>
            </a:r>
            <a:r>
              <a:rPr lang="en-US" sz="1400" dirty="0"/>
              <a:t> </a:t>
            </a:r>
            <a:br>
              <a:rPr lang="en-US" sz="1400" dirty="0"/>
            </a:br>
            <a:endParaRPr lang="en-US" sz="1400"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647BD1F-2748-E1EB-B0D5-59ACC0C74EA4}"/>
              </a:ext>
            </a:extLst>
          </p:cNvPr>
          <p:cNvSpPr txBox="1"/>
          <p:nvPr/>
        </p:nvSpPr>
        <p:spPr>
          <a:xfrm>
            <a:off x="1107294" y="1819812"/>
            <a:ext cx="7914158" cy="1354217"/>
          </a:xfrm>
          <a:prstGeom prst="rect">
            <a:avLst/>
          </a:prstGeom>
          <a:noFill/>
        </p:spPr>
        <p:txBody>
          <a:bodyPr wrap="square">
            <a:spAutoFit/>
          </a:bodyPr>
          <a:lstStyle/>
          <a:p>
            <a:pPr algn="just"/>
            <a:r>
              <a:rPr lang="en-US" sz="1800" b="0" i="0" dirty="0">
                <a:solidFill>
                  <a:srgbClr val="000000"/>
                </a:solidFill>
                <a:effectLst/>
                <a:latin typeface="NimbusRomNo9L-Regu"/>
              </a:rPr>
              <a:t>The classification model’s accuracy in classifying instances into distinct groups is summarized in a table called the confusion matrix. The model’s anticipated label is on one axis of the confusion matrix, while the actual label is on the other. </a:t>
            </a:r>
            <a:br>
              <a:rPr lang="en-US" sz="1400" dirty="0"/>
            </a:br>
            <a:br>
              <a:rPr lang="en-US" sz="1400" dirty="0"/>
            </a:br>
            <a:endParaRPr lang="en-US" sz="1400" dirty="0"/>
          </a:p>
        </p:txBody>
      </p:sp>
      <p:pic>
        <p:nvPicPr>
          <p:cNvPr id="3" name="Picture 2">
            <a:extLst>
              <a:ext uri="{FF2B5EF4-FFF2-40B4-BE49-F238E27FC236}">
                <a16:creationId xmlns:a16="http://schemas.microsoft.com/office/drawing/2014/main" id="{3C00EE27-5031-F371-CF43-3C3F96E41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655" y="2914985"/>
            <a:ext cx="3787468" cy="2301439"/>
          </a:xfrm>
          <a:prstGeom prst="rect">
            <a:avLst/>
          </a:prstGeom>
        </p:spPr>
      </p:pic>
    </p:spTree>
    <p:extLst>
      <p:ext uri="{BB962C8B-B14F-4D97-AF65-F5344CB8AC3E}">
        <p14:creationId xmlns:p14="http://schemas.microsoft.com/office/powerpoint/2010/main" val="237211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1495</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Yu Gothic UI Semibold</vt:lpstr>
      <vt:lpstr>-apple-system</vt:lpstr>
      <vt:lpstr>arial</vt:lpstr>
      <vt:lpstr>arial</vt:lpstr>
      <vt:lpstr>Calibri</vt:lpstr>
      <vt:lpstr>Calibri Light</vt:lpstr>
      <vt:lpstr>Cambria Math</vt:lpstr>
      <vt:lpstr>NimbusRomNo9L-Regu</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Sazid Tonmoy</cp:lastModifiedBy>
  <cp:revision>7</cp:revision>
  <dcterms:created xsi:type="dcterms:W3CDTF">2022-08-28T17:36:17Z</dcterms:created>
  <dcterms:modified xsi:type="dcterms:W3CDTF">2022-09-02T17:40:02Z</dcterms:modified>
</cp:coreProperties>
</file>