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sldIdLst>
    <p:sldId id="256" r:id="rId2"/>
    <p:sldId id="258" r:id="rId3"/>
    <p:sldId id="257" r:id="rId4"/>
    <p:sldId id="259" r:id="rId5"/>
    <p:sldId id="265" r:id="rId6"/>
    <p:sldId id="260" r:id="rId7"/>
    <p:sldId id="261" r:id="rId8"/>
    <p:sldId id="266" r:id="rId9"/>
    <p:sldId id="262" r:id="rId10"/>
    <p:sldId id="263" r:id="rId11"/>
    <p:sldId id="267" r:id="rId12"/>
    <p:sldId id="270" r:id="rId13"/>
    <p:sldId id="271" r:id="rId14"/>
    <p:sldId id="268" r:id="rId15"/>
    <p:sldId id="272" r:id="rId16"/>
    <p:sldId id="269"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een Sharar" initials="ZS" lastIdx="1" clrIdx="0">
    <p:extLst>
      <p:ext uri="{19B8F6BF-5375-455C-9EA6-DF929625EA0E}">
        <p15:presenceInfo xmlns:p15="http://schemas.microsoft.com/office/powerpoint/2012/main" userId="1ce595964dbcbe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7" d="100"/>
          <a:sy n="67" d="100"/>
        </p:scale>
        <p:origin x="85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Sheet1!$B$9</c:f>
              <c:strCache>
                <c:ptCount val="1"/>
                <c:pt idx="0">
                  <c:v>accuracy</c:v>
                </c:pt>
              </c:strCache>
            </c:strRef>
          </c:tx>
          <c:spPr>
            <a:solidFill>
              <a:schemeClr val="accent1"/>
            </a:solidFill>
            <a:ln>
              <a:noFill/>
            </a:ln>
            <a:effectLst/>
          </c:spPr>
          <c:invertIfNegative val="0"/>
          <c:dPt>
            <c:idx val="1"/>
            <c:invertIfNegative val="0"/>
            <c:bubble3D val="0"/>
            <c:spPr>
              <a:solidFill>
                <a:schemeClr val="accent2"/>
              </a:solidFill>
              <a:ln>
                <a:noFill/>
              </a:ln>
              <a:effectLst/>
            </c:spPr>
          </c:dPt>
          <c:dPt>
            <c:idx val="3"/>
            <c:invertIfNegative val="0"/>
            <c:bubble3D val="0"/>
            <c:spPr>
              <a:solidFill>
                <a:schemeClr val="accent2"/>
              </a:solidFill>
              <a:ln>
                <a:noFill/>
              </a:ln>
              <a:effectLst/>
            </c:spPr>
          </c:dPt>
          <c:dPt>
            <c:idx val="5"/>
            <c:invertIfNegative val="0"/>
            <c:bubble3D val="0"/>
            <c:spPr>
              <a:solidFill>
                <a:schemeClr val="accent2"/>
              </a:solidFill>
              <a:ln>
                <a:noFill/>
              </a:ln>
              <a:effectLst/>
            </c:spPr>
          </c:dPt>
          <c:dPt>
            <c:idx val="7"/>
            <c:invertIfNegative val="0"/>
            <c:bubble3D val="0"/>
            <c:spPr>
              <a:solidFill>
                <a:schemeClr val="accent2"/>
              </a:solidFill>
              <a:ln>
                <a:noFill/>
              </a:ln>
              <a:effectLst/>
            </c:spPr>
          </c:dPt>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Sheet1!$A$10:$A$17</c:f>
              <c:strCache>
                <c:ptCount val="8"/>
                <c:pt idx="0">
                  <c:v>vgg16 train</c:v>
                </c:pt>
                <c:pt idx="1">
                  <c:v>vgg16 test</c:v>
                </c:pt>
                <c:pt idx="2">
                  <c:v>xception  train</c:v>
                </c:pt>
                <c:pt idx="3">
                  <c:v>xception  test</c:v>
                </c:pt>
                <c:pt idx="4">
                  <c:v>inceptionresnet  train</c:v>
                </c:pt>
                <c:pt idx="5">
                  <c:v>inceptionresnet  test</c:v>
                </c:pt>
                <c:pt idx="6">
                  <c:v>custom  train</c:v>
                </c:pt>
                <c:pt idx="7">
                  <c:v>custom  test</c:v>
                </c:pt>
              </c:strCache>
            </c:strRef>
          </c:cat>
          <c:val>
            <c:numRef>
              <c:f>Sheet1!$B$10:$B$17</c:f>
              <c:numCache>
                <c:formatCode>General</c:formatCode>
                <c:ptCount val="8"/>
                <c:pt idx="0">
                  <c:v>97.68</c:v>
                </c:pt>
                <c:pt idx="1">
                  <c:v>98</c:v>
                </c:pt>
                <c:pt idx="2">
                  <c:v>94.78</c:v>
                </c:pt>
                <c:pt idx="3">
                  <c:v>92.2</c:v>
                </c:pt>
                <c:pt idx="4">
                  <c:v>93.88</c:v>
                </c:pt>
                <c:pt idx="5">
                  <c:v>93.11</c:v>
                </c:pt>
                <c:pt idx="6">
                  <c:v>96.37</c:v>
                </c:pt>
                <c:pt idx="7">
                  <c:v>96.37</c:v>
                </c:pt>
              </c:numCache>
            </c:numRef>
          </c:val>
        </c:ser>
        <c:dLbls>
          <c:dLblPos val="outEnd"/>
          <c:showLegendKey val="0"/>
          <c:showVal val="1"/>
          <c:showCatName val="0"/>
          <c:showSerName val="0"/>
          <c:showPercent val="0"/>
          <c:showBubbleSize val="0"/>
        </c:dLbls>
        <c:gapWidth val="444"/>
        <c:overlap val="-90"/>
        <c:axId val="312930888"/>
        <c:axId val="312932064"/>
      </c:barChart>
      <c:catAx>
        <c:axId val="3129308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312932064"/>
        <c:crosses val="autoZero"/>
        <c:auto val="1"/>
        <c:lblAlgn val="ctr"/>
        <c:lblOffset val="100"/>
        <c:noMultiLvlLbl val="0"/>
      </c:catAx>
      <c:valAx>
        <c:axId val="312932064"/>
        <c:scaling>
          <c:orientation val="minMax"/>
        </c:scaling>
        <c:delete val="1"/>
        <c:axPos val="l"/>
        <c:title>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312930888"/>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730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4445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699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488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5656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12/22/2019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3229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12/22/2019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495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12/22/2019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608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5091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12/22/2019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022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12/22/2019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659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12/22/2019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9832990"/>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2851521"/>
          </a:xfrm>
        </p:spPr>
        <p:txBody>
          <a:bodyPr anchor="ctr"/>
          <a:lstStyle/>
          <a:p>
            <a:r>
              <a:rPr lang="en-US" dirty="0"/>
              <a:t>CSE 465.1: </a:t>
            </a:r>
            <a:br>
              <a:rPr lang="en-US" dirty="0"/>
            </a:br>
            <a:r>
              <a:rPr lang="en-US" dirty="0"/>
              <a:t>Pattern Recognition and Neural Networks</a:t>
            </a:r>
          </a:p>
        </p:txBody>
      </p:sp>
      <p:sp>
        <p:nvSpPr>
          <p:cNvPr id="3" name="Subtitle 2"/>
          <p:cNvSpPr>
            <a:spLocks noGrp="1"/>
          </p:cNvSpPr>
          <p:nvPr>
            <p:ph type="subTitle" idx="1"/>
          </p:nvPr>
        </p:nvSpPr>
        <p:spPr>
          <a:xfrm>
            <a:off x="1069848" y="3906598"/>
            <a:ext cx="7315200" cy="1652953"/>
          </a:xfrm>
        </p:spPr>
        <p:txBody>
          <a:bodyPr>
            <a:noAutofit/>
          </a:bodyPr>
          <a:lstStyle/>
          <a:p>
            <a:r>
              <a:rPr lang="en-US" sz="1800" dirty="0" smtClean="0"/>
              <a:t>Farzeen </a:t>
            </a:r>
            <a:r>
              <a:rPr lang="en-US" sz="1800" dirty="0"/>
              <a:t>Naz Promi (1620225042)</a:t>
            </a:r>
            <a:br>
              <a:rPr lang="en-US" sz="1800" dirty="0"/>
            </a:br>
            <a:r>
              <a:rPr lang="en-US" sz="1200" dirty="0"/>
              <a:t/>
            </a:r>
            <a:br>
              <a:rPr lang="en-US" sz="1200" dirty="0"/>
            </a:br>
            <a:endParaRPr lang="en-US" sz="1200" dirty="0"/>
          </a:p>
          <a:p>
            <a:endParaRPr lang="en-US" sz="900" dirty="0"/>
          </a:p>
        </p:txBody>
      </p:sp>
    </p:spTree>
    <p:extLst>
      <p:ext uri="{BB962C8B-B14F-4D97-AF65-F5344CB8AC3E}">
        <p14:creationId xmlns:p14="http://schemas.microsoft.com/office/powerpoint/2010/main" val="2767838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3856389" y="785611"/>
            <a:ext cx="7315200" cy="5287643"/>
          </a:xfrm>
        </p:spPr>
        <p:txBody>
          <a:bodyPr anchor="t">
            <a:normAutofit/>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707" y="620344"/>
            <a:ext cx="4089863" cy="283392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408" y="3288998"/>
            <a:ext cx="4232045" cy="2979360"/>
          </a:xfrm>
          <a:prstGeom prst="rect">
            <a:avLst/>
          </a:prstGeom>
        </p:spPr>
      </p:pic>
      <p:sp>
        <p:nvSpPr>
          <p:cNvPr id="11" name="Rectangle 10"/>
          <p:cNvSpPr/>
          <p:nvPr/>
        </p:nvSpPr>
        <p:spPr>
          <a:xfrm>
            <a:off x="4332053" y="1840566"/>
            <a:ext cx="6383170" cy="2954655"/>
          </a:xfrm>
          <a:prstGeom prst="rect">
            <a:avLst/>
          </a:prstGeom>
        </p:spPr>
        <p:txBody>
          <a:bodyPr wrap="square">
            <a:spAutoFit/>
          </a:bodyPr>
          <a:lstStyle/>
          <a:p>
            <a:pPr marL="182880" lvl="0" indent="-182880" defTabSz="914400">
              <a:lnSpc>
                <a:spcPct val="90000"/>
              </a:lnSpc>
              <a:spcBef>
                <a:spcPts val="1200"/>
              </a:spcBef>
              <a:buClr>
                <a:srgbClr val="549E39"/>
              </a:buClr>
              <a:buFont typeface="Wingdings 2" pitchFamily="18" charset="2"/>
              <a:buChar char=""/>
            </a:pPr>
            <a:r>
              <a:rPr lang="en-US" sz="2000" dirty="0">
                <a:solidFill>
                  <a:prstClr val="black">
                    <a:lumMod val="65000"/>
                    <a:lumOff val="35000"/>
                  </a:prstClr>
                </a:solidFill>
              </a:rPr>
              <a:t>Train Accuracy: </a:t>
            </a:r>
            <a:r>
              <a:rPr lang="en-US" sz="2000" dirty="0" smtClean="0">
                <a:solidFill>
                  <a:prstClr val="black">
                    <a:lumMod val="65000"/>
                    <a:lumOff val="35000"/>
                  </a:prstClr>
                </a:solidFill>
              </a:rPr>
              <a:t>96.37</a:t>
            </a:r>
          </a:p>
          <a:p>
            <a:pPr marL="182880" lvl="0" indent="-182880" defTabSz="914400">
              <a:lnSpc>
                <a:spcPct val="90000"/>
              </a:lnSpc>
              <a:spcBef>
                <a:spcPts val="1200"/>
              </a:spcBef>
              <a:buClr>
                <a:srgbClr val="549E39"/>
              </a:buClr>
              <a:buFont typeface="Wingdings 2" pitchFamily="18" charset="2"/>
              <a:buChar char=""/>
            </a:pPr>
            <a:endParaRPr lang="en-US" sz="2000" dirty="0" smtClean="0">
              <a:solidFill>
                <a:prstClr val="black">
                  <a:lumMod val="65000"/>
                  <a:lumOff val="35000"/>
                </a:prstClr>
              </a:solidFill>
            </a:endParaRPr>
          </a:p>
          <a:p>
            <a:pPr marL="182880" lvl="0" indent="-182880" defTabSz="914400">
              <a:lnSpc>
                <a:spcPct val="90000"/>
              </a:lnSpc>
              <a:spcBef>
                <a:spcPts val="1200"/>
              </a:spcBef>
              <a:buClr>
                <a:srgbClr val="549E39"/>
              </a:buClr>
              <a:buFont typeface="Wingdings 2" pitchFamily="18" charset="2"/>
              <a:buChar char=""/>
            </a:pPr>
            <a:endParaRPr lang="en-US" sz="2000" dirty="0">
              <a:solidFill>
                <a:prstClr val="black">
                  <a:lumMod val="65000"/>
                  <a:lumOff val="35000"/>
                </a:prstClr>
              </a:solidFill>
            </a:endParaRPr>
          </a:p>
          <a:p>
            <a:pPr marL="182880" lvl="0" indent="-182880" defTabSz="914400">
              <a:lnSpc>
                <a:spcPct val="90000"/>
              </a:lnSpc>
              <a:spcBef>
                <a:spcPts val="1200"/>
              </a:spcBef>
              <a:buClr>
                <a:srgbClr val="549E39"/>
              </a:buClr>
              <a:buFont typeface="Wingdings 2" pitchFamily="18" charset="2"/>
              <a:buChar char=""/>
            </a:pPr>
            <a:endParaRPr lang="en-US" sz="2000" dirty="0" smtClean="0">
              <a:solidFill>
                <a:prstClr val="black">
                  <a:lumMod val="65000"/>
                  <a:lumOff val="35000"/>
                </a:prstClr>
              </a:solidFill>
            </a:endParaRPr>
          </a:p>
          <a:p>
            <a:pPr marL="182880" lvl="0" indent="-182880" defTabSz="914400">
              <a:lnSpc>
                <a:spcPct val="90000"/>
              </a:lnSpc>
              <a:spcBef>
                <a:spcPts val="1200"/>
              </a:spcBef>
              <a:buClr>
                <a:srgbClr val="549E39"/>
              </a:buClr>
              <a:buFont typeface="Wingdings 2" pitchFamily="18" charset="2"/>
              <a:buChar char=""/>
            </a:pPr>
            <a:endParaRPr lang="en-US" sz="2000" dirty="0">
              <a:solidFill>
                <a:prstClr val="black">
                  <a:lumMod val="65000"/>
                  <a:lumOff val="35000"/>
                </a:prstClr>
              </a:solidFill>
            </a:endParaRPr>
          </a:p>
          <a:p>
            <a:pPr lvl="8" defTabSz="914400">
              <a:lnSpc>
                <a:spcPct val="90000"/>
              </a:lnSpc>
              <a:spcBef>
                <a:spcPts val="1200"/>
              </a:spcBef>
              <a:buClr>
                <a:srgbClr val="549E39"/>
              </a:buClr>
            </a:pPr>
            <a:endParaRPr lang="en-US" sz="2000" dirty="0">
              <a:solidFill>
                <a:prstClr val="black">
                  <a:lumMod val="65000"/>
                  <a:lumOff val="35000"/>
                </a:prstClr>
              </a:solidFill>
            </a:endParaRPr>
          </a:p>
          <a:p>
            <a:pPr marL="3840480" lvl="8" indent="-182880" defTabSz="914400">
              <a:lnSpc>
                <a:spcPct val="90000"/>
              </a:lnSpc>
              <a:spcBef>
                <a:spcPts val="1200"/>
              </a:spcBef>
              <a:buClr>
                <a:srgbClr val="549E39"/>
              </a:buClr>
              <a:buFont typeface="Wingdings 2" pitchFamily="18" charset="2"/>
              <a:buChar char=""/>
            </a:pPr>
            <a:r>
              <a:rPr lang="en-US" sz="2000" dirty="0" smtClean="0">
                <a:solidFill>
                  <a:prstClr val="black">
                    <a:lumMod val="65000"/>
                    <a:lumOff val="35000"/>
                  </a:prstClr>
                </a:solidFill>
              </a:rPr>
              <a:t>Test </a:t>
            </a:r>
            <a:r>
              <a:rPr lang="en-US" sz="2000" dirty="0">
                <a:solidFill>
                  <a:prstClr val="black">
                    <a:lumMod val="65000"/>
                    <a:lumOff val="35000"/>
                  </a:prstClr>
                </a:solidFill>
              </a:rPr>
              <a:t>Accuracy: 96.37</a:t>
            </a:r>
          </a:p>
        </p:txBody>
      </p:sp>
    </p:spTree>
    <p:extLst>
      <p:ext uri="{BB962C8B-B14F-4D97-AF65-F5344CB8AC3E}">
        <p14:creationId xmlns:p14="http://schemas.microsoft.com/office/powerpoint/2010/main" val="366407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VGG16:</a:t>
            </a:r>
            <a:endParaRPr lang="en-US" dirty="0"/>
          </a:p>
        </p:txBody>
      </p:sp>
      <p:sp>
        <p:nvSpPr>
          <p:cNvPr id="3" name="Content Placeholder 2"/>
          <p:cNvSpPr>
            <a:spLocks noGrp="1"/>
          </p:cNvSpPr>
          <p:nvPr>
            <p:ph idx="1"/>
          </p:nvPr>
        </p:nvSpPr>
        <p:spPr>
          <a:xfrm>
            <a:off x="3856389" y="785611"/>
            <a:ext cx="7315200" cy="5287643"/>
          </a:xfrm>
        </p:spPr>
        <p:txBody>
          <a:bodyPr anchor="t">
            <a:normAutofit/>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10" name="Rectangle 3"/>
          <p:cNvSpPr>
            <a:spLocks noChangeArrowheads="1"/>
          </p:cNvSpPr>
          <p:nvPr/>
        </p:nvSpPr>
        <p:spPr bwMode="auto">
          <a:xfrm>
            <a:off x="152400"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FFFF"/>
                </a:solidFill>
                <a:effectLst/>
                <a:latin typeface="Roboto Mono"/>
              </a:rPr>
              <a:t>0.9768</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2050" name="Picture 2" descr="https://miro.medium.com/max/423/1*3-TqqkRQ4rWLOMX-gvkYw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0752" y="845868"/>
            <a:ext cx="5060369" cy="29668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vgg16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6389" y="3912515"/>
            <a:ext cx="7449708" cy="1825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34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VGG16:</a:t>
            </a:r>
            <a:endParaRPr lang="en-US" dirty="0"/>
          </a:p>
        </p:txBody>
      </p:sp>
      <p:sp>
        <p:nvSpPr>
          <p:cNvPr id="3" name="Content Placeholder 2"/>
          <p:cNvSpPr>
            <a:spLocks noGrp="1"/>
          </p:cNvSpPr>
          <p:nvPr>
            <p:ph idx="1"/>
          </p:nvPr>
        </p:nvSpPr>
        <p:spPr>
          <a:xfrm>
            <a:off x="3856389" y="785611"/>
            <a:ext cx="7315200" cy="5287643"/>
          </a:xfrm>
        </p:spPr>
        <p:txBody>
          <a:bodyPr anchor="t">
            <a:normAutofit/>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11" name="Rectangle 10"/>
          <p:cNvSpPr/>
          <p:nvPr/>
        </p:nvSpPr>
        <p:spPr>
          <a:xfrm>
            <a:off x="4332053" y="1916766"/>
            <a:ext cx="6383170" cy="2954655"/>
          </a:xfrm>
          <a:prstGeom prst="rect">
            <a:avLst/>
          </a:prstGeom>
        </p:spPr>
        <p:txBody>
          <a:bodyPr wrap="square">
            <a:spAutoFit/>
          </a:bodyPr>
          <a:lstStyle/>
          <a:p>
            <a:pPr marL="182880" lvl="0" indent="-182880" defTabSz="914400">
              <a:lnSpc>
                <a:spcPct val="90000"/>
              </a:lnSpc>
              <a:spcBef>
                <a:spcPts val="1200"/>
              </a:spcBef>
              <a:buClr>
                <a:srgbClr val="549E39"/>
              </a:buClr>
              <a:buFont typeface="Wingdings 2" pitchFamily="18" charset="2"/>
              <a:buChar char=""/>
            </a:pPr>
            <a:r>
              <a:rPr lang="en-US" sz="2000" dirty="0">
                <a:solidFill>
                  <a:prstClr val="black">
                    <a:lumMod val="65000"/>
                    <a:lumOff val="35000"/>
                  </a:prstClr>
                </a:solidFill>
              </a:rPr>
              <a:t>Train </a:t>
            </a:r>
            <a:r>
              <a:rPr lang="en-US" sz="2000" dirty="0" smtClean="0">
                <a:solidFill>
                  <a:prstClr val="black">
                    <a:lumMod val="65000"/>
                    <a:lumOff val="35000"/>
                  </a:prstClr>
                </a:solidFill>
              </a:rPr>
              <a:t>Accuracy:97.68</a:t>
            </a:r>
          </a:p>
          <a:p>
            <a:pPr marL="182880" lvl="0" indent="-182880" defTabSz="914400">
              <a:lnSpc>
                <a:spcPct val="90000"/>
              </a:lnSpc>
              <a:spcBef>
                <a:spcPts val="1200"/>
              </a:spcBef>
              <a:buClr>
                <a:srgbClr val="549E39"/>
              </a:buClr>
              <a:buFont typeface="Wingdings 2" pitchFamily="18" charset="2"/>
              <a:buChar char=""/>
            </a:pPr>
            <a:endParaRPr lang="en-US" sz="2000" dirty="0">
              <a:solidFill>
                <a:prstClr val="black">
                  <a:lumMod val="65000"/>
                  <a:lumOff val="35000"/>
                </a:prstClr>
              </a:solidFill>
            </a:endParaRPr>
          </a:p>
          <a:p>
            <a:pPr marL="182880" lvl="0" indent="-182880" defTabSz="914400">
              <a:lnSpc>
                <a:spcPct val="90000"/>
              </a:lnSpc>
              <a:spcBef>
                <a:spcPts val="1200"/>
              </a:spcBef>
              <a:buClr>
                <a:srgbClr val="549E39"/>
              </a:buClr>
              <a:buFont typeface="Wingdings 2" pitchFamily="18" charset="2"/>
              <a:buChar char=""/>
            </a:pPr>
            <a:endParaRPr lang="en-US" sz="2000" dirty="0" smtClean="0">
              <a:solidFill>
                <a:prstClr val="black">
                  <a:lumMod val="65000"/>
                  <a:lumOff val="35000"/>
                </a:prstClr>
              </a:solidFill>
            </a:endParaRPr>
          </a:p>
          <a:p>
            <a:pPr lvl="0" defTabSz="914400">
              <a:lnSpc>
                <a:spcPct val="90000"/>
              </a:lnSpc>
              <a:spcBef>
                <a:spcPts val="1200"/>
              </a:spcBef>
              <a:buClr>
                <a:srgbClr val="549E39"/>
              </a:buClr>
            </a:pPr>
            <a:endParaRPr lang="en-US" sz="2000" dirty="0" smtClean="0">
              <a:solidFill>
                <a:prstClr val="black">
                  <a:lumMod val="65000"/>
                  <a:lumOff val="35000"/>
                </a:prstClr>
              </a:solidFill>
            </a:endParaRPr>
          </a:p>
          <a:p>
            <a:pPr marL="182880" lvl="0" indent="-182880" defTabSz="914400">
              <a:lnSpc>
                <a:spcPct val="90000"/>
              </a:lnSpc>
              <a:spcBef>
                <a:spcPts val="1200"/>
              </a:spcBef>
              <a:buClr>
                <a:srgbClr val="549E39"/>
              </a:buClr>
              <a:buFont typeface="Wingdings 2" pitchFamily="18" charset="2"/>
              <a:buChar char=""/>
            </a:pPr>
            <a:endParaRPr lang="en-US" sz="2000" dirty="0">
              <a:solidFill>
                <a:prstClr val="black">
                  <a:lumMod val="65000"/>
                  <a:lumOff val="35000"/>
                </a:prstClr>
              </a:solidFill>
            </a:endParaRPr>
          </a:p>
          <a:p>
            <a:pPr lvl="8" defTabSz="914400">
              <a:lnSpc>
                <a:spcPct val="90000"/>
              </a:lnSpc>
              <a:spcBef>
                <a:spcPts val="1200"/>
              </a:spcBef>
              <a:buClr>
                <a:srgbClr val="549E39"/>
              </a:buClr>
            </a:pPr>
            <a:endParaRPr lang="en-US" sz="2000" dirty="0">
              <a:solidFill>
                <a:prstClr val="black">
                  <a:lumMod val="65000"/>
                  <a:lumOff val="35000"/>
                </a:prstClr>
              </a:solidFill>
            </a:endParaRPr>
          </a:p>
          <a:p>
            <a:pPr marL="3840480" lvl="8" indent="-182880" defTabSz="914400">
              <a:lnSpc>
                <a:spcPct val="90000"/>
              </a:lnSpc>
              <a:spcBef>
                <a:spcPts val="1200"/>
              </a:spcBef>
              <a:buClr>
                <a:srgbClr val="549E39"/>
              </a:buClr>
              <a:buFont typeface="Wingdings 2" pitchFamily="18" charset="2"/>
              <a:buChar char=""/>
            </a:pPr>
            <a:r>
              <a:rPr lang="en-US" sz="2000" dirty="0" smtClean="0">
                <a:solidFill>
                  <a:prstClr val="black">
                    <a:lumMod val="65000"/>
                    <a:lumOff val="35000"/>
                  </a:prstClr>
                </a:solidFill>
              </a:rPr>
              <a:t>Test Accuracy:98.00</a:t>
            </a:r>
            <a:endParaRPr lang="en-US" sz="2000" dirty="0">
              <a:solidFill>
                <a:prstClr val="black">
                  <a:lumMod val="65000"/>
                  <a:lumOff val="35000"/>
                </a:prst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913" y="3384591"/>
            <a:ext cx="4250761" cy="29454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532" y="785611"/>
            <a:ext cx="4276721" cy="2909934"/>
          </a:xfrm>
          <a:prstGeom prst="rect">
            <a:avLst/>
          </a:prstGeom>
        </p:spPr>
      </p:pic>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FFFF"/>
                </a:solidFill>
                <a:effectLst/>
                <a:latin typeface="Roboto Mono"/>
              </a:rPr>
              <a:t>97.998</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152400"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FFFF"/>
                </a:solidFill>
                <a:effectLst/>
                <a:latin typeface="Roboto Mono"/>
              </a:rPr>
              <a:t>0.9768</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282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XCEPTION:</a:t>
            </a:r>
            <a:endParaRPr lang="en-US" dirty="0"/>
          </a:p>
        </p:txBody>
      </p:sp>
      <p:sp>
        <p:nvSpPr>
          <p:cNvPr id="3" name="Content Placeholder 2"/>
          <p:cNvSpPr>
            <a:spLocks noGrp="1"/>
          </p:cNvSpPr>
          <p:nvPr>
            <p:ph idx="1"/>
          </p:nvPr>
        </p:nvSpPr>
        <p:spPr>
          <a:xfrm>
            <a:off x="3856389" y="785611"/>
            <a:ext cx="7315200" cy="5287643"/>
          </a:xfrm>
        </p:spPr>
        <p:txBody>
          <a:bodyPr anchor="t">
            <a:normAutofit/>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FFFF"/>
                </a:solidFill>
                <a:effectLst/>
                <a:latin typeface="Roboto Mono"/>
              </a:rPr>
              <a:t>97.998</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AutoShape 2" descr="data:image/png;base64,iVBORw0KGgoAAAANSUhEUgAAAX0AAAEICAYAAACzliQjAAAABHNCSVQICAgIfAhkiAAAAAlwSFlzAAALEgAACxIB0t1+/AAAADl0RVh0U29mdHdhcmUAbWF0cGxvdGxpYiB2ZXJzaW9uIDIuMi4zLCBodHRwOi8vbWF0cGxvdGxpYi5vcmcvIxREBQAAIABJREFUeJzt3Xd8FFX3+PHPoVfpggICKiqhQwQUEFFUsICADUFEUBQfUPnZULGhoD72iiKiWLH39gjiFxQVQldQREDphI4UIeT8/jibsAkhWcgms8me9+u1r2yZnTk72T1z594794qq4pxzLj4UCToA55xz+ceTvnPOxRFP+s45F0c86TvnXBzxpO+cc3HEk75zzsURT/pxQkSKisg/InJUNJcNkogcKyJ50uc487pF5H8i0jsv4hCRO0Xk+UN9v3MHw5N+jAol3bRbqojsDHucZfLJjqruVdVyqvp3NJeNVSIyUUTuyuL5niKyUkSKHsz6VPVMVX0jCnF1EpFlmdZ9n6pek9t1OxcJT/oxKpR0y6lqOeBv4Lyw5/ZLPiJSLP+jjGnjgcuyeP4y4HVV3ZvP8cSdg/1OikgREfGclMd8BxdQInK/iLwtIm+JyDagj4icJCI/ichmEVktIk+JSPHQ8sVEREWkbujx66HXvxSRbSLyo4jUO9hlQ693EZFFIrJFRJ4WkR9EpN8B4o4kxqtFZLGIbBKRp8LeW1REHheRDSKyBOiczS76AKghIieHvb8KcDbwauhxVxGZIyJbReRvEbkzm/39fdpnyikOEblSRBaG9tWfInJl6PkKwKfAUWFnbYeH/pevhL2/u4j8GtpH34rI8WGvrRCR/yci80P7+y0RKXmAmOuLyGQR2Sgi60XktVAMaa/XEZGPRCQ59PqTYa9dLSK/hT7DLyLSNPP3IrTc6yJyT+h+JxFZJiK3i8ga4EURqSIiX4S2sUlEPhWRmpn2630i8iOwPbRvqojIK6HvxyYReT+07G8i0iXsvSVDrzc+0P/N7c+TfsHWHXgTqAC8DaQA1wNVgbZYMro6m/dfCtwJVMbOJu472GVF5HDgHeDm0HaXAq2yWU8kMZ4NtASaYwezTqHnBwFnAk2BE4GLDrQRVd0OvAf0DXv6EmCeqv4aevwP0BuoCJwHXC8i52YTe5qc4lgLnAMcBlwFPC0iTVR1S2g7f4edta0Lf6OINABeA4YA1YCJwCdpB8aQi4AzgKOx/ZTVGQ2AAPcDNYCE0PJ3hrZTDPgcWAzUBWpj/0dEpBcwPLRvDgN6ABsj2C8AtYBywFHAtViOeTH0uA6wB3gy03suA/qHtrUC+06XCMV8eNjyrwJ9wt53LrBMVedHGJsDUFW/xfgNWAZ0yvTc/cC3ObzvJuDd0P1igAJ1Q49fB54PW7Yr8MshLNsfmBr2mgCrgX4RfrasYmwT9voHwE2h+1OAK8NeO9u+wgdc96lYsioZevwzMCSb5Z8BHg7dPzZ83cD3aZ/pEOL4DPhP6H4nLFFl/l++Erp/L/Bm2GtFgDVAu9DjFcAlYa8/BjwT4b6+AJgRut8+tN6iWSw3KS3eTM9n+F6EfTfuCftsu4AS2cSQCCRn2q93hT2ujRUMKmTx3trAVqBs6PFHwP+L1u8sXm5e0i/Yloc/EJETRORzEVkjIluBEViJ+kDWhN3fgZXQDnbZI8PjUPs1rjjQSiKMMaJtAX9lEy/A/2FJ4jwROQ47c3grLJaTROS7UNXDFuDKLGLJSrZxiMi5IvJzqFplM3ZWEMl609advj5VTcX2Z82wZSL6v4lIDRF5R6zheivwSlgctbGDT1ZtG7WBPyOMN7O1qro7LIZyIjI2VH22FfiW/fdF+L6sDaxXOyvKQFWXA9OBHiJSGduvbx5inHHLk37Blrmb4AvAL8CxqnoYcBdW8s5Lq7FTegBERMiYoDLLTYyrsaSQJtsupaED0KtYFc9lwBequj5skQnA+0BtVa0AjI0wlgPGISKlsWqlB4DqqloR+F/YenPq2rkKqwZJW18RbP+ujCCuzB4C/gUah/Z1v7A4lgN1JOteTMuBYzI/qaopofWVCXu6RubFMj2+GagHtArFcFoW2wt/z3KgqogcltUHwhro+wAXA1NUdc0BlnMH4Em/cCkPbAG2h+qGs6vPj5bPgBYicl6onvh6rC46L2J8B7hBRGqGGmVvjeA9r2LtBv2xhJE5lo2quktE2mB1/rmNoyRWH50M7A21EZwe9vpaLKmVz2bdXUXk1FA9/s3ANqxq6mCVxxpHt4hIbawqLc2PwAZglIiUEZHSItI29NpY4BYRaS6mfuj9AHOB3mKN2ecA7SKIYQewKbSv9utGGy5Ump8IPCsiFUWkuIicErbIB0BrYDChBnl3cDzpFy43ApdjSeIFrHE3T6nqWqzU9RiWRI4BZmMlwmjHOBqrb54PzMBK1DnFtxirEiiJNVyGGwQ8INb76XZCDZm5iUNVNwNDgQ+x9oQLsANj2uu/YGcXy0K9cw7PFO+v2P4ZjR04OgNdVXVPhLGFuxtrVN8CfBLabtp2UrCG0AZY6frvUKyo6lvYWcLbWPXYB0Cl0FuvwzoQbAYuDK03O49hHQ02ANOALyOIO62xdhF2kBwSFvd2rC7/qNBfd5Ak1CDiXFSEqgtWAReo6tSg43GFj4iMAI5S1X5Bx1IQeUnf5ZqIdA6dipfEugTuwUrXzkVVqIroCmBM0LEUVJ70XTS0A5Zg1RFnAd1V9UDVO84dEhEZhFVDfayq04KOp6Dy6h3nnIsjXtJ3zrk4EtGASCLSGbsUuigwVlUfzPR6HWAc1lVvI9BHVVeEXtuL9XIAu/y8a3bbqlq1qtatW/dgPoNzzsW9mTNnrlfV7LpLAxFU74R6YyzCxvpYgXVR66WqC8KWeRf4TFXHi8hpwBWqelnotX/URoqMSGJioiYlJUW6uHPOOUBEZqpqYk7LRVK90wpYrKpLQpdXTwC6ZVomAbu8GmByFq8755yLAZEk/ZpkHBsj8zggYFfp9Qjd7w6UD3WtAiglIkliw+men9UGRGRgaJmk5OTkgwjfOefcwYhWQ+5NQAcRmQ10wMYJSRvIqU7olONS4AkRyWpMjzGqmqiqidWq5Vgl5Zxz7hBF0pC7koyDS+03+JOqriJU0heRckDP0OXoqOrK0N8lIvIdNtLhoY7g55xzLhciKenPAOqLSD0RKYENSpVhvA0RqSr7pjm7DevJg4hUCl2liYikTZqxAOecc4HIMemHBmYaDHwNLATeUdVfRWSEiKR1vzwV+F1EFgHVgZGh5xsASSIyF2vgfTC8149zzrn8FXNX5HqXTeecO3jR7LLpnIuC1avhuedg4kRITQ06muClpsKyZbBxI8RY2TPf7dwJf/8Nf+ZDa2dEV+Q65w7Nnj3wxRfw0kv2d2+oT1v9+nDNNdCvH1SuHGiI+W7dOhg/HsaMgcWL7blixaBqVTj8cKhWzW7Z3a9YESSv54TLhZ07ITl5323duuzv//OPva9NG/jxx7yNzZO+c3ng999h3DhLbmvXQo0acNNN0KcPzJkDo0fDjTfCHXfAxRfDoEHQqlVsJ7LcSE2F776DF16ADz+0g2G7dnD99XY/czKcMcP+bt2a9fqKFdt3EMjpAFGtWu4PErt2RZa80+6nJfHMihfPGN+xx2aMtV69Q48xUl6n71yU/PMPvPuulep/+AGKFoVzz4X+/aFLF/vBh5s3z5L/66/be5s3t+R/6aVQtmwwnyHaMpfqK1WCyy+Hq66ChISc3//vvwdXYj7Yg0Ta31KlYP36A69/27as11u8eGQHnbT7hx2Wdwf2SOv0Pek7lwuq8NNPVqqfMMGS93HHwYAB0LevlfBzsm2bJf7Ro2H+fEsMffvaASCSxBhrDlSqv/pq6NkTSpfOu22HHyQiKZVnPkikJfEDJe/8TOIHy5O+c3lo3Tp47TUr1S9cCGXKWDVN//7Qtu2hJQJVmDbNkv+778Lu3XDKKZb8e/SAEiWi/zmiKbel+iCkHSR27bI2hQoVYieJHyxP+s5FWUoKfP21JfpPP7XHbdpYqf7ii6F8+ehtKzkZXn7ZSstLllip8sorYeBAqFMnetvJrdRUmDzZEn1aqb59e4vzggus2sTlD0/6zkXJn39a9c0rr8CqVXZq37evlerzugSbmgr/+5+V/j/7zM4GzjnHSv9nnWXtBkFYt872x4svZizVDxwIDRoEE1O886TvXC7s2AHvv2+l+v/7PyhSBDp3tlL9uecGU9Xy99+WZMeOhTVroG5dS7IDBtiZQF47UKk+ra7eS/XB8qTv3EFShaQkK9W/+aY18h1zjJXoL78camYeUDwge/bARx9Z6X/yZGt87NnTSv/t20e/TtpL9QWDJ33nIrRhg/Weeekl6z1TqpTVRw8YYA2pRWL4uvXffoPnn7ekvGULNGxoF31ddpk1Sh6qrEr1p5xiid5L9bHJk75z2di714ZDGDfOSs27d0NioiX6Xr1ylzCDsGOHdRkdPdrOVsqWtf7+gwZZ//9IZS7VV668rweOl+pjmyd957KwbJn1inn5ZVi+3JLaZZdZFU6TJkFHFx1JSZb833rLhgNo3dqS/0UXZd1H3kv1hYMnfeewEv3ChXYB1dtvw6RJ9vwZZ1ipvls3KFky2BjzyqZN8OqrVv3z2292gLviCmt4rV/fS/WFjSd9F3dUYcUKmD7dbj//bKXe7dvt9Tp1LOn16xdbfd3zmqpdITt6tJXkU1KgZUsbBsJL9YWHJ31X6G3ZYkn955/3JfrVq+214sWhWTMbxKx1a/tbv35sN8rmh9WrrcH6k09saISBA+GEE4KOykWDJ31XqOzebSXTtBL89OlWZZHmuOMssacl+aZNC2+1jXNZiTTp+9DKhcyePZYcf/rJLt+vVg2OOCLjrUqV2B5fRNWugg0vwc+ebeOkgF2I1Lo19O5tST4xMf7GpHfuUHnSL+DWrbNJF9JuSUnWfQ+sfnbXrv3fU7y4jf54xBH7/mZ1q17dhqTNa8nJGevhp0+3RkiwgcxatoTBg/dV0xx1VGwftJyLZZ70C5CUFCvFhyf5JUvsteLFrT/2VVfBSSfZrXZtOwCsXm23NWv23U+7LV1qIzuuX7//9kSyPlPI6kAR6XC5O3bArFkZk/yyZfZakSLQqJE1KKZV0yQk5M+Bx7l44T+nGJacnDHBz5ixrxR/xBGW2AcNsr8tWmSdeMuWtdl5jj02+23t3m0zPIUfEDIfJObPt+fSpvwLV6HCgc8Ydu7cl+Tnz9/3/qOOssT+n/9Ykm/ZsvBMHuJcrPKkHyNSUiwhhif5tEmSixWzUvyVV+4rxUe7iqNECTszqF07++VSU+2sIPMZQ/jtp5/s786d+95XoYIl9mHDLNGfeGJkE4w456LLk35AsivF16hhif3qq+1vy5Z5O9vQwShSxBpSDz/cesgciKoNWLZ6tQ3/e8wx3l3SuVjgST8f5FSKb9bMrg5NK8XXqVPwGypFrHRf0Mawca6w86SfB9av378Un3ZVaPXqltgHDtxXii9TJth4nXPxw5N+FO3aBXfeCY89ZnXfaaX4/v0LVyneOVdwedKPkpkzbQq9BQuswbVvXy/FO+dijyf9XNqzB0aNgvvvt8bNL7+0afWccy4WedLPhQULrEQ/c6YNCfD00zaVnHPOxSrvRHcI9u6FRx+1C6L++gvee8+m2/OE75yLdV7SP0hLlth47FOn2gQcL7xgPXKcc64g8JJ+hFQtwTdpAnPnwvjxNiGFJ3znXEHiJf0IrFxpF099/TV06mSTaec0XIFzzsUiL+lnQxXeeMNGfpw6FZ591hK/J3znXEHlSf8AkpPhggugTx8b3nfOHLj2Wh8/xjlXsEWUwkSks4j8LiKLRWRYFq/XEZFJIjJPRL4TkVqZXj9MRFaIyDPRCjwvffyxle4/+wweegimTLH5VZ1zrqDLMemLSFHgWaALkAD0EpGETIs9Aryqqk2AEcADmV6/D5iS+3Dz1ubNcPnlcP75cOSRNgvVLbfYKJHOOVcYRFLSbwUsVtUlqrobmAB0y7RMAvBt6P7k8NdFpCVQHfhf7sPNOxMnQuPGVod/5502o1PjxkFH5Zxz0RVJ0q8JLA97vCL0XLi5QI/Q/e5AeRGpIiJFgEeBm7LbgIgMFJEkEUlKTk6OLPIo2b7dZm464wwoV86mDhwxwiYVcc65wiZazZI3AR1EZDbQAVgJ7AWuBb5Q1RXZvVlVx6hqoqomVqtWLUoh5WzaNBsFc/RoGDrU5m5t1SrfNu+cc/kukn76K4HwToq1Qs+lU9VVhEr6IlIO6Kmqm0XkJKC9iFwLlANKiMg/qrpfY3B+2rUL7r4bHnnEph2cPBk6dAgyIuecyx+RJP0ZQH0RqYcl+0uAS8MXEJGqwEZVTQVuA8YBqGrvsGX6AYlBJ/zZs+Gyy+DXX+Gqq2wMnfLlg4zIOefyT47VO6qaAgwGvgYWAu+o6q8iMkJEuoYWOxX4XUQWYY22I/Mo3kOWkgL33WfVNxs3wuefw5gxnvCdc/FFVDXoGDJITEzUpKSkqK5z4ULrijljBvTqBc88A5UrR3UTzjkXKBGZqaqJOS1XqK8vTU2Fxx+3IZCXLIF33oE33/SE75yLX4V2wLWlS20I5ClT4LzzrCqnRo2go3LOuWAVupK+Krz4og2BPGcOvPyyDavgCd855wpZSX/VKpuU/Msv4bTTLOEfdVTQUTnnXOwoNEl/0SJo08b64D/9tI+I6ZxzWSk0Sf/YY+GKK+Dqq+G444KOxjnnYlOhSfpFitiFVs455w7MK0Cccy6OeNJ3zrk44knfOefiiCd955yLI570nXMujnjSd865OOJJ3znn4ognfeeciyOe9J1zLo540nfOuTjiSd855+KIJ33nnIsjnvSdcy6OeNJ3zrk44knfOefiiCd955yLI570nXMujnjSd865OOJJ3znn4ognfeeciyOe9J1zLo540nfOuTjiSd855+KIJ33nnIsjnvSdcy6OeNJ3zrk44knfOefiSERJX0Q6i8jvIrJYRIZl8XodEZkkIvNE5DsRqRX2/CwRmSMiv4rINdH+AM455yKXY9IXkaLAs0AXIAHoJSIJmRZ7BHhVVZsAI4AHQs+vBk5S1WZAa2CYiBwZreCdc84dnEhK+q2Axaq6RFV3AxOAbpmWSQC+Dd2fnPa6qu5W1X9Dz5eMcHvOOefySCRJuCawPOzxitBz4eYCPUL3uwPlRaQKgIjUFpF5oXU8pKqrMm9ARAaKSJKIJCUnJx/sZ3DOORehaJW8bwI6iMhsoAOwEtgLoKrLQ9U+xwKXi0j1zG9W1TGqmqiqidWqVYtSSM455zKLJOmvBGqHPa4Vei6dqq5S1R6q2hy4I/Tc5szLAL8A7XMVsXPOuUMWSdKfAdQXkXoiUgK4BPgkfAERqSoiaeu6DRgXer6WiJQO3a8EtAN+j1bwzjnnDk6OSV9VU4DBwNfAQuAdVf1VREaISNfQYqcCv4vIIqA6MDL0fAPgZxGZC/wf8Iiqzo/yZ3DOORchUdWgY8ggMTFRk5KSgg7DOecKFBGZqaqJOS3nXSidcy6OeNJ3zrk44knfOefiiCd955yLI570nXMujnjSd865OOJJ3znn4ognfeeciyOe9J1zLo540nfOuTjiSd855+KIJ33nnIsjnvSdcy6OeNJ3zrk44knfOefiiCd955yLI570nXMujnjSd865OOJJ3znn4ognfeeciyOe9J1zLo540nfOuTjiSd855+KIJ33nnIsjnvSdcy6OeNJ3zrk44knfORfffvgBHngAtm8POpJ84UnfORe/3nwTOnaE22+HRo3gf/8LOqI850nfORd/VK1037s3tG0Ln30GJUvCWWfB5ZfDhg1BR5hnPOk75+JLSgpcfbWV7i+9FL76Cs45B+bMgeHDrfTfoAG89ZYdHAoZT/rOufixbRt07Qovvgh33AGvv24lfIBSpeC++2DWLKhXzw4I554Lf/8dbMxR5knfORcfVq2CDh2s3v6FF+D++0Fk/+UaN4Zp0+Dxx+G776BhQ3jmGdi7N99Dzgue9J1zhd+vv8JJJ8GiRfDppzBwYPbLFy0KN9xg72vbFoYMgfbt7XEB50nfOVe4TZ5siXv3bpgyBbp0ify9devCl1/Ca6/ZAaN5c7jnHvj337yKNs950nfOFV6vv249cmrWhJ9+ghYtDn4dItCnDyxcCBdeCPfea8l/2rTox5sPIkr6ItJZRH4XkcUiMiyL1+uIyCQRmSci34lIrdDzzUTkRxH5NfTaxdH+AM45tx9VGDkSLrvMSvk//AB16uRundWqwRtvwBdf2IVc7drB4MGwdWt0Ys4nOSZ9ESkKPAt0ARKAXiKSkGmxR4BXVbUJMAJ4IPT8DqCvqjYEOgNPiEjFaAXvnHP72bPH6uyHD7d++F99BRWjmHa6dLG6/SFD4LnnrKH3s8+it/48FklJvxWwWFWXqOpuYALQLdMyCcC3ofuT015X1UWq+kfo/ipgHVAtGoE759x+0rpkjh1rXTJfe21fl8xoKlcOnnzSqngqVIDzzoNevWDduuhvK8oiSfo1geVhj1eEngs3F+gRut8dKC8iVcIXEJFWQAngz8wbEJGBIpIkIknJycmRxu6yM3EidO8OH38MqalBR+Nc3lu1Ck45Bb75xvrhH6hLZjS1aWP9+keMgA8+sIu6xo+P6Yu6otWQexPQQURmAx2AlUB6p1YROQJ4DbhCVffLQKo6RlUTVTWxWjU/Eci1+fOhRw/rmnb++XDCCXYaGicDSrk49MsvloAXL7aqliuvzL9tlygBd95pV/Q2aAD9+sGZZ8KSJfkXw0GIJOmvBGqHPa4Vei6dqq5S1R6q2hy4I/TcZgAROQz4HLhDVX+KStTuwNautVPNcuXgzz/hnXegcmX4z3/gqKPslHf16qCjjE+qdvpfSC7yiRnffmuNtSkp1iWzc+dg4mjQwLb/3HPw8882gNujj1pcsURVs70BxYAlQD2semYu0DDTMlWBIqH7I4ERofslgEnADTltJ+3WsmVLdYdo507VNm1US5dWnTFj3/Opqao//KDao4eqiGrx4qqXX646Z05goRZ6mzapTp2q+txzqoMGqbZrp1qxoiqo3n570NEVHq++at/nhg1V//or6Gj2+ftv1XPPtf93YmK+/NaAJI0gx0aUiIGzgUVYffwdoedGAF1D9y8A/ggtMxYoGXq+D7AHmBN2a5bdtjzpH6LUVNVevexf+t57B15u8WLVIUNUy5a1ZTt1Uv3iC9W9e/Mv1sJk1y7V2bMt+dxyi2qXLqq1atm+TbtVqKDatq3qNdeonnKKarlyqhs2BB15wZaaqnrffbZ/O3a0g2ysSU1Vfftt1cMPVy1aVPW221R37MizzUU16efnzZP+Ibr3Xvt3jhoV2fIbN6o++KDqkUfa+xo0UH3xRTtbcPvbu9cOmB9+qDpihOqFF9o+K1p0X3IvUUK1aVPV3r1t337+uZX4UlP3rWf+fFv27rsD+ygF3u7dqgMG2H687DLVf/8NOqLsbdigesUVFm/9+qrffZcnm/GkH0/eesv+lX37Zkwwkfj3X9XXX1dt3tzWUa2aJaS1a/Mk1AJhzRrVb75Rffxx1f79VU88UbVMmYyl96OPVu3WTXX4cNUJE1R//dWSUSS6dVOtVEl169a8/RyF0ZYtqmedZf+DO+88+O97kL75xr43oHrVVVE/O/GkHy9+/FG1ZEmrM96169DXk5qqOnmy6nnn2deiZEnVK69UXbAgaqHGnG3bVH/6yc5wrr9e9bTT7KAXntyrVbPnr79edexYW37bttxtd/p0W/dDD0Xnc8SLFSvsTKpoUftfFETbt6vedJNqkSKqRxyh+v77UVt1pElfbNnYkZiYqElJSUGHUTD89Re0amU9dX7+GapWjc56f/8dnngCXnkFdu2yKxBvvBFOOy3v+z3nhb17bbCsefOsO+v8+dbFL7xLXZkydmVl48YZb4cfnjcxnXmmxbN0KZQunTfbKEzmz4ezz4bNm+G992w8nYJs5kzrVjpnjl1P88wzcOSRuVqliMxU1cQcF4zkyJCfNy/pR2jrVtXGja2RMK9K48nJ1lhWvbqVTJs0UX3lldiuQ/33X2tYfekl1cGDVU8+OWPVTNGiVhd/4YVWN//hh1ZXn98N2f/3fxbP00/n73YLookTVQ87zNqfZs8OOpro2b3b2n5KlbLf8ZgxufoeEpfVO59+mrsqjoIiJUX1nHMsgX39dd5vb+dO1XHjVBs1sq/MEUeojhwZfA+UHTusuuW556wqqmVLa0xNS/Dlylm113XX2cFq9uzYaqhu1061du3YPogGbfx41WLF7Lv3999BR5M3Fi1SPfVU+86eeeYhJ/74S/oLF1of9A4drGdKYTZ0qP3rnnsuf7ebmmoHmbSGtDJlVK+91r60eW3LFisdP/649dho2DBjz5nKla376c03W8P277/HfjfUL7+02Atq/XReSk3d1yPt9NNVN28OOqK8lZpq34NHHjnkVcRf0ldVfeMNu1CjQQPVpUsPfT2x7Pnn7d923XXBxjF/vvVsKVHCDrbdullSjkZvinXr7ODywAOqF12keuyxmqFx9Ygj7EznzjutembZsoLViyNNaqqdnRx7rOqePUFHEzt2797XxbFvXz8TilB8Jn1V64FSsaLVQycl5W5dseabb6x026VL7CSJNWss+VapoulXH775ZmTdF1NTrUfGJ5+o3nOPateuVt0RnuDr1bMrie+/3y4iW7067z9Tfnr/ffucb74ZdCSxYcsW1TPOsH1y110F82AekEiTfuHsvbNggbX0Jyfb2DPnnBOd4IL02282oFStWjac62GHBR1RRjt3wquv2mTSv/8OtWvDddfBVVfZ0LOq1ltm9mwblTDtljaqqggcf7zNbNSihc1M1Lw5VKoU7OfKa6mp1kuoSBGYO9f+xquVK+13u2CBTVzev3/QERUo3ntn9WrVFi2sP+zzz0dnnUFZv171mGOsz3isV1vt3WsN6h07aobG1AoV9pXeixVTbdbMTuGfftrGBcpt3/eC7LXXbL989FHQkQRn3jwbvqJcufzpnFAIEdcl/TT//AMXX2zTmw1sOA40AAAZaElEQVQbZtOnFbSS1O7dcMYZ1g//22/h5JODjihys2dbyX/xYmjWbF8JvlGjvJnYoqBKSbGznCpV7P9cEK+FyI2JE6FnT7ve5PPP7bviDpqX9NPs2aN69dVWkrrkkoLVpTM1dV+D1htvBB2Ny0tjxtj/+X//CzqS/PXyy3bm17hx4e2SmU+IsKRfwIq9h6BYMRg9Gh58ECZMsCshN24MOqrIPPwwvPwy3HUXXHpp0NG4vNS3L9SsabM9xYt33oErroBTT4WpU60dyOW5wp/0wU6Xb70V3nwTfvrJJlxYtizoqLL34YdWJXXxxXDPPUFH4/JayZJw8802Ccf33wcdTd7bvNka+hMTrUqnQoWgI4ob8ZH00/TqZfNnrlljPWFidYyfWbOgTx848UQr6cdbHW+8uuoqqFbN2p4Ku+HDrefW88/bdIMu38RX0gebOHnaNChVCjp0sPk0Y8nKlTbdYZUqNqm5D8YVP8qUgaFD4auvbECuwmrmTJtS8NproWXLoKOJO/GX9MHmsvzpJ/vbrZvV+ceC7duha1fYutUORjVqBB2Ry2/XXmtVHaNGBR1J3ti7F665BqpXj6/2ixgSn0kfLKF+951dDHLttVbnn5oaXDypqdaYN3s2vPUWNGkSXCwuOBUqWF33Bx/YRUqFzQsvWLXqY495PX5A4jfpg/UL/vBDGDQI/vtf6yGza1cwsQwfbj/0Rx+Fc88NJgYXG66/HsqWhQceCDqS6FqzBm6/HU4/HS65JOho4lZ8J32wLp3PPgsPPQRvvx1Ml87x4+0HPnAg3HBD/m7bxZ4qVawK5M034c8/g44mem66yYbreO4575wQIE/6YF/AW26xapWff7arXpcuzZ9tT51qvTZOO81mz/EfgwObqax4cSuMFAbffgtvvGG/s+OOCzqauOZJP9wll1iXznXrrEvnjBl5u70//7Sp0urVsyngihfP2+25guOII2zAsVdegRUrgo4md/7919rNjj7aqndcoDzpZ5bWpbNMGbtS8JNP8mY7mzdb3b2q9dQp7KNJuoN3yy3WwP/II0FHkjuPPmojrz7zjHdBjgGe9LNywgnWpTMhwUrizz4b3fXv2QMXXWQl/Q8+gPr1o7t+VzjUrWsX6Y0ZY2efBdHSpXDffTagWpcuQUfj8KR/YNWr7+vSOXjwvlJXbqlal7xvvrHuax065H6drvC67TbrUfbEE0FHcvBUYcgQ6yxREOMvpDzpZ6ds2X1dOh9+2IZxyG2XzqeftkvPb7nFBptyLjvHHw8XXmhVI5s2BR3NwfnoIxtX5957bfIfFxM86eckrUvnf/9rowKecQZs2HBo6/riC7vM/vzzC18fbJd3br8dtm2zxF9Q/POPndE2aWJ/XczwpB8JERsBccIEmD7dunQuWXJw6/jlF+sd1LQpvP56wZvMxQWnaVNr9H/iCUumBcG991qvo9GjreDkYoZnnoNx8cU2y09ysnXpnD49svetW2c/2nLlrDdQ2bJ5G6crfO64wy4afOGFoCPJ2fz5NmPagAEFa6a3OOFJ/2C1bw8//mgJPJIunbt2WXXOunW2rNdtukPRpo1dwPfII8ENFRKJ1FRrA6tYsfBcWFbIeNI/FMcfb4m/UaPsu3SqWmnnxx/htddswgjnDtUdd9j4NS+/HHQkBzZ+PPzwg7WBVakSdDQuC570D1X16jB5MpxzjnXpvOmm/bt03n+/jZ8yapT1U3YuNzp2hJNOshL0nj1BR7O/DRus7attW+jXL+ho3AF40s+NtC6d//mPXXV4ySX7Tr3fftvmtu3b16Y9dC63RKy0/9dfVpiINcOG2ZXmo0d7R4UY5v+Z3Cpa1PreP/IIvPsudOpkXTP79YN27exqSh9EzUXL2WdDs2Z29rh3b9DR7DNtGowda12SGzcOOhqXDU/60SBioyK+845NEHHOOXDkkXYWULJk0NG5wkTE+u0vWgTvvx90NCYlxRpva9WCu+8OOhqXg4iSvoh0FpHfRWSxiOxXVyEidURkkojME5HvRKRW2GtfichmEYmxyWjzwIUXWpfOs8+2QdSqVg06IlcY9ehhnQlGjbLOAkF76imYNw+efNJ6tbmYlmPSF5GiwLNAFyAB6CUiCZkWewR4VVWbACOA8MtNHwYui064BUC7dnbpeYMGQUfiCquiRW1Mnrlz7bsWpBUrrHR/9tnWk83FvEhK+q2Axaq6RFV3AxOAbpmWSQC+Dd2fHP66qk4CtkUhVudcmksvtVE4R44MtrQ/dKhV7zz9tLddFRCRJP2awPKwxytCz4WbC/QI3e8OlBeRiDvpishAEUkSkaTk5ORI3+Zc/CpeHG691YYAnzw5mBi++som/xk+3CZIcQVCtBpybwI6iMhsoAOwEoi4a4GqjlHVRFVNrFatWpRCcq6Q69fPZtgaOTL/t71zp3VVPv54u0bFFRiRjIS0Eqgd9rhW6Ll0qrqKUElfRMoBPVV1c7SC3LNnDytWrGBXLF9+7gJXqlQpatWqRfF4mXayVClLuDfeaFd9n3RS/m37gQds0MFJk7yHWgETSdKfAdQXkXpYsr8EuDR8ARGpCmxU1VTgNmBcNINcsWIF5cuXp27duojXG7osqCobNmxgxYoV1KtXL+hw8s/VV1svnpEjrcdYfli0yK4K7t3bxgNyBUqO1TuqmgIMBr4GFgLvqOqvIjJCRLqGFjsV+F1EFgHVgfTzTRGZCrwLnC4iK0TkrIMNcteuXVSpUsUTvjsgEaFKlSrxdzZYtizccIP14pkzJ++3p2qTnJcuXfDn7o1TEQ10rapfAF9keu6usPvvAe8d4L3tcxNgGk/4Lidx+x0ZPNhmdhs1yi4QzEtvv21VOs88AzVq5O22XJ7wK3KdK+gqVrRG1ffeg99+y7vtbNliXTQTE+Gaa/JuOy5PedKPwIYNG2jWrBnNmjWjRo0a1KxZM/3x7t27I1rHFVdcwe+//57tMs8++yxvvPFGNEJ28WboUGvYffDBvNvGnXfC2rU2oFrRonm3HZenRGPhMu4wiYmJmpSUlOG5hQsX0iBGrnC95557KFeuHDdl6qamqqgqReJsdMGUlBSKRTAdXn7tn1j6ruS7oUPtIqnFi+3CrWiaNQtOPNHG2ClIc/XGERGZqao5TtpR4DLUDTfYhFXRvN1ww6HFsnjxYhISEujduzcNGzZk9erVDBw4kMTERBo2bMiIESPSl23Xrh1z5swhJSWFihUrMmzYMJo2bcpJJ53EunXrABg+fDhPPPFE+vLDhg2jVatWHH/88UybNg2A7du307NnTxISErjgggtITExkThYNeHfffTcnnngijRo14pprriHt4L5o0SJOO+00mjZtSosWLVi2bBkAo0aNonHjxjRt2pQ77rgjQ8wAa9as4dhjjwVg7NixnH/++XTs2JGzzjqLrVu3ctppp9GiRQuaNGnCZ6FeJFntn88//5wWLVrQtGlTzjzzTFJTUzn22GPZuHEjAHv37uXoo49Of+wOwk03WQk82jNW7d1r1TnVqtkcEa5AK3BJP9b89ttvDB06lAULFlCzZk0efPBBkpKSmDt3Lt988w0LFizY7z1btmyhQ4cOzJ07l5NOOolx47Lu4aqqTJ8+nYcffjj9APL0009To0YNFixYwJ133sns2bOzfO/111/PjBkzmD9/Plu2bOGrr74CoFevXgwdOpS5c+cybdo0Dj/8cD799FO+/PJLpk+fzty5c7nxxhtz/NyzZ8/mgw8+YNKkSZQuXZqPPvqIWbNmMXHiRIYOHZrl/ilatCiDBg3iww8/ZO7cuUyYMIEiRYrQq1cv3gyND//1119z4oknUrly5RxjcJnUrGkXbI0bB6tWRW+9Y8bAjBnw2GPWfuAKtAI3TX2oIBwzjjnmGBLDpkF86623eOmll0hJSWHVqlUsWLCAhISM49OVLl2aLl26ANCyZUumTp2a5bp79OiRvkxaifz777/n1ltvBaBp06Y0bNgwy/dOmjSJhx9+mF27drF+/XpatmxJmzZtWL9+Peeddx5gFzMBTJw4kf79+1O6dGmAiBLumWeeSaVKlQA7OA0bNozvv/+eIkWKsHz5ctavX7/f/vnxxx/p2LEjderUybCdAQMGcOGFFzJ48GDGjRvHlVdemeP23QHceiu89JJN6vPoo7lf39q1NrjbaadBr165X58LXIFL+rGmbNmy6ff/+OMPnnzySaZPn07FihXp06dPlv3GS5QokX6/aNGipKSkZLnukqErHbNbJis7duxg8ODBzJo1i5o1azJ8+PBD6r9erFgxUkNTQGZ+f/jnfvXVV9myZQuzZs2iWLFi1KpVK3358OUOpG7dulSqVInJkycze/ZszjzzzIOO1YUcfbQl5+eft2Sd2+G9b74ZduyweaDjtUtsIePVO1G0detWypcvz2GHHcbq1av5+uuvo76Ntm3b8k6oL/b8+fOzrD7auXMnRYoUoWrVqmzbto33Q5NtVKpUiWrVqvHpp58Clsh37NjBGWecwbhx49i5cydAen163bp1mTlzJgDvvZflZRiAVVcdfvjhFCtWjG+++YaVK1dmudzJJ5/M5MmT+euvvzJsB6y037t3by655JK4awyPuttus0T95JO5W89338Frr8Ett8AJJ0QlNBc8/3VFUYsWLUhISOCEE06gb9++tG3bNurbGDJkCCtXriQhIYF7772XhIQEKlSokGGZKlWqcPnll5OQkECXLl1o3bp1+mtvvPEGjz76KE2aNKFdu3YkJydz7rnn0rlzZxITE2nWrBmPP/44ADfffDNPPvkkLVq0YNOmTQeM6bLLLmPatGk0btyYCRMmUL9+/SyXq169OqNHj6Zbt240bdqU3r17p7/WvXt3tmzZQj+fUDv3EhKgZ0/rybNly6GtY/duu/K2Xj2bl9cVHmld6WLl1rJlS81swYIF+z0Xr/bs2aM7d+5UVdVFixZp3bp1dc+ePQFHlXs//vijnnrqqblej39XQmbNUgXVUaMO7f2jRtn7P/88unG5PAMkaQQ51uv0C5h//vmH008/nZSUFFSVF154IaJ+8rFs5MiRjBkzhgkTJgQdSuHRvDl06WI9bq67zsboidTSpXDffTYt49ln512MLhB+cZYrVPy7EuaHH2z6zscfj/xiFFXo2tUmZlm4EGrXzvk9LiYU2ouznHMRatsWOnSwwdj+/Tey93z8sQ3RfO+9nvALKU/6zhVmd9xhF2qNH5/zstu3W1VQ48b21xVKnvSdK8w6dbIxcx56yCYwz86IEbB8uQ2oFi+zj8UhT/rOFWYiNnH5kiWQXUP5L79Yo2///lYt5AotT/oR6Nix434XWj3xxBMMGjQo2/eVK1cOgFWrVnHBBRdkucypp55K5obrzJ544gl27NiR/vjss89m8+aoTUHsCrtzz7UqmwcegNAV1hmkzYZ12GHRH6zNxRxP+hHo1avXft0JJ0yYQK8IxyI58sgjs72iNSeZk/4XX3xBxQI08JWqpg/nkJO9e/fmcTRxqEgRuP12WLAAPvpo/9fHj4epU+G//839sA0u5hW8pB/A2MoXXHABn3/+efqEKcuWLWPVqlW0b98+vd98ixYtaNy4MR9//PF+71+2bBmNGjUCbIiESy65hAYNGtC9e/f0oQ8ABg0alD4s89133w3AU089xapVq+jYsSMdO3YEbHiEtAHNHnvsMRo1akSjRo3Sh2VetmwZDRo04KqrrqJhw4aceeaZGbaT5tNPP6V169Y0b96cTp06sXbtWsCuBbjiiito3LgxTZo0SR/G4auvvkofFvn0008HbH6BR8LmSm3UqBHLli1j2bJlHH/88fTt25dGjRqxfPnyLD9f2ue59dZbadGiBe+++y6LFy+mU6dO6cM///nnn/Tt25ePwhJW7969s9zX7gAuvBDq17ehkcO7aW/YYOPrnHwyXHFFcPG5fFOwr+rJJ5UrV6ZVq1Z8+eWXdOvWjQkTJnDRRRchIpQqVYoPP/yQww47jPXr19OmTRu6du16wPlaR48eTZkyZVi4cCHz5s2jRYsW6a+NHDmSypUrs3fvXk4//XTmzZvHddddx2OPPcbkyZOpmqkUNnPmTF5++WV+/vlnVJXWrVvToUMHKlWqxB9//MFbb73Fiy++yEUXXcT7779Pnz59Mry/Xbt2/PTTT4gIY8eO5b///S+PPvoo9913HxUqVGD+/PkAbNq0ieTkZK666iqmTJlCvXr1Ihrv/o8//mD8+PG0adPmgJ+vSZMmgA0dMWvWLABat27NsGHD6N69O7t27SI1NZUBAwbw+OOPc/7557NlyxamTZvG+Eh6pDhTtCgMGwYDBsBXX9mFW2Dj9GzaZI23PuZRXCh4ST+gsZXTqnjSkv5LL70EWNXF7bffzpQpUyhSpAgrV65k7dq11DjApNFTpkzhulB3uCZNmqQnPYB33nmHMWPGkJKSwurVq1mwYEGG1zP7/vvv6d69e/pIlj169GDq1Kl07dqVevXq0axZMyDj0MzhVqxYwcUXX8zq1avZvXs39erVA2yo5fDqrEqVKvHpp59yyimnpC8TyfDLderUSU/4OX2+iy++GIBt27axcuVKunfvDuwb/rlDhw5ce+21JCcn8/7779OzZ88CfyVyvuvTB+65B0aOhM6d4eef4cUX4cYbIZvvmStc/NAeoW7dujFp0iRmzZrFjh07aNmyJWADmCUnJzNz5kzmzJlD9erVD2kY46VLl/LII48wadIk5s2bxznnnHNI60mTNiwzHHho5iFDhjB48GDmz5/PCy+8kOvhlyHjEMzhwyrn9PkiGYK5b9++vP7667z88sv079//oGONeyVK2IiZP/xgV9xec41NvBJW1eYKP0/6ESpXrhwdO3akf//+GRpw04YVLl68eIZhgw/klFNOSZ8l6pdffmHevHmADctctmxZKlSowNq1a/nyyy/T31O+fHm2bdu237rat2/PRx99xI4dO9i+fTsffvgh7du3j/gzbdmyhZo1awJkqCo544wzePbZZ9Mfb9q0iTZt2jBlyhSWLl0KZBx+Oa1aZtasWemvZ5bd5wtXvnx5atWqlV5//++//6Y3Yvfr1y+93SLzxDQuQgMGQPXqNgrn3Lk2/HL58kFH5fKRJ/2D0KtXL+bOnZsh6ffu3ZukpCQaN27Mq6++ygk5jDs+aNAg/vnnHxo0aMBdd92VfsbQtGlTmjdvzgknnMCll16aYVjmgQMH0rlz5/SG3DQtWrSgX79+tGrVitatW3PllVfSvHnziD/PPffcw4UXXkjLli0ztBcMHz6cTZs20ahRI5o2bcrkyZOpVq0aY8aMoUePHjRt2jS9OqZnz55s3LiRhg0b8swzz3Dcccdlua3sPl9mr732Gk899RRNmjTh5JNPZs2aNYANzdygQQOu8AbHQ1e6tFXnbN5s9fqh2dlc/PAB11yBsWPHDho3bsysWbP2m0MgjX9XIrB9Ozz4IFx9NdSqFXQ0Lkp8wDVXqEycOJEGDRowZMiQAyZ8F6GyZW3oZE/4ccm7P7gCoVOnTjm2lzjnclZgSvqxVg3lYo9/R5zLWYFI+qVKlWLDhg3+o3YHpKps2LAhvV+/cy5rBaJ6p1atWqxYsYLk5OSgQ3ExrFSpUtTyemrnslUgkn7x4sXTrwR1zjl36ApE9Y5zzrno8KTvnHNxxJO+c87FkZi7IldEkoGC3iG7KrA+6CBiiO+PjHx/7OP7IqPc7I86qlotp4ViLukXBiKSFMnl0PHC90dGvj/28X2RUX7sD6/ecc65OOJJ3znn4ogn/bwxJugAYozvj4x8f+zj+yKjPN8fXqfvnHNxxEv6zjkXRzzpO+dcHPGkH0UiUltEJovIAhH5VUSuDzqmoIlIURGZLSKfBR1L0ESkooi8JyK/ichCETkp6JiCJCJDQ7+TX0TkLRGJqyFSRWSciKwTkV/CnqssIt+IyB+hv5WivV1P+tGVAtyoqglAG+A/IhLvM3hfDywMOogY8STwlaqeADQljveLiNQErgMSVbURUBS4JNio8t0rQOdMzw0DJqlqfWBS6HFUedKPIlVdraqzQve3YT/qmsFGFRwRqQWcA4wNOpagiUgF4BTgJQBV3a2qm4ONKnDFgNIiUgwoA6wKOJ58papTgI2Znu4GjA/dHw+cH+3tetLPIyJSF2gO/BxsJIF6ArgFSA06kBhQD0gGXg5Vd40VkbJBBxUUVV0JPAL8DawGtqjq/4KNKiZUV9XVoftrgOrR3oAn/TwgIuWA94EbVHVr0PEEQUTOBdap6sygY4kRxYAWwGhVbQ5sJw9O3QuKUF11N+xgeCRQVkT6BBtVbFHrTx/1PvWe9KNMRIpjCf8NVf0g6HgC1BboKiLLgAnAaSLyerAhBWoFsEJV08783sMOAvGqE7BUVZNVdQ/wAXBywDHFgrUicgRA6O+6aG/Ak34UiYhgdbYLVfWxoOMJkqrepqq1VLUu1kD3rarGbUlOVdcAy0Xk+NBTpwMLAgwpaH8DbUSkTOh3czpx3LAd5hPg8tD9y4GPo70BT/rR1Ra4DCvVzgndzg46KBczhgBviMg8oBkwKuB4AhM643kPmAXMx3JRXA3JICJvAT8Cx4vIChEZADwInCEif2BnQw9Gfbs+DINzzsUPL+k751wc8aTvnHNxxJO+c87FEU/6zjkXRzzpO+dcHPGk75xzccSTvnPOxZH/Dxe2NH68a3wX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Image result for xception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389" y="785611"/>
            <a:ext cx="5880040" cy="40399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56389" y="5153942"/>
            <a:ext cx="7605808" cy="646331"/>
          </a:xfrm>
          <a:prstGeom prst="rect">
            <a:avLst/>
          </a:prstGeom>
          <a:noFill/>
        </p:spPr>
        <p:txBody>
          <a:bodyPr wrap="square" rtlCol="0">
            <a:spAutoFit/>
          </a:bodyPr>
          <a:lstStyle/>
          <a:p>
            <a:r>
              <a:rPr lang="en-GB" dirty="0"/>
              <a:t>The </a:t>
            </a:r>
            <a:r>
              <a:rPr lang="en-GB" dirty="0" err="1"/>
              <a:t>Xception</a:t>
            </a:r>
            <a:r>
              <a:rPr lang="en-GB" dirty="0"/>
              <a:t> architecture has 36 convolutional layers forming the feature extraction base of the network</a:t>
            </a:r>
            <a:endParaRPr lang="en-US" dirty="0"/>
          </a:p>
        </p:txBody>
      </p:sp>
    </p:spTree>
    <p:extLst>
      <p:ext uri="{BB962C8B-B14F-4D97-AF65-F5344CB8AC3E}">
        <p14:creationId xmlns:p14="http://schemas.microsoft.com/office/powerpoint/2010/main" val="1401914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XCEPTION:</a:t>
            </a:r>
            <a:endParaRPr lang="en-US" dirty="0"/>
          </a:p>
        </p:txBody>
      </p:sp>
      <p:sp>
        <p:nvSpPr>
          <p:cNvPr id="3" name="Content Placeholder 2"/>
          <p:cNvSpPr>
            <a:spLocks noGrp="1"/>
          </p:cNvSpPr>
          <p:nvPr>
            <p:ph idx="1"/>
          </p:nvPr>
        </p:nvSpPr>
        <p:spPr>
          <a:xfrm>
            <a:off x="3856389" y="785611"/>
            <a:ext cx="7315200" cy="5287643"/>
          </a:xfrm>
        </p:spPr>
        <p:txBody>
          <a:bodyPr anchor="t">
            <a:normAutofit/>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11" name="Rectangle 10"/>
          <p:cNvSpPr/>
          <p:nvPr/>
        </p:nvSpPr>
        <p:spPr>
          <a:xfrm>
            <a:off x="4332053" y="1916766"/>
            <a:ext cx="6383170" cy="2954655"/>
          </a:xfrm>
          <a:prstGeom prst="rect">
            <a:avLst/>
          </a:prstGeom>
        </p:spPr>
        <p:txBody>
          <a:bodyPr wrap="square">
            <a:spAutoFit/>
          </a:bodyPr>
          <a:lstStyle/>
          <a:p>
            <a:pPr marL="182880" lvl="0" indent="-182880" defTabSz="914400">
              <a:lnSpc>
                <a:spcPct val="90000"/>
              </a:lnSpc>
              <a:spcBef>
                <a:spcPts val="1200"/>
              </a:spcBef>
              <a:buClr>
                <a:srgbClr val="549E39"/>
              </a:buClr>
              <a:buFont typeface="Wingdings 2" pitchFamily="18" charset="2"/>
              <a:buChar char=""/>
            </a:pPr>
            <a:r>
              <a:rPr lang="en-US" sz="2000" dirty="0">
                <a:solidFill>
                  <a:prstClr val="black">
                    <a:lumMod val="65000"/>
                    <a:lumOff val="35000"/>
                  </a:prstClr>
                </a:solidFill>
              </a:rPr>
              <a:t>Train </a:t>
            </a:r>
            <a:r>
              <a:rPr lang="en-US" sz="2000" dirty="0" smtClean="0">
                <a:solidFill>
                  <a:prstClr val="black">
                    <a:lumMod val="65000"/>
                    <a:lumOff val="35000"/>
                  </a:prstClr>
                </a:solidFill>
              </a:rPr>
              <a:t>Accuracy:94.78</a:t>
            </a:r>
          </a:p>
          <a:p>
            <a:pPr marL="182880" lvl="0" indent="-182880" defTabSz="914400">
              <a:lnSpc>
                <a:spcPct val="90000"/>
              </a:lnSpc>
              <a:spcBef>
                <a:spcPts val="1200"/>
              </a:spcBef>
              <a:buClr>
                <a:srgbClr val="549E39"/>
              </a:buClr>
              <a:buFont typeface="Wingdings 2" pitchFamily="18" charset="2"/>
              <a:buChar char=""/>
            </a:pPr>
            <a:endParaRPr lang="en-US" sz="2000" dirty="0" smtClean="0">
              <a:solidFill>
                <a:prstClr val="black">
                  <a:lumMod val="65000"/>
                  <a:lumOff val="35000"/>
                </a:prstClr>
              </a:solidFill>
            </a:endParaRPr>
          </a:p>
          <a:p>
            <a:pPr marL="182880" lvl="0" indent="-182880" defTabSz="914400">
              <a:lnSpc>
                <a:spcPct val="90000"/>
              </a:lnSpc>
              <a:spcBef>
                <a:spcPts val="1200"/>
              </a:spcBef>
              <a:buClr>
                <a:srgbClr val="549E39"/>
              </a:buClr>
              <a:buFont typeface="Wingdings 2" pitchFamily="18" charset="2"/>
              <a:buChar char=""/>
            </a:pPr>
            <a:endParaRPr lang="en-US" sz="2000" dirty="0" smtClean="0">
              <a:solidFill>
                <a:prstClr val="black">
                  <a:lumMod val="65000"/>
                  <a:lumOff val="35000"/>
                </a:prstClr>
              </a:solidFill>
            </a:endParaRPr>
          </a:p>
          <a:p>
            <a:pPr marL="182880" lvl="0" indent="-182880" defTabSz="914400">
              <a:lnSpc>
                <a:spcPct val="90000"/>
              </a:lnSpc>
              <a:spcBef>
                <a:spcPts val="1200"/>
              </a:spcBef>
              <a:buClr>
                <a:srgbClr val="549E39"/>
              </a:buClr>
              <a:buFont typeface="Wingdings 2" pitchFamily="18" charset="2"/>
              <a:buChar char=""/>
            </a:pPr>
            <a:endParaRPr lang="en-US" sz="2000" dirty="0">
              <a:solidFill>
                <a:prstClr val="black">
                  <a:lumMod val="65000"/>
                  <a:lumOff val="35000"/>
                </a:prstClr>
              </a:solidFill>
            </a:endParaRPr>
          </a:p>
          <a:p>
            <a:pPr marL="182880" lvl="0" indent="-182880" defTabSz="914400">
              <a:lnSpc>
                <a:spcPct val="90000"/>
              </a:lnSpc>
              <a:spcBef>
                <a:spcPts val="1200"/>
              </a:spcBef>
              <a:buClr>
                <a:srgbClr val="549E39"/>
              </a:buClr>
              <a:buFont typeface="Wingdings 2" pitchFamily="18" charset="2"/>
              <a:buChar char=""/>
            </a:pPr>
            <a:endParaRPr lang="en-US" sz="2000" dirty="0" smtClean="0">
              <a:solidFill>
                <a:prstClr val="black">
                  <a:lumMod val="65000"/>
                  <a:lumOff val="35000"/>
                </a:prstClr>
              </a:solidFill>
            </a:endParaRPr>
          </a:p>
          <a:p>
            <a:pPr lvl="8" defTabSz="914400">
              <a:lnSpc>
                <a:spcPct val="90000"/>
              </a:lnSpc>
              <a:spcBef>
                <a:spcPts val="1200"/>
              </a:spcBef>
              <a:buClr>
                <a:srgbClr val="549E39"/>
              </a:buClr>
            </a:pPr>
            <a:endParaRPr lang="en-US" sz="2000" dirty="0">
              <a:solidFill>
                <a:prstClr val="black">
                  <a:lumMod val="65000"/>
                  <a:lumOff val="35000"/>
                </a:prstClr>
              </a:solidFill>
            </a:endParaRPr>
          </a:p>
          <a:p>
            <a:pPr marL="3840480" lvl="8" indent="-182880" defTabSz="914400">
              <a:lnSpc>
                <a:spcPct val="90000"/>
              </a:lnSpc>
              <a:spcBef>
                <a:spcPts val="1200"/>
              </a:spcBef>
              <a:buClr>
                <a:srgbClr val="549E39"/>
              </a:buClr>
              <a:buFont typeface="Wingdings 2" pitchFamily="18" charset="2"/>
              <a:buChar char=""/>
            </a:pPr>
            <a:r>
              <a:rPr lang="en-US" sz="2000" dirty="0" smtClean="0">
                <a:solidFill>
                  <a:prstClr val="black">
                    <a:lumMod val="65000"/>
                    <a:lumOff val="35000"/>
                  </a:prstClr>
                </a:solidFill>
              </a:rPr>
              <a:t>Test Accuracy:92.2</a:t>
            </a:r>
            <a:endParaRPr lang="en-US" sz="2000" dirty="0">
              <a:solidFill>
                <a:prstClr val="black">
                  <a:lumMod val="65000"/>
                  <a:lumOff val="35000"/>
                </a:prstClr>
              </a:solidFill>
            </a:endParaRPr>
          </a:p>
        </p:txBody>
      </p:sp>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FFFF"/>
                </a:solidFill>
                <a:effectLst/>
                <a:latin typeface="Roboto Mono"/>
              </a:rPr>
              <a:t>97.998</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152400"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FFFF"/>
                </a:solidFill>
                <a:effectLst/>
                <a:latin typeface="Roboto Mono"/>
              </a:rPr>
              <a:t>0.9768</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AutoShape 2" descr="data:image/png;base64,iVBORw0KGgoAAAANSUhEUgAAAX0AAAEICAYAAACzliQjAAAABHNCSVQICAgIfAhkiAAAAAlwSFlzAAALEgAACxIB0t1+/AAAADl0RVh0U29mdHdhcmUAbWF0cGxvdGxpYiB2ZXJzaW9uIDIuMi4zLCBodHRwOi8vbWF0cGxvdGxpYi5vcmcvIxREBQAAIABJREFUeJzt3Xd8FFX3+PHPoVfpggICKiqhQwQUEFFUsICADUFEUBQfUPnZULGhoD72iiKiWLH39gjiFxQVQldQREDphI4UIeT8/jibsAkhWcgms8me9+u1r2yZnTk72T1z594794qq4pxzLj4UCToA55xz+ceTvnPOxRFP+s45F0c86TvnXBzxpO+cc3HEk75zzsURT/pxQkSKisg/InJUNJcNkogcKyJ50uc487pF5H8i0jsv4hCRO0Xk+UN9v3MHw5N+jAol3bRbqojsDHucZfLJjqruVdVyqvp3NJeNVSIyUUTuyuL5niKyUkSKHsz6VPVMVX0jCnF1EpFlmdZ9n6pek9t1OxcJT/oxKpR0y6lqOeBv4Lyw5/ZLPiJSLP+jjGnjgcuyeP4y4HVV3ZvP8cSdg/1OikgREfGclMd8BxdQInK/iLwtIm+JyDagj4icJCI/ichmEVktIk+JSPHQ8sVEREWkbujx66HXvxSRbSLyo4jUO9hlQ693EZFFIrJFRJ4WkR9EpN8B4o4kxqtFZLGIbBKRp8LeW1REHheRDSKyBOiczS76AKghIieHvb8KcDbwauhxVxGZIyJbReRvEbkzm/39fdpnyikOEblSRBaG9tWfInJl6PkKwKfAUWFnbYeH/pevhL2/u4j8GtpH34rI8WGvrRCR/yci80P7+y0RKXmAmOuLyGQR2Sgi60XktVAMaa/XEZGPRCQ59PqTYa9dLSK/hT7DLyLSNPP3IrTc6yJyT+h+JxFZJiK3i8ga4EURqSIiX4S2sUlEPhWRmpn2630i8iOwPbRvqojIK6HvxyYReT+07G8i0iXsvSVDrzc+0P/N7c+TfsHWHXgTqAC8DaQA1wNVgbZYMro6m/dfCtwJVMbOJu472GVF5HDgHeDm0HaXAq2yWU8kMZ4NtASaYwezTqHnBwFnAk2BE4GLDrQRVd0OvAf0DXv6EmCeqv4aevwP0BuoCJwHXC8i52YTe5qc4lgLnAMcBlwFPC0iTVR1S2g7f4edta0Lf6OINABeA4YA1YCJwCdpB8aQi4AzgKOx/ZTVGQ2AAPcDNYCE0PJ3hrZTDPgcWAzUBWpj/0dEpBcwPLRvDgN6ABsj2C8AtYBywFHAtViOeTH0uA6wB3gy03suA/qHtrUC+06XCMV8eNjyrwJ9wt53LrBMVedHGJsDUFW/xfgNWAZ0yvTc/cC3ObzvJuDd0P1igAJ1Q49fB54PW7Yr8MshLNsfmBr2mgCrgX4RfrasYmwT9voHwE2h+1OAK8NeO9u+wgdc96lYsioZevwzMCSb5Z8BHg7dPzZ83cD3aZ/pEOL4DPhP6H4nLFFl/l++Erp/L/Bm2GtFgDVAu9DjFcAlYa8/BjwT4b6+AJgRut8+tN6iWSw3KS3eTM9n+F6EfTfuCftsu4AS2cSQCCRn2q93hT2ujRUMKmTx3trAVqBs6PFHwP+L1u8sXm5e0i/Yloc/EJETRORzEVkjIluBEViJ+kDWhN3fgZXQDnbZI8PjUPs1rjjQSiKMMaJtAX9lEy/A/2FJ4jwROQ47c3grLJaTROS7UNXDFuDKLGLJSrZxiMi5IvJzqFplM3ZWEMl609advj5VTcX2Z82wZSL6v4lIDRF5R6zheivwSlgctbGDT1ZtG7WBPyOMN7O1qro7LIZyIjI2VH22FfiW/fdF+L6sDaxXOyvKQFWXA9OBHiJSGduvbx5inHHLk37Blrmb4AvAL8CxqnoYcBdW8s5Lq7FTegBERMiYoDLLTYyrsaSQJtsupaED0KtYFc9lwBequj5skQnA+0BtVa0AjI0wlgPGISKlsWqlB4DqqloR+F/YenPq2rkKqwZJW18RbP+ujCCuzB4C/gUah/Z1v7A4lgN1JOteTMuBYzI/qaopofWVCXu6RubFMj2+GagHtArFcFoW2wt/z3KgqogcltUHwhro+wAXA1NUdc0BlnMH4Em/cCkPbAG2h+qGs6vPj5bPgBYicl6onvh6rC46L2J8B7hBRGqGGmVvjeA9r2LtBv2xhJE5lo2quktE2mB1/rmNoyRWH50M7A21EZwe9vpaLKmVz2bdXUXk1FA9/s3ANqxq6mCVxxpHt4hIbawqLc2PwAZglIiUEZHSItI29NpY4BYRaS6mfuj9AHOB3mKN2ecA7SKIYQewKbSv9utGGy5Ump8IPCsiFUWkuIicErbIB0BrYDChBnl3cDzpFy43ApdjSeIFrHE3T6nqWqzU9RiWRI4BZmMlwmjHOBqrb54PzMBK1DnFtxirEiiJNVyGGwQ8INb76XZCDZm5iUNVNwNDgQ+x9oQLsANj2uu/YGcXy0K9cw7PFO+v2P4ZjR04OgNdVXVPhLGFuxtrVN8CfBLabtp2UrCG0AZY6frvUKyo6lvYWcLbWPXYB0Cl0FuvwzoQbAYuDK03O49hHQ02ANOALyOIO62xdhF2kBwSFvd2rC7/qNBfd5Ak1CDiXFSEqgtWAReo6tSg43GFj4iMAI5S1X5Bx1IQeUnf5ZqIdA6dipfEugTuwUrXzkVVqIroCmBM0LEUVJ70XTS0A5Zg1RFnAd1V9UDVO84dEhEZhFVDfayq04KOp6Dy6h3nnIsjXtJ3zrk4EtGASCLSGbsUuigwVlUfzPR6HWAc1lVvI9BHVVeEXtuL9XIAu/y8a3bbqlq1qtatW/dgPoNzzsW9mTNnrlfV7LpLAxFU74R6YyzCxvpYgXVR66WqC8KWeRf4TFXHi8hpwBWqelnotX/URoqMSGJioiYlJUW6uHPOOUBEZqpqYk7LRVK90wpYrKpLQpdXTwC6ZVomAbu8GmByFq8755yLAZEk/ZpkHBsj8zggYFfp9Qjd7w6UD3WtAiglIkliw+men9UGRGRgaJmk5OTkgwjfOefcwYhWQ+5NQAcRmQ10wMYJSRvIqU7olONS4AkRyWpMjzGqmqiqidWq5Vgl5Zxz7hBF0pC7koyDS+03+JOqriJU0heRckDP0OXoqOrK0N8lIvIdNtLhoY7g55xzLhciKenPAOqLSD0RKYENSpVhvA0RqSr7pjm7DevJg4hUCl2liYikTZqxAOecc4HIMemHBmYaDHwNLATeUdVfRWSEiKR1vzwV+F1EFgHVgZGh5xsASSIyF2vgfTC8149zzrn8FXNX5HqXTeecO3jR7LLpnIuC1avhuedg4kRITQ06muClpsKyZbBxI8RY2TPf7dwJf/8Nf+ZDa2dEV+Q65w7Nnj3wxRfw0kv2d2+oT1v9+nDNNdCvH1SuHGiI+W7dOhg/HsaMgcWL7blixaBqVTj8cKhWzW7Z3a9YESSv54TLhZ07ITl5323duuzv//OPva9NG/jxx7yNzZO+c3ng999h3DhLbmvXQo0acNNN0KcPzJkDo0fDjTfCHXfAxRfDoEHQqlVsJ7LcSE2F776DF16ADz+0g2G7dnD99XY/czKcMcP+bt2a9fqKFdt3EMjpAFGtWu4PErt2RZa80+6nJfHMihfPGN+xx2aMtV69Q48xUl6n71yU/PMPvPuulep/+AGKFoVzz4X+/aFLF/vBh5s3z5L/66/be5s3t+R/6aVQtmwwnyHaMpfqK1WCyy+Hq66ChISc3//vvwdXYj7Yg0Ta31KlYP36A69/27as11u8eGQHnbT7hx2Wdwf2SOv0Pek7lwuq8NNPVqqfMMGS93HHwYAB0LevlfBzsm2bJf7Ro2H+fEsMffvaASCSxBhrDlSqv/pq6NkTSpfOu22HHyQiKZVnPkikJfEDJe/8TOIHy5O+c3lo3Tp47TUr1S9cCGXKWDVN//7Qtu2hJQJVmDbNkv+778Lu3XDKKZb8e/SAEiWi/zmiKbel+iCkHSR27bI2hQoVYieJHyxP+s5FWUoKfP21JfpPP7XHbdpYqf7ii6F8+ehtKzkZXn7ZSstLllip8sorYeBAqFMnetvJrdRUmDzZEn1aqb59e4vzggus2sTlD0/6zkXJn39a9c0rr8CqVXZq37evlerzugSbmgr/+5+V/j/7zM4GzjnHSv9nnWXtBkFYt872x4svZizVDxwIDRoEE1O886TvXC7s2AHvv2+l+v/7PyhSBDp3tlL9uecGU9Xy99+WZMeOhTVroG5dS7IDBtiZQF47UKk+ra7eS/XB8qTv3EFShaQkK9W/+aY18h1zjJXoL78camYeUDwge/bARx9Z6X/yZGt87NnTSv/t20e/TtpL9QWDJ33nIrRhg/Weeekl6z1TqpTVRw8YYA2pRWL4uvXffoPnn7ekvGULNGxoF31ddpk1Sh6qrEr1p5xiid5L9bHJk75z2di714ZDGDfOSs27d0NioiX6Xr1ylzCDsGOHdRkdPdrOVsqWtf7+gwZZ//9IZS7VV668rweOl+pjmyd957KwbJn1inn5ZVi+3JLaZZdZFU6TJkFHFx1JSZb833rLhgNo3dqS/0UXZd1H3kv1hYMnfeewEv3ChXYB1dtvw6RJ9vwZZ1ipvls3KFky2BjzyqZN8OqrVv3z2292gLviCmt4rV/fS/WFjSd9F3dUYcUKmD7dbj//bKXe7dvt9Tp1LOn16xdbfd3zmqpdITt6tJXkU1KgZUsbBsJL9YWHJ31X6G3ZYkn955/3JfrVq+214sWhWTMbxKx1a/tbv35sN8rmh9WrrcH6k09saISBA+GEE4KOykWDJ31XqOzebSXTtBL89OlWZZHmuOMssacl+aZNC2+1jXNZiTTp+9DKhcyePZYcf/rJLt+vVg2OOCLjrUqV2B5fRNWugg0vwc+ebeOkgF2I1Lo19O5tST4xMf7GpHfuUHnSL+DWrbNJF9JuSUnWfQ+sfnbXrv3fU7y4jf54xBH7/mZ1q17dhqTNa8nJGevhp0+3RkiwgcxatoTBg/dV0xx1VGwftJyLZZ70C5CUFCvFhyf5JUvsteLFrT/2VVfBSSfZrXZtOwCsXm23NWv23U+7LV1qIzuuX7//9kSyPlPI6kAR6XC5O3bArFkZk/yyZfZakSLQqJE1KKZV0yQk5M+Bx7l44T+nGJacnDHBz5ixrxR/xBGW2AcNsr8tWmSdeMuWtdl5jj02+23t3m0zPIUfEDIfJObPt+fSpvwLV6HCgc8Ydu7cl+Tnz9/3/qOOssT+n/9Ykm/ZsvBMHuJcrPKkHyNSUiwhhif5tEmSixWzUvyVV+4rxUe7iqNECTszqF07++VSU+2sIPMZQ/jtp5/s786d+95XoYIl9mHDLNGfeGJkE4w456LLk35AsivF16hhif3qq+1vy5Z5O9vQwShSxBpSDz/cesgciKoNWLZ6tQ3/e8wx3l3SuVjgST8f5FSKb9bMrg5NK8XXqVPwGypFrHRf0Mawca6w86SfB9av378Un3ZVaPXqltgHDtxXii9TJth4nXPxw5N+FO3aBXfeCY89ZnXfaaX4/v0LVyneOVdwedKPkpkzbQq9BQuswbVvXy/FO+dijyf9XNqzB0aNgvvvt8bNL7+0afWccy4WedLPhQULrEQ/c6YNCfD00zaVnHPOxSrvRHcI9u6FRx+1C6L++gvee8+m2/OE75yLdV7SP0hLlth47FOn2gQcL7xgPXKcc64g8JJ+hFQtwTdpAnPnwvjxNiGFJ3znXEHiJf0IrFxpF099/TV06mSTaec0XIFzzsUiL+lnQxXeeMNGfpw6FZ591hK/J3znXEHlSf8AkpPhggugTx8b3nfOHLj2Wh8/xjlXsEWUwkSks4j8LiKLRWRYFq/XEZFJIjJPRL4TkVqZXj9MRFaIyDPRCjwvffyxle4/+wweegimTLH5VZ1zrqDLMemLSFHgWaALkAD0EpGETIs9Aryqqk2AEcADmV6/D5iS+3Dz1ubNcPnlcP75cOSRNgvVLbfYKJHOOVcYRFLSbwUsVtUlqrobmAB0y7RMAvBt6P7k8NdFpCVQHfhf7sPNOxMnQuPGVod/5502o1PjxkFH5Zxz0RVJ0q8JLA97vCL0XLi5QI/Q/e5AeRGpIiJFgEeBm7LbgIgMFJEkEUlKTk6OLPIo2b7dZm464wwoV86mDhwxwiYVcc65wiZazZI3AR1EZDbQAVgJ7AWuBb5Q1RXZvVlVx6hqoqomVqtWLUoh5WzaNBsFc/RoGDrU5m5t1SrfNu+cc/kukn76K4HwToq1Qs+lU9VVhEr6IlIO6Kmqm0XkJKC9iFwLlANKiMg/qrpfY3B+2rUL7r4bHnnEph2cPBk6dAgyIuecyx+RJP0ZQH0RqYcl+0uAS8MXEJGqwEZVTQVuA8YBqGrvsGX6AYlBJ/zZs+Gyy+DXX+Gqq2wMnfLlg4zIOefyT47VO6qaAgwGvgYWAu+o6q8iMkJEuoYWOxX4XUQWYY22I/Mo3kOWkgL33WfVNxs3wuefw5gxnvCdc/FFVDXoGDJITEzUpKSkqK5z4ULrijljBvTqBc88A5UrR3UTzjkXKBGZqaqJOS1XqK8vTU2Fxx+3IZCXLIF33oE33/SE75yLX4V2wLWlS20I5ClT4LzzrCqnRo2go3LOuWAVupK+Krz4og2BPGcOvPyyDavgCd855wpZSX/VKpuU/Msv4bTTLOEfdVTQUTnnXOwoNEl/0SJo08b64D/9tI+I6ZxzWSk0Sf/YY+GKK+Dqq+G444KOxjnnYlOhSfpFitiFVs455w7MK0Cccy6OeNJ3zrk44knfOefiiCd955yLI570nXMujnjSd865OOJJ3znn4ognfeeciyOe9J1zLo540nfOuTjiSd855+KIJ33nnIsjnvSdcy6OeNJ3zrk44knfOefiiCd955yLI570nXMujnjSd865OOJJ3znn4ognfeeciyOe9J1zLo540nfOuTjiSd855+KIJ33nnIsjnvSdcy6OeNJ3zrk44knfOefiSERJX0Q6i8jvIrJYRIZl8XodEZkkIvNE5DsRqRX2/CwRmSMiv4rINdH+AM455yKXY9IXkaLAs0AXIAHoJSIJmRZ7BHhVVZsAI4AHQs+vBk5S1WZAa2CYiBwZreCdc84dnEhK+q2Axaq6RFV3AxOAbpmWSQC+Dd2fnPa6qu5W1X9Dz5eMcHvOOefySCRJuCawPOzxitBz4eYCPUL3uwPlRaQKgIjUFpF5oXU8pKqrMm9ARAaKSJKIJCUnJx/sZ3DOORehaJW8bwI6iMhsoAOwEtgLoKrLQ9U+xwKXi0j1zG9W1TGqmqiqidWqVYtSSM455zKLJOmvBGqHPa4Vei6dqq5S1R6q2hy4I/Tc5szLAL8A7XMVsXPOuUMWSdKfAdQXkXoiUgK4BPgkfAERqSoiaeu6DRgXer6WiJQO3a8EtAN+j1bwzjnnDk6OSV9VU4DBwNfAQuAdVf1VREaISNfQYqcCv4vIIqA6MDL0fAPgZxGZC/wf8Iiqzo/yZ3DOORchUdWgY8ggMTFRk5KSgg7DOecKFBGZqaqJOS3nXSidcy6OeNJ3zrk44knfOefiiCd955yLI570nXMujnjSd865OOJJ3znn4ognfeeciyOe9J1zLo540nfOuTjiSd855+KIJ33nnIsjnvSdcy6OeNJ3zrk44knfOefiiCd955yLI570nXMujnjSd865OOJJ3znn4ognfeeciyOe9J1zLo540nfOuTjiSd855+KIJ33nnIsjnvSdcy6OeNJ3zrk44knfORfffvgBHngAtm8POpJ84UnfORe/3nwTOnaE22+HRo3gf/8LOqI850nfORd/VK1037s3tG0Ln30GJUvCWWfB5ZfDhg1BR5hnPOk75+JLSgpcfbWV7i+9FL76Cs45B+bMgeHDrfTfoAG89ZYdHAoZT/rOufixbRt07Qovvgh33AGvv24lfIBSpeC++2DWLKhXzw4I554Lf/8dbMxR5knfORcfVq2CDh2s3v6FF+D++0Fk/+UaN4Zp0+Dxx+G776BhQ3jmGdi7N99Dzgue9J1zhd+vv8JJJ8GiRfDppzBwYPbLFy0KN9xg72vbFoYMgfbt7XEB50nfOVe4TZ5siXv3bpgyBbp0ify9devCl1/Ca6/ZAaN5c7jnHvj337yKNs950nfOFV6vv249cmrWhJ9+ghYtDn4dItCnDyxcCBdeCPfea8l/2rTox5sPIkr6ItJZRH4XkcUiMiyL1+uIyCQRmSci34lIrdDzzUTkRxH5NfTaxdH+AM45tx9VGDkSLrvMSvk//AB16uRundWqwRtvwBdf2IVc7drB4MGwdWt0Ys4nOSZ9ESkKPAt0ARKAXiKSkGmxR4BXVbUJMAJ4IPT8DqCvqjYEOgNPiEjFaAXvnHP72bPH6uyHD7d++F99BRWjmHa6dLG6/SFD4LnnrKH3s8+it/48FklJvxWwWFWXqOpuYALQLdMyCcC3ofuT015X1UWq+kfo/ipgHVAtGoE759x+0rpkjh1rXTJfe21fl8xoKlcOnnzSqngqVIDzzoNevWDduuhvK8oiSfo1geVhj1eEngs3F+gRut8dKC8iVcIXEJFWQAngz8wbEJGBIpIkIknJycmRxu6yM3EidO8OH38MqalBR+Nc3lu1Ck45Bb75xvrhH6hLZjS1aWP9+keMgA8+sIu6xo+P6Yu6otWQexPQQURmAx2AlUB6p1YROQJ4DbhCVffLQKo6RlUTVTWxWjU/Eci1+fOhRw/rmnb++XDCCXYaGicDSrk49MsvloAXL7aqliuvzL9tlygBd95pV/Q2aAD9+sGZZ8KSJfkXw0GIJOmvBGqHPa4Vei6dqq5S1R6q2hy4I/TcZgAROQz4HLhDVX+KStTuwNautVPNcuXgzz/hnXegcmX4z3/gqKPslHf16qCjjE+qdvpfSC7yiRnffmuNtSkp1iWzc+dg4mjQwLb/3HPw8882gNujj1pcsURVs70BxYAlQD2semYu0DDTMlWBIqH7I4ERofslgEnADTltJ+3WsmVLdYdo507VNm1US5dWnTFj3/Opqao//KDao4eqiGrx4qqXX646Z05goRZ6mzapTp2q+txzqoMGqbZrp1qxoiqo3n570NEVHq++at/nhg1V//or6Gj2+ftv1XPPtf93YmK+/NaAJI0gx0aUiIGzgUVYffwdoedGAF1D9y8A/ggtMxYoGXq+D7AHmBN2a5bdtjzpH6LUVNVevexf+t57B15u8WLVIUNUy5a1ZTt1Uv3iC9W9e/Mv1sJk1y7V2bMt+dxyi2qXLqq1atm+TbtVqKDatq3qNdeonnKKarlyqhs2BB15wZaaqnrffbZ/O3a0g2ysSU1Vfftt1cMPVy1aVPW221R37MizzUU16efnzZP+Ibr3Xvt3jhoV2fIbN6o++KDqkUfa+xo0UH3xRTtbcPvbu9cOmB9+qDpihOqFF9o+K1p0X3IvUUK1aVPV3r1t337+uZX4UlP3rWf+fFv27rsD+ygF3u7dqgMG2H687DLVf/8NOqLsbdigesUVFm/9+qrffZcnm/GkH0/eesv+lX37Zkwwkfj3X9XXX1dt3tzWUa2aJaS1a/Mk1AJhzRrVb75Rffxx1f79VU88UbVMmYyl96OPVu3WTXX4cNUJE1R//dWSUSS6dVOtVEl169a8/RyF0ZYtqmedZf+DO+88+O97kL75xr43oHrVVVE/O/GkHy9+/FG1ZEmrM96169DXk5qqOnmy6nnn2deiZEnVK69UXbAgaqHGnG3bVH/6yc5wrr9e9bTT7KAXntyrVbPnr79edexYW37bttxtd/p0W/dDD0Xnc8SLFSvsTKpoUftfFETbt6vedJNqkSKqRxyh+v77UVt1pElfbNnYkZiYqElJSUGHUTD89Re0amU9dX7+GapWjc56f/8dnngCXnkFdu2yKxBvvBFOOy3v+z3nhb17bbCsefOsO+v8+dbFL7xLXZkydmVl48YZb4cfnjcxnXmmxbN0KZQunTfbKEzmz4ezz4bNm+G992w8nYJs5kzrVjpnjl1P88wzcOSRuVqliMxU1cQcF4zkyJCfNy/pR2jrVtXGja2RMK9K48nJ1lhWvbqVTJs0UX3lldiuQ/33X2tYfekl1cGDVU8+OWPVTNGiVhd/4YVWN//hh1ZXn98N2f/3fxbP00/n73YLookTVQ87zNqfZs8OOpro2b3b2n5KlbLf8ZgxufoeEpfVO59+mrsqjoIiJUX1nHMsgX39dd5vb+dO1XHjVBs1sq/MEUeojhwZfA+UHTusuuW556wqqmVLa0xNS/Dlylm113XX2cFq9uzYaqhu1061du3YPogGbfx41WLF7Lv3999BR5M3Fi1SPfVU+86eeeYhJ/74S/oLF1of9A4drGdKYTZ0qP3rnnsuf7ebmmoHmbSGtDJlVK+91r60eW3LFisdP/649dho2DBjz5nKla376c03W8P277/HfjfUL7+02Atq/XReSk3d1yPt9NNVN28OOqK8lZpq34NHHjnkVcRf0ldVfeMNu1CjQQPVpUsPfT2x7Pnn7d923XXBxjF/vvVsKVHCDrbdullSjkZvinXr7ODywAOqF12keuyxmqFx9Ygj7EznzjutembZsoLViyNNaqqdnRx7rOqePUFHEzt2797XxbFvXz8TilB8Jn1V64FSsaLVQycl5W5dseabb6x026VL7CSJNWss+VapoulXH775ZmTdF1NTrUfGJ5+o3nOPateuVt0RnuDr1bMrie+/3y4iW7067z9Tfnr/ffucb74ZdCSxYcsW1TPOsH1y110F82AekEiTfuHsvbNggbX0Jyfb2DPnnBOd4IL02282oFStWjac62GHBR1RRjt3wquv2mTSv/8OtWvDddfBVVfZ0LOq1ltm9mwblTDtljaqqggcf7zNbNSihc1M1Lw5VKoU7OfKa6mp1kuoSBGYO9f+xquVK+13u2CBTVzev3/QERUo3ntn9WrVFi2sP+zzz0dnnUFZv171mGOsz3isV1vt3WsN6h07aobG1AoV9pXeixVTbdbMTuGfftrGBcpt3/eC7LXXbL989FHQkQRn3jwbvqJcufzpnFAIEdcl/TT//AMXX2zTmw1sOA40AAAZaElEQVQbZtOnFbSS1O7dcMYZ1g//22/h5JODjihys2dbyX/xYmjWbF8JvlGjvJnYoqBKSbGznCpV7P9cEK+FyI2JE6FnT7ve5PPP7bviDpqX9NPs2aN69dVWkrrkkoLVpTM1dV+D1htvBB2Ny0tjxtj/+X//CzqS/PXyy3bm17hx4e2SmU+IsKRfwIq9h6BYMRg9Gh58ECZMsCshN24MOqrIPPwwvPwy3HUXXHpp0NG4vNS3L9SsabM9xYt33oErroBTT4WpU60dyOW5wp/0wU6Xb70V3nwTfvrJJlxYtizoqLL34YdWJXXxxXDPPUFH4/JayZJw8802Ccf33wcdTd7bvNka+hMTrUqnQoWgI4ob8ZH00/TqZfNnrlljPWFidYyfWbOgTx848UQr6cdbHW+8uuoqqFbN2p4Ku+HDrefW88/bdIMu38RX0gebOHnaNChVCjp0sPk0Y8nKlTbdYZUqNqm5D8YVP8qUgaFD4auvbECuwmrmTJtS8NproWXLoKOJO/GX9MHmsvzpJ/vbrZvV+ceC7duha1fYutUORjVqBB2Ry2/XXmtVHaNGBR1J3ti7F665BqpXj6/2ixgSn0kfLKF+951dDHLttVbnn5oaXDypqdaYN3s2vPUWNGkSXCwuOBUqWF33Bx/YRUqFzQsvWLXqY495PX5A4jfpg/UL/vBDGDQI/vtf6yGza1cwsQwfbj/0Rx+Fc88NJgYXG66/HsqWhQceCDqS6FqzBm6/HU4/HS65JOho4lZ8J32wLp3PPgsPPQRvvx1Ml87x4+0HPnAg3HBD/m7bxZ4qVawK5M034c8/g44mem66yYbreO4575wQIE/6YF/AW26xapWff7arXpcuzZ9tT51qvTZOO81mz/EfgwObqax4cSuMFAbffgtvvGG/s+OOCzqauOZJP9wll1iXznXrrEvnjBl5u70//7Sp0urVsyngihfP2+25guOII2zAsVdegRUrgo4md/7919rNjj7aqndcoDzpZ5bWpbNMGbtS8JNP8mY7mzdb3b2q9dQp7KNJuoN3yy3WwP/II0FHkjuPPmojrz7zjHdBjgGe9LNywgnWpTMhwUrizz4b3fXv2QMXXWQl/Q8+gPr1o7t+VzjUrWsX6Y0ZY2efBdHSpXDffTagWpcuQUfj8KR/YNWr7+vSOXjwvlJXbqlal7xvvrHuax065H6drvC67TbrUfbEE0FHcvBUYcgQ6yxREOMvpDzpZ6ds2X1dOh9+2IZxyG2XzqeftkvPb7nFBptyLjvHHw8XXmhVI5s2BR3NwfnoIxtX5957bfIfFxM86eckrUvnf/9rowKecQZs2HBo6/riC7vM/vzzC18fbJd3br8dtm2zxF9Q/POPndE2aWJ/XczwpB8JERsBccIEmD7dunQuWXJw6/jlF+sd1LQpvP56wZvMxQWnaVNr9H/iCUumBcG991qvo9GjreDkYoZnnoNx8cU2y09ysnXpnD49svetW2c/2nLlrDdQ2bJ5G6crfO64wy4afOGFoCPJ2fz5NmPagAEFa6a3OOFJ/2C1bw8//mgJPJIunbt2WXXOunW2rNdtukPRpo1dwPfII8ENFRKJ1FRrA6tYsfBcWFbIeNI/FMcfb4m/UaPsu3SqWmnnxx/htddswgjnDtUdd9j4NS+/HHQkBzZ+PPzwg7WBVakSdDQuC570D1X16jB5MpxzjnXpvOmm/bt03n+/jZ8yapT1U3YuNzp2hJNOshL0nj1BR7O/DRus7attW+jXL+ho3AF40s+NtC6d//mPXXV4ySX7Tr3fftvmtu3b16Y9dC63RKy0/9dfVpiINcOG2ZXmo0d7R4UY5v+Z3Cpa1PreP/IIvPsudOpkXTP79YN27exqSh9EzUXL2WdDs2Z29rh3b9DR7DNtGowda12SGzcOOhqXDU/60SBioyK+845NEHHOOXDkkXYWULJk0NG5wkTE+u0vWgTvvx90NCYlxRpva9WCu+8OOhqXg4iSvoh0FpHfRWSxiOxXVyEidURkkojME5HvRKRW2GtfichmEYmxyWjzwIUXWpfOs8+2QdSqVg06IlcY9ehhnQlGjbLOAkF76imYNw+efNJ6tbmYlmPSF5GiwLNAFyAB6CUiCZkWewR4VVWbACOA8MtNHwYui064BUC7dnbpeYMGQUfiCquiRW1Mnrlz7bsWpBUrrHR/9tnWk83FvEhK+q2Axaq6RFV3AxOAbpmWSQC+Dd2fHP66qk4CtkUhVudcmksvtVE4R44MtrQ/dKhV7zz9tLddFRCRJP2awPKwxytCz4WbC/QI3e8OlBeRiDvpishAEUkSkaTk5ORI3+Zc/CpeHG691YYAnzw5mBi++som/xk+3CZIcQVCtBpybwI6iMhsoAOwEoi4a4GqjlHVRFVNrFatWpRCcq6Q69fPZtgaOTL/t71zp3VVPv54u0bFFRiRjIS0Eqgd9rhW6Ll0qrqKUElfRMoBPVV1c7SC3LNnDytWrGBXLF9+7gJXqlQpatWqRfF4mXayVClLuDfeaFd9n3RS/m37gQds0MFJk7yHWgETSdKfAdQXkXpYsr8EuDR8ARGpCmxU1VTgNmBcNINcsWIF5cuXp27duojXG7osqCobNmxgxYoV1KtXL+hw8s/VV1svnpEjrcdYfli0yK4K7t3bxgNyBUqO1TuqmgIMBr4GFgLvqOqvIjJCRLqGFjsV+F1EFgHVgfTzTRGZCrwLnC4iK0TkrIMNcteuXVSpUsUTvjsgEaFKlSrxdzZYtizccIP14pkzJ++3p2qTnJcuXfDn7o1TEQ10rapfAF9keu6usPvvAe8d4L3tcxNgGk/4Lidx+x0ZPNhmdhs1yi4QzEtvv21VOs88AzVq5O22XJ7wK3KdK+gqVrRG1ffeg99+y7vtbNliXTQTE+Gaa/JuOy5PedKPwIYNG2jWrBnNmjWjRo0a1KxZM/3x7t27I1rHFVdcwe+//57tMs8++yxvvPFGNEJ28WboUGvYffDBvNvGnXfC2rU2oFrRonm3HZenRGPhMu4wiYmJmpSUlOG5hQsX0iBGrnC95557KFeuHDdl6qamqqgqReJsdMGUlBSKRTAdXn7tn1j6ruS7oUPtIqnFi+3CrWiaNQtOPNHG2ClIc/XGERGZqao5TtpR4DLUDTfYhFXRvN1ww6HFsnjxYhISEujduzcNGzZk9erVDBw4kMTERBo2bMiIESPSl23Xrh1z5swhJSWFihUrMmzYMJo2bcpJJ53EunXrABg+fDhPPPFE+vLDhg2jVatWHH/88UybNg2A7du307NnTxISErjgggtITExkThYNeHfffTcnnngijRo14pprriHt4L5o0SJOO+00mjZtSosWLVi2bBkAo0aNonHjxjRt2pQ77rgjQ8wAa9as4dhjjwVg7NixnH/++XTs2JGzzjqLrVu3ctppp9GiRQuaNGnCZ6FeJFntn88//5wWLVrQtGlTzjzzTFJTUzn22GPZuHEjAHv37uXoo49Of+wOwk03WQk82jNW7d1r1TnVqtkcEa5AK3BJP9b89ttvDB06lAULFlCzZk0efPBBkpKSmDt3Lt988w0LFizY7z1btmyhQ4cOzJ07l5NOOolx47Lu4aqqTJ8+nYcffjj9APL0009To0YNFixYwJ133sns2bOzfO/111/PjBkzmD9/Plu2bOGrr74CoFevXgwdOpS5c+cybdo0Dj/8cD799FO+/PJLpk+fzty5c7nxxhtz/NyzZ8/mgw8+YNKkSZQuXZqPPvqIWbNmMXHiRIYOHZrl/ilatCiDBg3iww8/ZO7cuUyYMIEiRYrQq1cv3gyND//1119z4oknUrly5RxjcJnUrGkXbI0bB6tWRW+9Y8bAjBnw2GPWfuAKtAI3TX2oIBwzjjnmGBLDpkF86623eOmll0hJSWHVqlUsWLCAhISM49OVLl2aLl26ANCyZUumTp2a5bp79OiRvkxaifz777/n1ltvBaBp06Y0bNgwy/dOmjSJhx9+mF27drF+/XpatmxJmzZtWL9+Peeddx5gFzMBTJw4kf79+1O6dGmAiBLumWeeSaVKlQA7OA0bNozvv/+eIkWKsHz5ctavX7/f/vnxxx/p2LEjderUybCdAQMGcOGFFzJ48GDGjRvHlVdemeP23QHceiu89JJN6vPoo7lf39q1NrjbaadBr165X58LXIFL+rGmbNmy6ff/+OMPnnzySaZPn07FihXp06dPlv3GS5QokX6/aNGipKSkZLnukqErHbNbJis7duxg8ODBzJo1i5o1azJ8+PBD6r9erFgxUkNTQGZ+f/jnfvXVV9myZQuzZs2iWLFi1KpVK3358OUOpG7dulSqVInJkycze/ZszjzzzIOO1YUcfbQl5+eft2Sd2+G9b74ZduyweaDjtUtsIePVO1G0detWypcvz2GHHcbq1av5+uuvo76Ntm3b8k6oL/b8+fOzrD7auXMnRYoUoWrVqmzbto33Q5NtVKpUiWrVqvHpp58Clsh37NjBGWecwbhx49i5cydAen163bp1mTlzJgDvvZflZRiAVVcdfvjhFCtWjG+++YaVK1dmudzJJ5/M5MmT+euvvzJsB6y037t3by655JK4awyPuttus0T95JO5W89338Frr8Ett8AJJ0QlNBc8/3VFUYsWLUhISOCEE06gb9++tG3bNurbGDJkCCtXriQhIYF7772XhIQEKlSokGGZKlWqcPnll5OQkECXLl1o3bp1+mtvvPEGjz76KE2aNKFdu3YkJydz7rnn0rlzZxITE2nWrBmPP/44ADfffDNPPvkkLVq0YNOmTQeM6bLLLmPatGk0btyYCRMmUL9+/SyXq169OqNHj6Zbt240bdqU3r17p7/WvXt3tmzZQj+fUDv3EhKgZ0/rybNly6GtY/duu/K2Xj2bl9cVHmld6WLl1rJlS81swYIF+z0Xr/bs2aM7d+5UVdVFixZp3bp1dc+ePQFHlXs//vijnnrqqblej39XQmbNUgXVUaMO7f2jRtn7P/88unG5PAMkaQQ51uv0C5h//vmH008/nZSUFFSVF154IaJ+8rFs5MiRjBkzhgkTJgQdSuHRvDl06WI9bq67zsboidTSpXDffTYt49ln512MLhB+cZYrVPy7EuaHH2z6zscfj/xiFFXo2tUmZlm4EGrXzvk9LiYU2ouznHMRatsWOnSwwdj+/Tey93z8sQ3RfO+9nvALKU/6zhVmd9xhF2qNH5/zstu3W1VQ48b21xVKnvSdK8w6dbIxcx56yCYwz86IEbB8uQ2oFi+zj8UhT/rOFWYiNnH5kiWQXUP5L79Yo2///lYt5AotT/oR6Nix434XWj3xxBMMGjQo2/eVK1cOgFWrVnHBBRdkucypp55K5obrzJ544gl27NiR/vjss89m8+aoTUHsCrtzz7UqmwcegNAV1hmkzYZ12GHRH6zNxRxP+hHo1avXft0JJ0yYQK8IxyI58sgjs72iNSeZk/4XX3xBxQI08JWqpg/nkJO9e/fmcTRxqEgRuP12WLAAPvpo/9fHj4epU+G//839sA0u5hW8pB/A2MoXXHABn3/+efqEKcuWLWPVqlW0b98+vd98ixYtaNy4MR9//PF+71+2bBmNGjUCbIiESy65hAYNGtC9e/f0oQ8ABg0alD4s89133w3AU089xapVq+jYsSMdO3YEbHiEtAHNHnvsMRo1akSjRo3Sh2VetmwZDRo04KqrrqJhw4aceeaZGbaT5tNPP6V169Y0b96cTp06sXbtWsCuBbjiiito3LgxTZo0SR/G4auvvkofFvn0008HbH6BR8LmSm3UqBHLli1j2bJlHH/88fTt25dGjRqxfPnyLD9f2ue59dZbadGiBe+++y6LFy+mU6dO6cM///nnn/Tt25ePwhJW7969s9zX7gAuvBDq17ehkcO7aW/YYOPrnHwyXHFFcPG5fFOwr+rJJ5UrV6ZVq1Z8+eWXdOvWjQkTJnDRRRchIpQqVYoPP/yQww47jPXr19OmTRu6du16wPlaR48eTZkyZVi4cCHz5s2jRYsW6a+NHDmSypUrs3fvXk4//XTmzZvHddddx2OPPcbkyZOpmqkUNnPmTF5++WV+/vlnVJXWrVvToUMHKlWqxB9//MFbb73Fiy++yEUXXcT7779Pnz59Mry/Xbt2/PTTT4gIY8eO5b///S+PPvoo9913HxUqVGD+/PkAbNq0ieTkZK666iqmTJlCvXr1Ihrv/o8//mD8+PG0adPmgJ+vSZMmgA0dMWvWLABat27NsGHD6N69O7t27SI1NZUBAwbw+OOPc/7557NlyxamTZvG+Eh6pDhTtCgMGwYDBsBXX9mFW2Dj9GzaZI23PuZRXCh4ST+gsZXTqnjSkv5LL70EWNXF7bffzpQpUyhSpAgrV65k7dq11DjApNFTpkzhulB3uCZNmqQnPYB33nmHMWPGkJKSwurVq1mwYEGG1zP7/vvv6d69e/pIlj169GDq1Kl07dqVevXq0axZMyDj0MzhVqxYwcUXX8zq1avZvXs39erVA2yo5fDqrEqVKvHpp59yyimnpC8TyfDLderUSU/4OX2+iy++GIBt27axcuVKunfvDuwb/rlDhw5ce+21JCcn8/7779OzZ88CfyVyvuvTB+65B0aOhM6d4eef4cUX4cYbIZvvmStc/NAeoW7dujFp0iRmzZrFjh07aNmyJWADmCUnJzNz5kzmzJlD9erVD2kY46VLl/LII48wadIk5s2bxznnnHNI60mTNiwzHHho5iFDhjB48GDmz5/PCy+8kOvhlyHjEMzhwyrn9PkiGYK5b9++vP7667z88sv079//oGONeyVK2IiZP/xgV9xec41NvBJW1eYKP0/6ESpXrhwdO3akf//+GRpw04YVLl68eIZhgw/klFNOSZ8l6pdffmHevHmADctctmxZKlSowNq1a/nyyy/T31O+fHm2bdu237rat2/PRx99xI4dO9i+fTsffvgh7du3j/gzbdmyhZo1awJkqCo544wzePbZZ9Mfb9q0iTZt2jBlyhSWLl0KZBx+Oa1aZtasWemvZ5bd5wtXvnx5atWqlV5//++//6Y3Yvfr1y+93SLzxDQuQgMGQPXqNgrn3Lk2/HL58kFH5fKRJ/2D0KtXL+bOnZsh6ffu3ZukpCQaN27Mq6++ygk5jDs+aNAg/vnnHxo0aMBdd92VfsbQtGlTmjdvzgknnMCll16aYVjmgQMH0rlz5/SG3DQtWrSgX79+tGrVitatW3PllVfSvHnziD/PPffcw4UXXkjLli0ztBcMHz6cTZs20ahRI5o2bcrkyZOpVq0aY8aMoUePHjRt2jS9OqZnz55s3LiRhg0b8swzz3Dcccdlua3sPl9mr732Gk899RRNmjTh5JNPZs2aNYANzdygQQOu8AbHQ1e6tFXnbN5s9fqh2dlc/PAB11yBsWPHDho3bsysWbP2m0MgjX9XIrB9Ozz4IFx9NdSqFXQ0Lkp8wDVXqEycOJEGDRowZMiQAyZ8F6GyZW3oZE/4ccm7P7gCoVOnTjm2lzjnclZgSvqxVg3lYo9/R5zLWYFI+qVKlWLDhg3+o3YHpKps2LAhvV+/cy5rBaJ6p1atWqxYsYLk5OSgQ3ExrFSpUtTyemrnslUgkn7x4sXTrwR1zjl36ApE9Y5zzrno8KTvnHNxxJO+c87FkZi7IldEkoGC3iG7KrA+6CBiiO+PjHx/7OP7IqPc7I86qlotp4ViLukXBiKSFMnl0PHC90dGvj/28X2RUX7sD6/ecc65OOJJ3znn4ogn/bwxJugAYozvj4x8f+zj+yKjPN8fXqfvnHNxxEv6zjkXRzzpO+dcHPGkH0UiUltEJovIAhH5VUSuDzqmoIlIURGZLSKfBR1L0ESkooi8JyK/ichCETkp6JiCJCJDQ7+TX0TkLRGJqyFSRWSciKwTkV/CnqssIt+IyB+hv5WivV1P+tGVAtyoqglAG+A/IhLvM3hfDywMOogY8STwlaqeADQljveLiNQErgMSVbURUBS4JNio8t0rQOdMzw0DJqlqfWBS6HFUedKPIlVdraqzQve3YT/qmsFGFRwRqQWcA4wNOpagiUgF4BTgJQBV3a2qm4ONKnDFgNIiUgwoA6wKOJ58papTgI2Znu4GjA/dHw+cH+3tetLPIyJSF2gO/BxsJIF6ArgFSA06kBhQD0gGXg5Vd40VkbJBBxUUVV0JPAL8DawGtqjq/4KNKiZUV9XVoftrgOrR3oAn/TwgIuWA94EbVHVr0PEEQUTOBdap6sygY4kRxYAWwGhVbQ5sJw9O3QuKUF11N+xgeCRQVkT6BBtVbFHrTx/1PvWe9KNMRIpjCf8NVf0g6HgC1BboKiLLgAnAaSLyerAhBWoFsEJV08783sMOAvGqE7BUVZNVdQ/wAXBywDHFgrUicgRA6O+6aG/Ak34UiYhgdbYLVfWxoOMJkqrepqq1VLUu1kD3rarGbUlOVdcAy0Xk+NBTpwMLAgwpaH8DbUSkTOh3czpx3LAd5hPg8tD9y4GPo70BT/rR1Ra4DCvVzgndzg46KBczhgBviMg8oBkwKuB4AhM643kPmAXMx3JRXA3JICJvAT8Cx4vIChEZADwInCEif2BnQw9Gfbs+DINzzsUPL+k751wc8aTvnHNxxJO+c87FEU/6zjkXRzzpO+dcHPGk75xzccSTvnPOxZH/Dxe2NH68a3wX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925" y="660042"/>
            <a:ext cx="4177328" cy="289452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208" y="3156080"/>
            <a:ext cx="4206299" cy="2961235"/>
          </a:xfrm>
          <a:prstGeom prst="rect">
            <a:avLst/>
          </a:prstGeom>
        </p:spPr>
      </p:pic>
    </p:spTree>
    <p:extLst>
      <p:ext uri="{BB962C8B-B14F-4D97-AF65-F5344CB8AC3E}">
        <p14:creationId xmlns:p14="http://schemas.microsoft.com/office/powerpoint/2010/main" val="422532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InceptionResNetV2</a:t>
            </a:r>
            <a:endParaRPr lang="en-US" dirty="0"/>
          </a:p>
        </p:txBody>
      </p:sp>
      <p:sp>
        <p:nvSpPr>
          <p:cNvPr id="5" name="AutoShape 2" descr="data:image/png;base64,iVBORw0KGgoAAAANSUhEUgAAAX0AAAEICAYAAACzliQjAAAABHNCSVQICAgIfAhkiAAAAAlwSFlzAAALEgAACxIB0t1+/AAAADl0RVh0U29mdHdhcmUAbWF0cGxvdGxpYiB2ZXJzaW9uIDIuMi4zLCBodHRwOi8vbWF0cGxvdGxpYi5vcmcvIxREBQAAIABJREFUeJzt3Xd8FFX3+PHPoVfpggICKiqhQwQUEFFUsICADUFEUBQfUPnZULGhoD72iiKiWLH39gjiFxQVQldQREDphI4UIeT8/jibsAkhWcgms8me9+u1r2yZnTk72T1z594794qq4pxzLj4UCToA55xz+ceTvnPOxRFP+s45F0c86TvnXBzxpO+cc3HEk75zzsURT/pxQkSKisg/InJUNJcNkogcKyJ50uc487pF5H8i0jsv4hCRO0Xk+UN9v3MHw5N+jAol3bRbqojsDHucZfLJjqruVdVyqvp3NJeNVSIyUUTuyuL5niKyUkSKHsz6VPVMVX0jCnF1EpFlmdZ9n6pek9t1OxcJT/oxKpR0y6lqOeBv4Lyw5/ZLPiJSLP+jjGnjgcuyeP4y4HVV3ZvP8cSdg/1OikgREfGclMd8BxdQInK/iLwtIm+JyDagj4icJCI/ichmEVktIk+JSPHQ8sVEREWkbujx66HXvxSRbSLyo4jUO9hlQ693EZFFIrJFRJ4WkR9EpN8B4o4kxqtFZLGIbBKRp8LeW1REHheRDSKyBOiczS76AKghIieHvb8KcDbwauhxVxGZIyJbReRvEbkzm/39fdpnyikOEblSRBaG9tWfInJl6PkKwKfAUWFnbYeH/pevhL2/u4j8GtpH34rI8WGvrRCR/yci80P7+y0RKXmAmOuLyGQR2Sgi60XktVAMaa/XEZGPRCQ59PqTYa9dLSK/hT7DLyLSNPP3IrTc6yJyT+h+JxFZJiK3i8ga4EURqSIiX4S2sUlEPhWRmpn2630i8iOwPbRvqojIK6HvxyYReT+07G8i0iXsvSVDrzc+0P/N7c+TfsHWHXgTqAC8DaQA1wNVgbZYMro6m/dfCtwJVMbOJu472GVF5HDgHeDm0HaXAq2yWU8kMZ4NtASaYwezTqHnBwFnAk2BE4GLDrQRVd0OvAf0DXv6EmCeqv4aevwP0BuoCJwHXC8i52YTe5qc4lgLnAMcBlwFPC0iTVR1S2g7f4edta0Lf6OINABeA4YA1YCJwCdpB8aQi4AzgKOx/ZTVGQ2AAPcDNYCE0PJ3hrZTDPgcWAzUBWpj/0dEpBcwPLRvDgN6ABsj2C8AtYBywFHAtViOeTH0uA6wB3gy03suA/qHtrUC+06XCMV8eNjyrwJ9wt53LrBMVedHGJsDUFW/xfgNWAZ0yvTc/cC3ObzvJuDd0P1igAJ1Q49fB54PW7Yr8MshLNsfmBr2mgCrgX4RfrasYmwT9voHwE2h+1OAK8NeO9u+wgdc96lYsioZevwzMCSb5Z8BHg7dPzZ83cD3aZ/pEOL4DPhP6H4nLFFl/l++Erp/L/Bm2GtFgDVAu9DjFcAlYa8/BjwT4b6+AJgRut8+tN6iWSw3KS3eTM9n+F6EfTfuCftsu4AS2cSQCCRn2q93hT2ujRUMKmTx3trAVqBs6PFHwP+L1u8sXm5e0i/Yloc/EJETRORzEVkjIluBEViJ+kDWhN3fgZXQDnbZI8PjUPs1rjjQSiKMMaJtAX9lEy/A/2FJ4jwROQ47c3grLJaTROS7UNXDFuDKLGLJSrZxiMi5IvJzqFplM3ZWEMl609advj5VTcX2Z82wZSL6v4lIDRF5R6zheivwSlgctbGDT1ZtG7WBPyOMN7O1qro7LIZyIjI2VH22FfiW/fdF+L6sDaxXOyvKQFWXA9OBHiJSGduvbx5inHHLk37Blrmb4AvAL8CxqnoYcBdW8s5Lq7FTegBERMiYoDLLTYyrsaSQJtsupaED0KtYFc9lwBequj5skQnA+0BtVa0AjI0wlgPGISKlsWqlB4DqqloR+F/YenPq2rkKqwZJW18RbP+ujCCuzB4C/gUah/Z1v7A4lgN1JOteTMuBYzI/qaopofWVCXu6RubFMj2+GagHtArFcFoW2wt/z3KgqogcltUHwhro+wAXA1NUdc0BlnMH4Em/cCkPbAG2h+qGs6vPj5bPgBYicl6onvh6rC46L2J8B7hBRGqGGmVvjeA9r2LtBv2xhJE5lo2quktE2mB1/rmNoyRWH50M7A21EZwe9vpaLKmVz2bdXUXk1FA9/s3ANqxq6mCVxxpHt4hIbawqLc2PwAZglIiUEZHSItI29NpY4BYRaS6mfuj9AHOB3mKN2ecA7SKIYQewKbSv9utGGy5Ump8IPCsiFUWkuIicErbIB0BrYDChBnl3cDzpFy43ApdjSeIFrHE3T6nqWqzU9RiWRI4BZmMlwmjHOBqrb54PzMBK1DnFtxirEiiJNVyGGwQ8INb76XZCDZm5iUNVNwNDgQ+x9oQLsANj2uu/YGcXy0K9cw7PFO+v2P4ZjR04OgNdVXVPhLGFuxtrVN8CfBLabtp2UrCG0AZY6frvUKyo6lvYWcLbWPXYB0Cl0FuvwzoQbAYuDK03O49hHQ02ANOALyOIO62xdhF2kBwSFvd2rC7/qNBfd5Ak1CDiXFSEqgtWAReo6tSg43GFj4iMAI5S1X5Bx1IQeUnf5ZqIdA6dipfEugTuwUrXzkVVqIroCmBM0LEUVJ70XTS0A5Zg1RFnAd1V9UDVO84dEhEZhFVDfayq04KOp6Dy6h3nnIsjXtJ3zrk4EtGASCLSGbsUuigwVlUfzPR6HWAc1lVvI9BHVVeEXtuL9XIAu/y8a3bbqlq1qtatW/dgPoNzzsW9mTNnrlfV7LpLAxFU74R6YyzCxvpYgXVR66WqC8KWeRf4TFXHi8hpwBWqelnotX/URoqMSGJioiYlJUW6uHPOOUBEZqpqYk7LRVK90wpYrKpLQpdXTwC6ZVomAbu8GmByFq8755yLAZEk/ZpkHBsj8zggYFfp9Qjd7w6UD3WtAiglIkliw+men9UGRGRgaJmk5OTkgwjfOefcwYhWQ+5NQAcRmQ10wMYJSRvIqU7olONS4AkRyWpMjzGqmqiqidWq5Vgl5Zxz7hBF0pC7koyDS+03+JOqriJU0heRckDP0OXoqOrK0N8lIvIdNtLhoY7g55xzLhciKenPAOqLSD0RKYENSpVhvA0RqSr7pjm7DevJg4hUCl2liYikTZqxAOecc4HIMemHBmYaDHwNLATeUdVfRWSEiKR1vzwV+F1EFgHVgZGh5xsASSIyF2vgfTC8149zzrn8FXNX5HqXTeecO3jR7LLpnIuC1avhuedg4kRITQ06muClpsKyZbBxI8RY2TPf7dwJf/8Nf+ZDa2dEV+Q65w7Nnj3wxRfw0kv2d2+oT1v9+nDNNdCvH1SuHGiI+W7dOhg/HsaMgcWL7blixaBqVTj8cKhWzW7Z3a9YESSv54TLhZ07ITl5323duuzv//OPva9NG/jxx7yNzZO+c3ng999h3DhLbmvXQo0acNNN0KcPzJkDo0fDjTfCHXfAxRfDoEHQqlVsJ7LcSE2F776DF16ADz+0g2G7dnD99XY/czKcMcP+bt2a9fqKFdt3EMjpAFGtWu4PErt2RZa80+6nJfHMihfPGN+xx2aMtV69Q48xUl6n71yU/PMPvPuulep/+AGKFoVzz4X+/aFLF/vBh5s3z5L/66/be5s3t+R/6aVQtmwwnyHaMpfqK1WCyy+Hq66ChISc3//vvwdXYj7Yg0Ta31KlYP36A69/27as11u8eGQHnbT7hx2Wdwf2SOv0Pek7lwuq8NNPVqqfMMGS93HHwYAB0LevlfBzsm2bJf7Ro2H+fEsMffvaASCSxBhrDlSqv/pq6NkTSpfOu22HHyQiKZVnPkikJfEDJe/8TOIHy5O+c3lo3Tp47TUr1S9cCGXKWDVN//7Qtu2hJQJVmDbNkv+778Lu3XDKKZb8e/SAEiWi/zmiKbel+iCkHSR27bI2hQoVYieJHyxP+s5FWUoKfP21JfpPP7XHbdpYqf7ii6F8+ehtKzkZXn7ZSstLllip8sorYeBAqFMnetvJrdRUmDzZEn1aqb59e4vzggus2sTlD0/6zkXJn39a9c0rr8CqVXZq37evlerzugSbmgr/+5+V/j/7zM4GzjnHSv9nnWXtBkFYt872x4svZizVDxwIDRoEE1O886TvXC7s2AHvv2+l+v/7PyhSBDp3tlL9uecGU9Xy99+WZMeOhTVroG5dS7IDBtiZQF47UKk+ra7eS/XB8qTv3EFShaQkK9W/+aY18h1zjJXoL78camYeUDwge/bARx9Z6X/yZGt87NnTSv/t20e/TtpL9QWDJ33nIrRhg/Weeekl6z1TqpTVRw8YYA2pRWL4uvXffoPnn7ekvGULNGxoF31ddpk1Sh6qrEr1p5xiid5L9bHJk75z2di714ZDGDfOSs27d0NioiX6Xr1ylzCDsGOHdRkdPdrOVsqWtf7+gwZZ//9IZS7VV668rweOl+pjmyd957KwbJn1inn5ZVi+3JLaZZdZFU6TJkFHFx1JSZb833rLhgNo3dqS/0UXZd1H3kv1hYMnfeewEv3ChXYB1dtvw6RJ9vwZZ1ipvls3KFky2BjzyqZN8OqrVv3z2292gLviCmt4rV/fS/WFjSd9F3dUYcUKmD7dbj//bKXe7dvt9Tp1LOn16xdbfd3zmqpdITt6tJXkU1KgZUsbBsJL9YWHJ31X6G3ZYkn955/3JfrVq+214sWhWTMbxKx1a/tbv35sN8rmh9WrrcH6k09saISBA+GEE4KOykWDJ31XqOzebSXTtBL89OlWZZHmuOMssacl+aZNC2+1jXNZiTTp+9DKhcyePZYcf/rJLt+vVg2OOCLjrUqV2B5fRNWugg0vwc+ebeOkgF2I1Lo19O5tST4xMf7GpHfuUHnSL+DWrbNJF9JuSUnWfQ+sfnbXrv3fU7y4jf54xBH7/mZ1q17dhqTNa8nJGevhp0+3RkiwgcxatoTBg/dV0xx1VGwftJyLZZ70C5CUFCvFhyf5JUvsteLFrT/2VVfBSSfZrXZtOwCsXm23NWv23U+7LV1qIzuuX7//9kSyPlPI6kAR6XC5O3bArFkZk/yyZfZakSLQqJE1KKZV0yQk5M+Bx7l44T+nGJacnDHBz5ixrxR/xBGW2AcNsr8tWmSdeMuWtdl5jj02+23t3m0zPIUfEDIfJObPt+fSpvwLV6HCgc8Ydu7cl+Tnz9/3/qOOssT+n/9Ykm/ZsvBMHuJcrPKkHyNSUiwhhif5tEmSixWzUvyVV+4rxUe7iqNECTszqF07++VSU+2sIPMZQ/jtp5/s786d+95XoYIl9mHDLNGfeGJkE4w456LLk35AsivF16hhif3qq+1vy5Z5O9vQwShSxBpSDz/cesgciKoNWLZ6tQ3/e8wx3l3SuVjgST8f5FSKb9bMrg5NK8XXqVPwGypFrHRf0Mawca6w86SfB9av378Un3ZVaPXqltgHDtxXii9TJth4nXPxw5N+FO3aBXfeCY89ZnXfaaX4/v0LVyneOVdwedKPkpkzbQq9BQuswbVvXy/FO+dijyf9XNqzB0aNgvvvt8bNL7+0afWccy4WedLPhQULrEQ/c6YNCfD00zaVnHPOxSrvRHcI9u6FRx+1C6L++gvee8+m2/OE75yLdV7SP0hLlth47FOn2gQcL7xgPXKcc64g8JJ+hFQtwTdpAnPnwvjxNiGFJ3znXEHiJf0IrFxpF099/TV06mSTaec0XIFzzsUiL+lnQxXeeMNGfpw6FZ591hK/J3znXEHlSf8AkpPhggugTx8b3nfOHLj2Wh8/xjlXsEWUwkSks4j8LiKLRWRYFq/XEZFJIjJPRL4TkVqZXj9MRFaIyDPRCjwvffyxle4/+wweegimTLH5VZ1zrqDLMemLSFHgWaALkAD0EpGETIs9Aryqqk2AEcADmV6/D5iS+3Dz1ubNcPnlcP75cOSRNgvVLbfYKJHOOVcYRFLSbwUsVtUlqrobmAB0y7RMAvBt6P7k8NdFpCVQHfhf7sPNOxMnQuPGVod/5502o1PjxkFH5Zxz0RVJ0q8JLA97vCL0XLi5QI/Q/e5AeRGpIiJFgEeBm7LbgIgMFJEkEUlKTk6OLPIo2b7dZm464wwoV86mDhwxwiYVcc65wiZazZI3AR1EZDbQAVgJ7AWuBb5Q1RXZvVlVx6hqoqomVqtWLUoh5WzaNBsFc/RoGDrU5m5t1SrfNu+cc/kukn76K4HwToq1Qs+lU9VVhEr6IlIO6Kmqm0XkJKC9iFwLlANKiMg/qrpfY3B+2rUL7r4bHnnEph2cPBk6dAgyIuecyx+RJP0ZQH0RqYcl+0uAS8MXEJGqwEZVTQVuA8YBqGrvsGX6AYlBJ/zZs+Gyy+DXX+Gqq2wMnfLlg4zIOefyT47VO6qaAgwGvgYWAu+o6q8iMkJEuoYWOxX4XUQWYY22I/Mo3kOWkgL33WfVNxs3wuefw5gxnvCdc/FFVDXoGDJITEzUpKSkqK5z4ULrijljBvTqBc88A5UrR3UTzjkXKBGZqaqJOS1XqK8vTU2Fxx+3IZCXLIF33oE33/SE75yLX4V2wLWlS20I5ClT4LzzrCqnRo2go3LOuWAVupK+Krz4og2BPGcOvPyyDavgCd855wpZSX/VKpuU/Msv4bTTLOEfdVTQUTnnXOwoNEl/0SJo08b64D/9tI+I6ZxzWSk0Sf/YY+GKK+Dqq+G444KOxjnnYlOhSfpFitiFVs455w7MK0Cccy6OeNJ3zrk44knfOefiiCd955yLI570nXMujnjSd865OOJJ3znn4ognfeeciyOe9J1zLo540nfOuTjiSd855+KIJ33nnIsjnvSdcy6OeNJ3zrk44knfOefiiCd955yLI570nXMujnjSd865OOJJ3znn4ognfeeciyOe9J1zLo540nfOuTjiSd855+KIJ33nnIsjnvSdcy6OeNJ3zrk44knfOefiSERJX0Q6i8jvIrJYRIZl8XodEZkkIvNE5DsRqRX2/CwRmSMiv4rINdH+AM455yKXY9IXkaLAs0AXIAHoJSIJmRZ7BHhVVZsAI4AHQs+vBk5S1WZAa2CYiBwZreCdc84dnEhK+q2Axaq6RFV3AxOAbpmWSQC+Dd2fnPa6qu5W1X9Dz5eMcHvOOefySCRJuCawPOzxitBz4eYCPUL3uwPlRaQKgIjUFpF5oXU8pKqrMm9ARAaKSJKIJCUnJx/sZ3DOORehaJW8bwI6iMhsoAOwEtgLoKrLQ9U+xwKXi0j1zG9W1TGqmqiqidWqVYtSSM455zKLJOmvBGqHPa4Vei6dqq5S1R6q2hy4I/Tc5szLAL8A7XMVsXPOuUMWSdKfAdQXkXoiUgK4BPgkfAERqSoiaeu6DRgXer6WiJQO3a8EtAN+j1bwzjnnDk6OSV9VU4DBwNfAQuAdVf1VREaISNfQYqcCv4vIIqA6MDL0fAPgZxGZC/wf8Iiqzo/yZ3DOORchUdWgY8ggMTFRk5KSgg7DOecKFBGZqaqJOS3nXSidcy6OeNJ3zrk44knfOefiiCd955yLI570nXMujnjSd865OOJJ3znn4ognfeeciyOe9J1zLo540nfOuTjiSd855+KIJ33nnIsjnvSdcy6OeNJ3zrk44knfOefiiCd955yLI570nXMujnjSd865OOJJ3znn4ognfeeciyOe9J1zLo540nfOuTjiSd855+KIJ33nnIsjnvSdcy6OeNJ3zrk44knfORfffvgBHngAtm8POpJ84UnfORe/3nwTOnaE22+HRo3gf/8LOqI850nfORd/VK1037s3tG0Ln30GJUvCWWfB5ZfDhg1BR5hnPOk75+JLSgpcfbWV7i+9FL76Cs45B+bMgeHDrfTfoAG89ZYdHAoZT/rOufixbRt07Qovvgh33AGvv24lfIBSpeC++2DWLKhXzw4I554Lf/8dbMxR5knfORcfVq2CDh2s3v6FF+D++0Fk/+UaN4Zp0+Dxx+G776BhQ3jmGdi7N99Dzgue9J1zhd+vv8JJJ8GiRfDppzBwYPbLFy0KN9xg72vbFoYMgfbt7XEB50nfOVe4TZ5siXv3bpgyBbp0ify9devCl1/Ca6/ZAaN5c7jnHvj337yKNs950nfOFV6vv249cmrWhJ9+ghYtDn4dItCnDyxcCBdeCPfea8l/2rTox5sPIkr6ItJZRH4XkcUiMiyL1+uIyCQRmSci34lIrdDzzUTkRxH5NfTaxdH+AM45tx9VGDkSLrvMSvk//AB16uRundWqwRtvwBdf2IVc7drB4MGwdWt0Ys4nOSZ9ESkKPAt0ARKAXiKSkGmxR4BXVbUJMAJ4IPT8DqCvqjYEOgNPiEjFaAXvnHP72bPH6uyHD7d++F99BRWjmHa6dLG6/SFD4LnnrKH3s8+it/48FklJvxWwWFWXqOpuYALQLdMyCcC3ofuT015X1UWq+kfo/ipgHVAtGoE759x+0rpkjh1rXTJfe21fl8xoKlcOnnzSqngqVIDzzoNevWDduuhvK8oiSfo1geVhj1eEngs3F+gRut8dKC8iVcIXEJFWQAngz8wbEJGBIpIkIknJycmRxu6yM3EidO8OH38MqalBR+Nc3lu1Ck45Bb75xvrhH6hLZjS1aWP9+keMgA8+sIu6xo+P6Yu6otWQexPQQURmAx2AlUB6p1YROQJ4DbhCVffLQKo6RlUTVTWxWjU/Eci1+fOhRw/rmnb++XDCCXYaGicDSrk49MsvloAXL7aqliuvzL9tlygBd95pV/Q2aAD9+sGZZ8KSJfkXw0GIJOmvBGqHPa4Vei6dqq5S1R6q2hy4I/TcZgAROQz4HLhDVX+KStTuwNautVPNcuXgzz/hnXegcmX4z3/gqKPslHf16qCjjE+qdvpfSC7yiRnffmuNtSkp1iWzc+dg4mjQwLb/3HPw8882gNujj1pcsURVs70BxYAlQD2semYu0DDTMlWBIqH7I4ERofslgEnADTltJ+3WsmVLdYdo507VNm1US5dWnTFj3/Opqao//KDao4eqiGrx4qqXX646Z05goRZ6mzapTp2q+txzqoMGqbZrp1qxoiqo3n570NEVHq++at/nhg1V//or6Gj2+ftv1XPPtf93YmK+/NaAJI0gx0aUiIGzgUVYffwdoedGAF1D9y8A/ggtMxYoGXq+D7AHmBN2a5bdtjzpH6LUVNVevexf+t57B15u8WLVIUNUy5a1ZTt1Uv3iC9W9e/Mv1sJk1y7V2bMt+dxyi2qXLqq1atm+TbtVqKDatq3qNdeonnKKarlyqhs2BB15wZaaqnrffbZ/O3a0g2ysSU1Vfftt1cMPVy1aVPW221R37MizzUU16efnzZP+Ibr3Xvt3jhoV2fIbN6o++KDqkUfa+xo0UH3xRTtbcPvbu9cOmB9+qDpihOqFF9o+K1p0X3IvUUK1aVPV3r1t337+uZX4UlP3rWf+fFv27rsD+ygF3u7dqgMG2H687DLVf/8NOqLsbdigesUVFm/9+qrffZcnm/GkH0/eesv+lX37Zkwwkfj3X9XXX1dt3tzWUa2aJaS1a/Mk1AJhzRrVb75Rffxx1f79VU88UbVMmYyl96OPVu3WTXX4cNUJE1R//dWSUSS6dVOtVEl169a8/RyF0ZYtqmedZf+DO+88+O97kL75xr43oHrVVVE/O/GkHy9+/FG1ZEmrM96169DXk5qqOnmy6nnn2deiZEnVK69UXbAgaqHGnG3bVH/6yc5wrr9e9bTT7KAXntyrVbPnr79edexYW37bttxtd/p0W/dDD0Xnc8SLFSvsTKpoUftfFETbt6vedJNqkSKqRxyh+v77UVt1pElfbNnYkZiYqElJSUGHUTD89Re0amU9dX7+GapWjc56f/8dnngCXnkFdu2yKxBvvBFOOy3v+z3nhb17bbCsefOsO+v8+dbFL7xLXZkydmVl48YZb4cfnjcxnXmmxbN0KZQunTfbKEzmz4ezz4bNm+G992w8nYJs5kzrVjpnjl1P88wzcOSRuVqliMxU1cQcF4zkyJCfNy/pR2jrVtXGja2RMK9K48nJ1lhWvbqVTJs0UX3lldiuQ/33X2tYfekl1cGDVU8+OWPVTNGiVhd/4YVWN//hh1ZXn98N2f/3fxbP00/n73YLookTVQ87zNqfZs8OOpro2b3b2n5KlbLf8ZgxufoeEpfVO59+mrsqjoIiJUX1nHMsgX39dd5vb+dO1XHjVBs1sq/MEUeojhwZfA+UHTusuuW556wqqmVLa0xNS/Dlylm113XX2cFq9uzYaqhu1061du3YPogGbfx41WLF7Lv3999BR5M3Fi1SPfVU+86eeeYhJ/74S/oLF1of9A4drGdKYTZ0qP3rnnsuf7ebmmoHmbSGtDJlVK+91r60eW3LFisdP/649dho2DBjz5nKla376c03W8P277/HfjfUL7+02Atq/XReSk3d1yPt9NNVN28OOqK8lZpq34NHHjnkVcRf0ldVfeMNu1CjQQPVpUsPfT2x7Pnn7d923XXBxjF/vvVsKVHCDrbdullSjkZvinXr7ODywAOqF12keuyxmqFx9Ygj7EznzjutembZsoLViyNNaqqdnRx7rOqePUFHEzt2797XxbFvXz8TilB8Jn1V64FSsaLVQycl5W5dseabb6x026VL7CSJNWss+VapoulXH775ZmTdF1NTrUfGJ5+o3nOPateuVt0RnuDr1bMrie+/3y4iW7067z9Tfnr/ffucb74ZdCSxYcsW1TPOsH1y110F82AekEiTfuHsvbNggbX0Jyfb2DPnnBOd4IL02282oFStWjac62GHBR1RRjt3wquv2mTSv/8OtWvDddfBVVfZ0LOq1ltm9mwblTDtljaqqggcf7zNbNSihc1M1Lw5VKoU7OfKa6mp1kuoSBGYO9f+xquVK+13u2CBTVzev3/QERUo3ntn9WrVFi2sP+zzz0dnnUFZv171mGOsz3isV1vt3WsN6h07aobG1AoV9pXeixVTbdbMTuGfftrGBcpt3/eC7LXXbL989FHQkQRn3jwbvqJcufzpnFAIEdcl/TT//AMXX2zTmw1sOA40AAAZaElEQVQbZtOnFbSS1O7dcMYZ1g//22/h5JODjihys2dbyX/xYmjWbF8JvlGjvJnYoqBKSbGznCpV7P9cEK+FyI2JE6FnT7ve5PPP7bviDpqX9NPs2aN69dVWkrrkkoLVpTM1dV+D1htvBB2Ny0tjxtj/+X//CzqS/PXyy3bm17hx4e2SmU+IsKRfwIq9h6BYMRg9Gh58ECZMsCshN24MOqrIPPwwvPwy3HUXXHpp0NG4vNS3L9SsabM9xYt33oErroBTT4WpU60dyOW5wp/0wU6Xb70V3nwTfvrJJlxYtizoqLL34YdWJXXxxXDPPUFH4/JayZJw8802Ccf33wcdTd7bvNka+hMTrUqnQoWgI4ob8ZH00/TqZfNnrlljPWFidYyfWbOgTx848UQr6cdbHW+8uuoqqFbN2p4Ku+HDrefW88/bdIMu38RX0gebOHnaNChVCjp0sPk0Y8nKlTbdYZUqNqm5D8YVP8qUgaFD4auvbECuwmrmTJtS8NproWXLoKOJO/GX9MHmsvzpJ/vbrZvV+ceC7duha1fYutUORjVqBB2Ry2/XXmtVHaNGBR1J3ti7F665BqpXj6/2ixgSn0kfLKF+951dDHLttVbnn5oaXDypqdaYN3s2vPUWNGkSXCwuOBUqWF33Bx/YRUqFzQsvWLXqY495PX5A4jfpg/UL/vBDGDQI/vtf6yGza1cwsQwfbj/0Rx+Fc88NJgYXG66/HsqWhQceCDqS6FqzBm6/HU4/HS65JOho4lZ8J32wLp3PPgsPPQRvvx1Ml87x4+0HPnAg3HBD/m7bxZ4qVawK5M034c8/g44mem66yYbreO4575wQIE/6YF/AW26xapWff7arXpcuzZ9tT51qvTZOO81mz/EfgwObqax4cSuMFAbffgtvvGG/s+OOCzqauOZJP9wll1iXznXrrEvnjBl5u70//7Sp0urVsyngihfP2+25guOII2zAsVdegRUrgo4md/7919rNjj7aqndcoDzpZ5bWpbNMGbtS8JNP8mY7mzdb3b2q9dQp7KNJuoN3yy3WwP/II0FHkjuPPmojrz7zjHdBjgGe9LNywgnWpTMhwUrizz4b3fXv2QMXXWQl/Q8+gPr1o7t+VzjUrWsX6Y0ZY2efBdHSpXDffTagWpcuQUfj8KR/YNWr7+vSOXjwvlJXbqlal7xvvrHuax065H6drvC67TbrUfbEE0FHcvBUYcgQ6yxREOMvpDzpZ6ds2X1dOh9+2IZxyG2XzqeftkvPb7nFBptyLjvHHw8XXmhVI5s2BR3NwfnoIxtX5957bfIfFxM86eckrUvnf/9rowKecQZs2HBo6/riC7vM/vzzC18fbJd3br8dtm2zxF9Q/POPndE2aWJ/XczwpB8JERsBccIEmD7dunQuWXJw6/jlF+sd1LQpvP56wZvMxQWnaVNr9H/iCUumBcG991qvo9GjreDkYoZnnoNx8cU2y09ysnXpnD49svetW2c/2nLlrDdQ2bJ5G6crfO64wy4afOGFoCPJ2fz5NmPagAEFa6a3OOFJ/2C1bw8//mgJPJIunbt2WXXOunW2rNdtukPRpo1dwPfII8ENFRKJ1FRrA6tYsfBcWFbIeNI/FMcfb4m/UaPsu3SqWmnnxx/htddswgjnDtUdd9j4NS+/HHQkBzZ+PPzwg7WBVakSdDQuC570D1X16jB5MpxzjnXpvOmm/bt03n+/jZ8yapT1U3YuNzp2hJNOshL0nj1BR7O/DRus7attW+jXL+ho3AF40s+NtC6d//mPXXV4ySX7Tr3fftvmtu3b16Y9dC63RKy0/9dfVpiINcOG2ZXmo0d7R4UY5v+Z3Cpa1PreP/IIvPsudOpkXTP79YN27exqSh9EzUXL2WdDs2Z29rh3b9DR7DNtGowda12SGzcOOhqXDU/60SBioyK+845NEHHOOXDkkXYWULJk0NG5wkTE+u0vWgTvvx90NCYlxRpva9WCu+8OOhqXg4iSvoh0FpHfRWSxiOxXVyEidURkkojME5HvRKRW2GtfichmEYmxyWjzwIUXWpfOs8+2QdSqVg06IlcY9ehhnQlGjbLOAkF76imYNw+efNJ6tbmYlmPSF5GiwLNAFyAB6CUiCZkWewR4VVWbACOA8MtNHwYui064BUC7dnbpeYMGQUfiCquiRW1Mnrlz7bsWpBUrrHR/9tnWk83FvEhK+q2Axaq6RFV3AxOAbpmWSQC+Dd2fHP66qk4CtkUhVudcmksvtVE4R44MtrQ/dKhV7zz9tLddFRCRJP2awPKwxytCz4WbC/QI3e8OlBeRiDvpishAEUkSkaTk5ORI3+Zc/CpeHG691YYAnzw5mBi++som/xk+3CZIcQVCtBpybwI6iMhsoAOwEoi4a4GqjlHVRFVNrFatWpRCcq6Q69fPZtgaOTL/t71zp3VVPv54u0bFFRiRjIS0Eqgd9rhW6Ll0qrqKUElfRMoBPVV1c7SC3LNnDytWrGBXLF9+7gJXqlQpatWqRfF4mXayVClLuDfeaFd9n3RS/m37gQds0MFJk7yHWgETSdKfAdQXkXpYsr8EuDR8ARGpCmxU1VTgNmBcNINcsWIF5cuXp27duojXG7osqCobNmxgxYoV1KtXL+hw8s/VV1svnpEjrcdYfli0yK4K7t3bxgNyBUqO1TuqmgIMBr4GFgLvqOqvIjJCRLqGFjsV+F1EFgHVgfTzTRGZCrwLnC4iK0TkrIMNcteuXVSpUsUTvjsgEaFKlSrxdzZYtizccIP14pkzJ++3p2qTnJcuXfDn7o1TEQ10rapfAF9keu6usPvvAe8d4L3tcxNgGk/4Lidx+x0ZPNhmdhs1yi4QzEtvv21VOs88AzVq5O22XJ7wK3KdK+gqVrRG1ffeg99+y7vtbNliXTQTE+Gaa/JuOy5PedKPwIYNG2jWrBnNmjWjRo0a1KxZM/3x7t27I1rHFVdcwe+//57tMs8++yxvvPFGNEJ28WboUGvYffDBvNvGnXfC2rU2oFrRonm3HZenRGPhMu4wiYmJmpSUlOG5hQsX0iBGrnC95557KFeuHDdl6qamqqgqReJsdMGUlBSKRTAdXn7tn1j6ruS7oUPtIqnFi+3CrWiaNQtOPNHG2ClIc/XGERGZqao5TtpR4DLUDTfYhFXRvN1ww6HFsnjxYhISEujduzcNGzZk9erVDBw4kMTERBo2bMiIESPSl23Xrh1z5swhJSWFihUrMmzYMJo2bcpJJ53EunXrABg+fDhPPPFE+vLDhg2jVatWHH/88UybNg2A7du307NnTxISErjgggtITExkThYNeHfffTcnnngijRo14pprriHt4L5o0SJOO+00mjZtSosWLVi2bBkAo0aNonHjxjRt2pQ77rgjQ8wAa9as4dhjjwVg7NixnH/++XTs2JGzzjqLrVu3ctppp9GiRQuaNGnCZ6FeJFntn88//5wWLVrQtGlTzjzzTFJTUzn22GPZuHEjAHv37uXoo49Of+wOwk03WQk82jNW7d1r1TnVqtkcEa5AK3BJP9b89ttvDB06lAULFlCzZk0efPBBkpKSmDt3Lt988w0LFizY7z1btmyhQ4cOzJ07l5NOOolx47Lu4aqqTJ8+nYcffjj9APL0009To0YNFixYwJ133sns2bOzfO/111/PjBkzmD9/Plu2bOGrr74CoFevXgwdOpS5c+cybdo0Dj/8cD799FO+/PJLpk+fzty5c7nxxhtz/NyzZ8/mgw8+YNKkSZQuXZqPPvqIWbNmMXHiRIYOHZrl/ilatCiDBg3iww8/ZO7cuUyYMIEiRYrQq1cv3gyND//1119z4oknUrly5RxjcJnUrGkXbI0bB6tWRW+9Y8bAjBnw2GPWfuAKtAI3TX2oIBwzjjnmGBLDpkF86623eOmll0hJSWHVqlUsWLCAhISM49OVLl2aLl26ANCyZUumTp2a5bp79OiRvkxaifz777/n1ltvBaBp06Y0bNgwy/dOmjSJhx9+mF27drF+/XpatmxJmzZtWL9+Peeddx5gFzMBTJw4kf79+1O6dGmAiBLumWeeSaVKlQA7OA0bNozvv/+eIkWKsHz5ctavX7/f/vnxxx/p2LEjderUybCdAQMGcOGFFzJ48GDGjRvHlVdemeP23QHceiu89JJN6vPoo7lf39q1NrjbaadBr165X58LXIFL+rGmbNmy6ff/+OMPnnzySaZPn07FihXp06dPlv3GS5QokX6/aNGipKSkZLnukqErHbNbJis7duxg8ODBzJo1i5o1azJ8+PBD6r9erFgxUkNTQGZ+f/jnfvXVV9myZQuzZs2iWLFi1KpVK3358OUOpG7dulSqVInJkycze/ZszjzzzIOO1YUcfbQl5+eft2Sd2+G9b74ZduyweaDjtUtsIePVO1G0detWypcvz2GHHcbq1av5+uuvo76Ntm3b8k6oL/b8+fOzrD7auXMnRYoUoWrVqmzbto33Q5NtVKpUiWrVqvHpp58Clsh37NjBGWecwbhx49i5cydAen163bp1mTlzJgDvvZflZRiAVVcdfvjhFCtWjG+++YaVK1dmudzJJ5/M5MmT+euvvzJsB6y037t3by655JK4awyPuttus0T95JO5W89338Frr8Ett8AJJ0QlNBc8/3VFUYsWLUhISOCEE06gb9++tG3bNurbGDJkCCtXriQhIYF7772XhIQEKlSokGGZKlWqcPnll5OQkECXLl1o3bp1+mtvvPEGjz76KE2aNKFdu3YkJydz7rnn0rlzZxITE2nWrBmPP/44ADfffDNPPvkkLVq0YNOmTQeM6bLLLmPatGk0btyYCRMmUL9+/SyXq169OqNHj6Zbt240bdqU3r17p7/WvXt3tmzZQj+fUDv3EhKgZ0/rybNly6GtY/duu/K2Xj2bl9cVHmld6WLl1rJlS81swYIF+z0Xr/bs2aM7d+5UVdVFixZp3bp1dc+ePQFHlXs//vijnnrqqblej39XQmbNUgXVUaMO7f2jRtn7P/88unG5PAMkaQQ51uv0C5h//vmH008/nZSUFFSVF154IaJ+8rFs5MiRjBkzhgkTJgQdSuHRvDl06WI9bq67zsboidTSpXDffTYt49ln512MLhB+cZYrVPy7EuaHH2z6zscfj/xiFFXo2tUmZlm4EGrXzvk9LiYU2ouznHMRatsWOnSwwdj+/Tey93z8sQ3RfO+9nvALKU/6zhVmd9xhF2qNH5/zstu3W1VQ48b21xVKnvSdK8w6dbIxcx56yCYwz86IEbB8uQ2oFi+zj8UhT/rOFWYiNnH5kiWQXUP5L79Yo2///lYt5AotT/oR6Nix434XWj3xxBMMGjQo2/eVK1cOgFWrVnHBBRdkucypp55K5obrzJ544gl27NiR/vjss89m8+aoTUHsCrtzz7UqmwcegNAV1hmkzYZ12GHRH6zNxRxP+hHo1avXft0JJ0yYQK8IxyI58sgjs72iNSeZk/4XX3xBxQI08JWqpg/nkJO9e/fmcTRxqEgRuP12WLAAPvpo/9fHj4epU+G//839sA0u5hW8pB/A2MoXXHABn3/+efqEKcuWLWPVqlW0b98+vd98ixYtaNy4MR9//PF+71+2bBmNGjUCbIiESy65hAYNGtC9e/f0oQ8ABg0alD4s89133w3AU089xapVq+jYsSMdO3YEbHiEtAHNHnvsMRo1akSjRo3Sh2VetmwZDRo04KqrrqJhw4aceeaZGbaT5tNPP6V169Y0b96cTp06sXbtWsCuBbjiiito3LgxTZo0SR/G4auvvkofFvn0008HbH6BR8LmSm3UqBHLli1j2bJlHH/88fTt25dGjRqxfPnyLD9f2ue59dZbadGiBe+++y6LFy+mU6dO6cM///nnn/Tt25ePwhJW7969s9zX7gAuvBDq17ehkcO7aW/YYOPrnHwyXHFFcPG5fFOwr+rJJ5UrV6ZVq1Z8+eWXdOvWjQkTJnDRRRchIpQqVYoPP/yQww47jPXr19OmTRu6du16wPlaR48eTZkyZVi4cCHz5s2jRYsW6a+NHDmSypUrs3fvXk4//XTmzZvHddddx2OPPcbkyZOpmqkUNnPmTF5++WV+/vlnVJXWrVvToUMHKlWqxB9//MFbb73Fiy++yEUXXcT7779Pnz59Mry/Xbt2/PTTT4gIY8eO5b///S+PPvoo9913HxUqVGD+/PkAbNq0ieTkZK666iqmTJlCvXr1Ihrv/o8//mD8+PG0adPmgJ+vSZMmgA0dMWvWLABat27NsGHD6N69O7t27SI1NZUBAwbw+OOPc/7557NlyxamTZvG+Eh6pDhTtCgMGwYDBsBXX9mFW2Dj9GzaZI23PuZRXCh4ST+gsZXTqnjSkv5LL70EWNXF7bffzpQpUyhSpAgrV65k7dq11DjApNFTpkzhulB3uCZNmqQnPYB33nmHMWPGkJKSwurVq1mwYEGG1zP7/vvv6d69e/pIlj169GDq1Kl07dqVevXq0axZMyDj0MzhVqxYwcUXX8zq1avZvXs39erVA2yo5fDqrEqVKvHpp59yyimnpC8TyfDLderUSU/4OX2+iy++GIBt27axcuVKunfvDuwb/rlDhw5ce+21JCcn8/7779OzZ88CfyVyvuvTB+65B0aOhM6d4eef4cUX4cYbIZvvmStc/NAeoW7dujFp0iRmzZrFjh07aNmyJWADmCUnJzNz5kzmzJlD9erVD2kY46VLl/LII48wadIk5s2bxznnnHNI60mTNiwzHHho5iFDhjB48GDmz5/PCy+8kOvhlyHjEMzhwyrn9PkiGYK5b9++vP7667z88sv079//oGONeyVK2IiZP/xgV9xec41NvBJW1eYKP0/6ESpXrhwdO3akf//+GRpw04YVLl68eIZhgw/klFNOSZ8l6pdffmHevHmADctctmxZKlSowNq1a/nyyy/T31O+fHm2bdu237rat2/PRx99xI4dO9i+fTsffvgh7du3j/gzbdmyhZo1awJkqCo544wzePbZZ9Mfb9q0iTZt2jBlyhSWLl0KZBx+Oa1aZtasWemvZ5bd5wtXvnx5atWqlV5//++//6Y3Yvfr1y+93SLzxDQuQgMGQPXqNgrn3Lk2/HL58kFH5fKRJ/2D0KtXL+bOnZsh6ffu3ZukpCQaN27Mq6++ygk5jDs+aNAg/vnnHxo0aMBdd92VfsbQtGlTmjdvzgknnMCll16aYVjmgQMH0rlz5/SG3DQtWrSgX79+tGrVitatW3PllVfSvHnziD/PPffcw4UXXkjLli0ztBcMHz6cTZs20ahRI5o2bcrkyZOpVq0aY8aMoUePHjRt2jS9OqZnz55s3LiRhg0b8swzz3Dcccdlua3sPl9mr732Gk899RRNmjTh5JNPZs2aNYANzdygQQOu8AbHQ1e6tFXnbN5s9fqh2dlc/PAB11yBsWPHDho3bsysWbP2m0MgjX9XIrB9Ozz4IFx9NdSqFXQ0Lkp8wDVXqEycOJEGDRowZMiQAyZ8F6GyZW3oZE/4ccm7P7gCoVOnTjm2lzjnclZgSvqxVg3lYo9/R5zLWYFI+qVKlWLDhg3+o3YHpKps2LAhvV+/cy5rBaJ6p1atWqxYsYLk5OSgQ3ExrFSpUtTyemrnslUgkn7x4sXTrwR1zjl36ApE9Y5zzrno8KTvnHNxxJO+c87FkZi7IldEkoGC3iG7KrA+6CBiiO+PjHx/7OP7IqPc7I86qlotp4ViLukXBiKSFMnl0PHC90dGvj/28X2RUX7sD6/ecc65OOJJ3znn4ogn/bwxJugAYozvj4x8f+zj+yKjPN8fXqfvnHNxxEv6zjkXRzzpO+dcHPGkH0UiUltEJovIAhH5VUSuDzqmoIlIURGZLSKfBR1L0ESkooi8JyK/ichCETkp6JiCJCJDQ7+TX0TkLRGJqyFSRWSciKwTkV/CnqssIt+IyB+hv5WivV1P+tGVAtyoqglAG+A/IhLvM3hfDywMOogY8STwlaqeADQljveLiNQErgMSVbURUBS4JNio8t0rQOdMzw0DJqlqfWBS6HFUedKPIlVdraqzQve3YT/qmsFGFRwRqQWcA4wNOpagiUgF4BTgJQBV3a2qm4ONKnDFgNIiUgwoA6wKOJ58papTgI2Znu4GjA/dHw+cH+3tetLPIyJSF2gO/BxsJIF6ArgFSA06kBhQD0gGXg5Vd40VkbJBBxUUVV0JPAL8DawGtqjq/4KNKiZUV9XVoftrgOrR3oAn/TwgIuWA94EbVHVr0PEEQUTOBdap6sygY4kRxYAWwGhVbQ5sJw9O3QuKUF11N+xgeCRQVkT6BBtVbFHrTx/1PvWe9KNMRIpjCf8NVf0g6HgC1BboKiLLgAnAaSLyerAhBWoFsEJV08783sMOAvGqE7BUVZNVdQ/wAXBywDHFgrUicgRA6O+6aG/Ak34UiYhgdbYLVfWxoOMJkqrepqq1VLUu1kD3rarGbUlOVdcAy0Xk+NBTpwMLAgwpaH8DbUSkTOh3czpx3LAd5hPg8tD9y4GPo70BT/rR1Ra4DCvVzgndzg46KBczhgBviMg8oBkwKuB4AhM643kPmAXMx3JRXA3JICJvAT8Cx4vIChEZADwInCEif2BnQw9Gfbs+DINzzsUPL+k751wc8aTvnHNxxJO+c87FEU/6zjkXRzzpO+dcHPGk75xzccSTvnPOxZH/Dxe2NH68a3wX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0" name="Picture 4" descr="https://miro.medium.com/max/640/1*qC9PMa1EO-pWTrcQfPDew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624" y="806449"/>
            <a:ext cx="6373813" cy="40035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643313" y="5078689"/>
            <a:ext cx="7958138" cy="646331"/>
          </a:xfrm>
          <a:prstGeom prst="rect">
            <a:avLst/>
          </a:prstGeom>
          <a:noFill/>
        </p:spPr>
        <p:txBody>
          <a:bodyPr wrap="square" rtlCol="0">
            <a:spAutoFit/>
          </a:bodyPr>
          <a:lstStyle/>
          <a:p>
            <a:r>
              <a:rPr lang="en-GB" i="1" dirty="0"/>
              <a:t>Inception-</a:t>
            </a:r>
            <a:r>
              <a:rPr lang="en-GB" i="1" dirty="0" err="1"/>
              <a:t>ResNet</a:t>
            </a:r>
            <a:r>
              <a:rPr lang="en-GB" i="1" dirty="0"/>
              <a:t> combines </a:t>
            </a:r>
            <a:r>
              <a:rPr lang="en-US" i="1" dirty="0"/>
              <a:t>Inception and Residual </a:t>
            </a:r>
            <a:r>
              <a:rPr lang="en-US" i="1" dirty="0" smtClean="0"/>
              <a:t>network </a:t>
            </a:r>
            <a:r>
              <a:rPr lang="en-GB" i="1" dirty="0" smtClean="0"/>
              <a:t>architectures </a:t>
            </a:r>
            <a:r>
              <a:rPr lang="en-GB" i="1" dirty="0"/>
              <a:t>to further boost the performance.</a:t>
            </a:r>
            <a:endParaRPr lang="en-US" dirty="0"/>
          </a:p>
        </p:txBody>
      </p:sp>
    </p:spTree>
    <p:extLst>
      <p:ext uri="{BB962C8B-B14F-4D97-AF65-F5344CB8AC3E}">
        <p14:creationId xmlns:p14="http://schemas.microsoft.com/office/powerpoint/2010/main" val="4137878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InceptionResNetV2</a:t>
            </a:r>
            <a:endParaRPr lang="en-US" dirty="0"/>
          </a:p>
        </p:txBody>
      </p:sp>
      <p:sp>
        <p:nvSpPr>
          <p:cNvPr id="3" name="Content Placeholder 2"/>
          <p:cNvSpPr>
            <a:spLocks noGrp="1"/>
          </p:cNvSpPr>
          <p:nvPr>
            <p:ph idx="1"/>
          </p:nvPr>
        </p:nvSpPr>
        <p:spPr>
          <a:xfrm>
            <a:off x="3856389" y="785611"/>
            <a:ext cx="7315200" cy="5287643"/>
          </a:xfrm>
        </p:spPr>
        <p:txBody>
          <a:bodyPr anchor="t">
            <a:normAutofit/>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sp>
        <p:nvSpPr>
          <p:cNvPr id="11" name="Rectangle 10"/>
          <p:cNvSpPr/>
          <p:nvPr/>
        </p:nvSpPr>
        <p:spPr>
          <a:xfrm>
            <a:off x="4332053" y="1916766"/>
            <a:ext cx="6383170" cy="2954655"/>
          </a:xfrm>
          <a:prstGeom prst="rect">
            <a:avLst/>
          </a:prstGeom>
        </p:spPr>
        <p:txBody>
          <a:bodyPr wrap="square">
            <a:spAutoFit/>
          </a:bodyPr>
          <a:lstStyle/>
          <a:p>
            <a:pPr marL="182880" lvl="0" indent="-182880" defTabSz="914400">
              <a:lnSpc>
                <a:spcPct val="90000"/>
              </a:lnSpc>
              <a:spcBef>
                <a:spcPts val="1200"/>
              </a:spcBef>
              <a:buClr>
                <a:srgbClr val="549E39"/>
              </a:buClr>
              <a:buFont typeface="Wingdings 2" pitchFamily="18" charset="2"/>
              <a:buChar char=""/>
            </a:pPr>
            <a:r>
              <a:rPr lang="en-US" sz="2000" dirty="0">
                <a:solidFill>
                  <a:prstClr val="black">
                    <a:lumMod val="65000"/>
                    <a:lumOff val="35000"/>
                  </a:prstClr>
                </a:solidFill>
              </a:rPr>
              <a:t>Train </a:t>
            </a:r>
            <a:r>
              <a:rPr lang="en-US" sz="2000" dirty="0" smtClean="0">
                <a:solidFill>
                  <a:prstClr val="black">
                    <a:lumMod val="65000"/>
                    <a:lumOff val="35000"/>
                  </a:prstClr>
                </a:solidFill>
              </a:rPr>
              <a:t>Accuracy:93.88</a:t>
            </a:r>
            <a:endParaRPr lang="en-US" sz="2000" dirty="0" smtClean="0">
              <a:solidFill>
                <a:prstClr val="black">
                  <a:lumMod val="65000"/>
                  <a:lumOff val="35000"/>
                </a:prstClr>
              </a:solidFill>
            </a:endParaRPr>
          </a:p>
          <a:p>
            <a:pPr lvl="8" defTabSz="914400">
              <a:lnSpc>
                <a:spcPct val="90000"/>
              </a:lnSpc>
              <a:spcBef>
                <a:spcPts val="1200"/>
              </a:spcBef>
              <a:buClr>
                <a:srgbClr val="549E39"/>
              </a:buClr>
            </a:pPr>
            <a:endParaRPr lang="en-US" sz="2000" dirty="0">
              <a:solidFill>
                <a:prstClr val="black">
                  <a:lumMod val="65000"/>
                  <a:lumOff val="35000"/>
                </a:prstClr>
              </a:solidFill>
            </a:endParaRPr>
          </a:p>
          <a:p>
            <a:pPr lvl="8" defTabSz="914400">
              <a:lnSpc>
                <a:spcPct val="90000"/>
              </a:lnSpc>
              <a:spcBef>
                <a:spcPts val="1200"/>
              </a:spcBef>
              <a:buClr>
                <a:srgbClr val="549E39"/>
              </a:buClr>
            </a:pPr>
            <a:endParaRPr lang="en-US" sz="2000" dirty="0" smtClean="0">
              <a:solidFill>
                <a:prstClr val="black">
                  <a:lumMod val="65000"/>
                  <a:lumOff val="35000"/>
                </a:prstClr>
              </a:solidFill>
            </a:endParaRPr>
          </a:p>
          <a:p>
            <a:pPr lvl="8" defTabSz="914400">
              <a:lnSpc>
                <a:spcPct val="90000"/>
              </a:lnSpc>
              <a:spcBef>
                <a:spcPts val="1200"/>
              </a:spcBef>
              <a:buClr>
                <a:srgbClr val="549E39"/>
              </a:buClr>
            </a:pPr>
            <a:endParaRPr lang="en-US" sz="2000" dirty="0" smtClean="0">
              <a:solidFill>
                <a:prstClr val="black">
                  <a:lumMod val="65000"/>
                  <a:lumOff val="35000"/>
                </a:prstClr>
              </a:solidFill>
            </a:endParaRPr>
          </a:p>
          <a:p>
            <a:pPr lvl="8" defTabSz="914400">
              <a:lnSpc>
                <a:spcPct val="90000"/>
              </a:lnSpc>
              <a:spcBef>
                <a:spcPts val="1200"/>
              </a:spcBef>
              <a:buClr>
                <a:srgbClr val="549E39"/>
              </a:buClr>
            </a:pPr>
            <a:endParaRPr lang="en-US" sz="2000" dirty="0">
              <a:solidFill>
                <a:prstClr val="black">
                  <a:lumMod val="65000"/>
                  <a:lumOff val="35000"/>
                </a:prstClr>
              </a:solidFill>
            </a:endParaRPr>
          </a:p>
          <a:p>
            <a:pPr lvl="8" defTabSz="914400">
              <a:lnSpc>
                <a:spcPct val="90000"/>
              </a:lnSpc>
              <a:spcBef>
                <a:spcPts val="1200"/>
              </a:spcBef>
              <a:buClr>
                <a:srgbClr val="549E39"/>
              </a:buClr>
            </a:pPr>
            <a:endParaRPr lang="en-US" sz="2000" dirty="0">
              <a:solidFill>
                <a:prstClr val="black">
                  <a:lumMod val="65000"/>
                  <a:lumOff val="35000"/>
                </a:prstClr>
              </a:solidFill>
            </a:endParaRPr>
          </a:p>
          <a:p>
            <a:pPr marL="3840480" lvl="8" indent="-182880" defTabSz="914400">
              <a:lnSpc>
                <a:spcPct val="90000"/>
              </a:lnSpc>
              <a:spcBef>
                <a:spcPts val="1200"/>
              </a:spcBef>
              <a:buClr>
                <a:srgbClr val="549E39"/>
              </a:buClr>
              <a:buFont typeface="Wingdings 2" pitchFamily="18" charset="2"/>
              <a:buChar char=""/>
            </a:pPr>
            <a:r>
              <a:rPr lang="en-US" sz="2000" dirty="0" smtClean="0">
                <a:solidFill>
                  <a:prstClr val="black">
                    <a:lumMod val="65000"/>
                    <a:lumOff val="35000"/>
                  </a:prstClr>
                </a:solidFill>
              </a:rPr>
              <a:t>Test </a:t>
            </a:r>
            <a:r>
              <a:rPr lang="en-US" sz="2000" dirty="0" smtClean="0">
                <a:solidFill>
                  <a:prstClr val="black">
                    <a:lumMod val="65000"/>
                    <a:lumOff val="35000"/>
                  </a:prstClr>
                </a:solidFill>
              </a:rPr>
              <a:t>Accuracy: 93.11</a:t>
            </a:r>
            <a:endParaRPr lang="en-US" sz="2000" dirty="0">
              <a:solidFill>
                <a:prstClr val="black">
                  <a:lumMod val="65000"/>
                  <a:lumOff val="35000"/>
                </a:prstClr>
              </a:solidFill>
            </a:endParaRPr>
          </a:p>
        </p:txBody>
      </p:sp>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FFFF"/>
                </a:solidFill>
                <a:effectLst/>
                <a:latin typeface="Roboto Mono"/>
              </a:rPr>
              <a:t>97.998</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152400"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FFFF"/>
                </a:solidFill>
                <a:effectLst/>
                <a:latin typeface="Roboto Mono"/>
              </a:rPr>
              <a:t>0.9768</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AutoShape 2" descr="data:image/png;base64,iVBORw0KGgoAAAANSUhEUgAAAX0AAAEICAYAAACzliQjAAAABHNCSVQICAgIfAhkiAAAAAlwSFlzAAALEgAACxIB0t1+/AAAADl0RVh0U29mdHdhcmUAbWF0cGxvdGxpYiB2ZXJzaW9uIDIuMi4zLCBodHRwOi8vbWF0cGxvdGxpYi5vcmcvIxREBQAAIABJREFUeJzt3Xd8FFX3+PHPoVfpggICKiqhQwQUEFFUsICADUFEUBQfUPnZULGhoD72iiKiWLH39gjiFxQVQldQREDphI4UIeT8/jibsAkhWcgms8me9+u1r2yZnTk72T1z594794qq4pxzLj4UCToA55xz+ceTvnPOxRFP+s45F0c86TvnXBzxpO+cc3HEk75zzsURT/pxQkSKisg/InJUNJcNkogcKyJ50uc487pF5H8i0jsv4hCRO0Xk+UN9v3MHw5N+jAol3bRbqojsDHucZfLJjqruVdVyqvp3NJeNVSIyUUTuyuL5niKyUkSKHsz6VPVMVX0jCnF1EpFlmdZ9n6pek9t1OxcJT/oxKpR0y6lqOeBv4Lyw5/ZLPiJSLP+jjGnjgcuyeP4y4HVV3ZvP8cSdg/1OikgREfGclMd8BxdQInK/iLwtIm+JyDagj4icJCI/ichmEVktIk+JSPHQ8sVEREWkbujx66HXvxSRbSLyo4jUO9hlQ693EZFFIrJFRJ4WkR9EpN8B4o4kxqtFZLGIbBKRp8LeW1REHheRDSKyBOiczS76AKghIieHvb8KcDbwauhxVxGZIyJbReRvEbkzm/39fdpnyikOEblSRBaG9tWfInJl6PkKwKfAUWFnbYeH/pevhL2/u4j8GtpH34rI8WGvrRCR/yci80P7+y0RKXmAmOuLyGQR2Sgi60XktVAMaa/XEZGPRCQ59PqTYa9dLSK/hT7DLyLSNPP3IrTc6yJyT+h+JxFZJiK3i8ga4EURqSIiX4S2sUlEPhWRmpn2630i8iOwPbRvqojIK6HvxyYReT+07G8i0iXsvSVDrzc+0P/N7c+TfsHWHXgTqAC8DaQA1wNVgbZYMro6m/dfCtwJVMbOJu472GVF5HDgHeDm0HaXAq2yWU8kMZ4NtASaYwezTqHnBwFnAk2BE4GLDrQRVd0OvAf0DXv6EmCeqv4aevwP0BuoCJwHXC8i52YTe5qc4lgLnAMcBlwFPC0iTVR1S2g7f4edta0Lf6OINABeA4YA1YCJwCdpB8aQi4AzgKOx/ZTVGQ2AAPcDNYCE0PJ3hrZTDPgcWAzUBWpj/0dEpBcwPLRvDgN6ABsj2C8AtYBywFHAtViOeTH0uA6wB3gy03suA/qHtrUC+06XCMV8eNjyrwJ9wt53LrBMVedHGJsDUFW/xfgNWAZ0yvTc/cC3ObzvJuDd0P1igAJ1Q49fB54PW7Yr8MshLNsfmBr2mgCrgX4RfrasYmwT9voHwE2h+1OAK8NeO9u+wgdc96lYsioZevwzMCSb5Z8BHg7dPzZ83cD3aZ/pEOL4DPhP6H4nLFFl/l++Erp/L/Bm2GtFgDVAu9DjFcAlYa8/BjwT4b6+AJgRut8+tN6iWSw3KS3eTM9n+F6EfTfuCftsu4AS2cSQCCRn2q93hT2ujRUMKmTx3trAVqBs6PFHwP+L1u8sXm5e0i/Yloc/EJETRORzEVkjIluBEViJ+kDWhN3fgZXQDnbZI8PjUPs1rjjQSiKMMaJtAX9lEy/A/2FJ4jwROQ47c3grLJaTROS7UNXDFuDKLGLJSrZxiMi5IvJzqFplM3ZWEMl609advj5VTcX2Z82wZSL6v4lIDRF5R6zheivwSlgctbGDT1ZtG7WBPyOMN7O1qro7LIZyIjI2VH22FfiW/fdF+L6sDaxXOyvKQFWXA9OBHiJSGduvbx5inHHLk37Blrmb4AvAL8CxqnoYcBdW8s5Lq7FTegBERMiYoDLLTYyrsaSQJtsupaED0KtYFc9lwBequj5skQnA+0BtVa0AjI0wlgPGISKlsWqlB4DqqloR+F/YenPq2rkKqwZJW18RbP+ujCCuzB4C/gUah/Z1v7A4lgN1JOteTMuBYzI/qaopofWVCXu6RubFMj2+GagHtArFcFoW2wt/z3KgqogcltUHwhro+wAXA1NUdc0BlnMH4Em/cCkPbAG2h+qGs6vPj5bPgBYicl6onvh6rC46L2J8B7hBRGqGGmVvjeA9r2LtBv2xhJE5lo2quktE2mB1/rmNoyRWH50M7A21EZwe9vpaLKmVz2bdXUXk1FA9/s3ANqxq6mCVxxpHt4hIbawqLc2PwAZglIiUEZHSItI29NpY4BYRaS6mfuj9AHOB3mKN2ecA7SKIYQewKbSv9utGGy5Ump8IPCsiFUWkuIicErbIB0BrYDChBnl3cDzpFy43ApdjSeIFrHE3T6nqWqzU9RiWRI4BZmMlwmjHOBqrb54PzMBK1DnFtxirEiiJNVyGGwQ8INb76XZCDZm5iUNVNwNDgQ+x9oQLsANj2uu/YGcXy0K9cw7PFO+v2P4ZjR04OgNdVXVPhLGFuxtrVN8CfBLabtp2UrCG0AZY6frvUKyo6lvYWcLbWPXYB0Cl0FuvwzoQbAYuDK03O49hHQ02ANOALyOIO62xdhF2kBwSFvd2rC7/qNBfd5Ak1CDiXFSEqgtWAReo6tSg43GFj4iMAI5S1X5Bx1IQeUnf5ZqIdA6dipfEugTuwUrXzkVVqIroCmBM0LEUVJ70XTS0A5Zg1RFnAd1V9UDVO84dEhEZhFVDfayq04KOp6Dy6h3nnIsjXtJ3zrk4EtGASCLSGbsUuigwVlUfzPR6HWAc1lVvI9BHVVeEXtuL9XIAu/y8a3bbqlq1qtatW/dgPoNzzsW9mTNnrlfV7LpLAxFU74R6YyzCxvpYgXVR66WqC8KWeRf4TFXHi8hpwBWqelnotX/URoqMSGJioiYlJUW6uHPOOUBEZqpqYk7LRVK90wpYrKpLQpdXTwC6ZVomAbu8GmByFq8755yLAZEk/ZpkHBsj8zggYFfp9Qjd7w6UD3WtAiglIkliw+men9UGRGRgaJmk5OTkgwjfOefcwYhWQ+5NQAcRmQ10wMYJSRvIqU7olONS4AkRyWpMjzGqmqiqidWq5Vgl5Zxz7hBF0pC7koyDS+03+JOqriJU0heRckDP0OXoqOrK0N8lIvIdNtLhoY7g55xzLhciKenPAOqLSD0RKYENSpVhvA0RqSr7pjm7DevJg4hUCl2liYikTZqxAOecc4HIMemHBmYaDHwNLATeUdVfRWSEiKR1vzwV+F1EFgHVgZGh5xsASSIyF2vgfTC8149zzrn8FXNX5HqXTeecO3jR7LLpnIuC1avhuedg4kRITQ06muClpsKyZbBxI8RY2TPf7dwJf/8Nf+ZDa2dEV+Q65w7Nnj3wxRfw0kv2d2+oT1v9+nDNNdCvH1SuHGiI+W7dOhg/HsaMgcWL7blixaBqVTj8cKhWzW7Z3a9YESSv54TLhZ07ITl5323duuzv//OPva9NG/jxx7yNzZO+c3ng999h3DhLbmvXQo0acNNN0KcPzJkDo0fDjTfCHXfAxRfDoEHQqlVsJ7LcSE2F776DF16ADz+0g2G7dnD99XY/czKcMcP+bt2a9fqKFdt3EMjpAFGtWu4PErt2RZa80+6nJfHMihfPGN+xx2aMtV69Q48xUl6n71yU/PMPvPuulep/+AGKFoVzz4X+/aFLF/vBh5s3z5L/66/be5s3t+R/6aVQtmwwnyHaMpfqK1WCyy+Hq66ChISc3//vvwdXYj7Yg0Ta31KlYP36A69/27as11u8eGQHnbT7hx2Wdwf2SOv0Pek7lwuq8NNPVqqfMMGS93HHwYAB0LevlfBzsm2bJf7Ro2H+fEsMffvaASCSxBhrDlSqv/pq6NkTSpfOu22HHyQiKZVnPkikJfEDJe/8TOIHy5O+c3lo3Tp47TUr1S9cCGXKWDVN//7Qtu2hJQJVmDbNkv+778Lu3XDKKZb8e/SAEiWi/zmiKbel+iCkHSR27bI2hQoVYieJHyxP+s5FWUoKfP21JfpPP7XHbdpYqf7ii6F8+ehtKzkZXn7ZSstLllip8sorYeBAqFMnetvJrdRUmDzZEn1aqb59e4vzggus2sTlD0/6zkXJn39a9c0rr8CqVXZq37evlerzugSbmgr/+5+V/j/7zM4GzjnHSv9nnWXtBkFYt872x4svZizVDxwIDRoEE1O886TvXC7s2AHvv2+l+v/7PyhSBDp3tlL9uecGU9Xy99+WZMeOhTVroG5dS7IDBtiZQF47UKk+ra7eS/XB8qTv3EFShaQkK9W/+aY18h1zjJXoL78camYeUDwge/bARx9Z6X/yZGt87NnTSv/t20e/TtpL9QWDJ33nIrRhg/Weeekl6z1TqpTVRw8YYA2pRWL4uvXffoPnn7ekvGULNGxoF31ddpk1Sh6qrEr1p5xiid5L9bHJk75z2di714ZDGDfOSs27d0NioiX6Xr1ylzCDsGOHdRkdPdrOVsqWtf7+gwZZ//9IZS7VV668rweOl+pjmyd957KwbJn1inn5ZVi+3JLaZZdZFU6TJkFHFx1JSZb833rLhgNo3dqS/0UXZd1H3kv1hYMnfeewEv3ChXYB1dtvw6RJ9vwZZ1ipvls3KFky2BjzyqZN8OqrVv3z2292gLviCmt4rV/fS/WFjSd9F3dUYcUKmD7dbj//bKXe7dvt9Tp1LOn16xdbfd3zmqpdITt6tJXkU1KgZUsbBsJL9YWHJ31X6G3ZYkn955/3JfrVq+214sWhWTMbxKx1a/tbv35sN8rmh9WrrcH6k09saISBA+GEE4KOykWDJ31XqOzebSXTtBL89OlWZZHmuOMssacl+aZNC2+1jXNZiTTp+9DKhcyePZYcf/rJLt+vVg2OOCLjrUqV2B5fRNWugg0vwc+ebeOkgF2I1Lo19O5tST4xMf7GpHfuUHnSL+DWrbNJF9JuSUnWfQ+sfnbXrv3fU7y4jf54xBH7/mZ1q17dhqTNa8nJGevhp0+3RkiwgcxatoTBg/dV0xx1VGwftJyLZZ70C5CUFCvFhyf5JUvsteLFrT/2VVfBSSfZrXZtOwCsXm23NWv23U+7LV1qIzuuX7//9kSyPlPI6kAR6XC5O3bArFkZk/yyZfZakSLQqJE1KKZV0yQk5M+Bx7l44T+nGJacnDHBz5ixrxR/xBGW2AcNsr8tWmSdeMuWtdl5jj02+23t3m0zPIUfEDIfJObPt+fSpvwLV6HCgc8Ydu7cl+Tnz9/3/qOOssT+n/9Ykm/ZsvBMHuJcrPKkHyNSUiwhhif5tEmSixWzUvyVV+4rxUe7iqNECTszqF07++VSU+2sIPMZQ/jtp5/s786d+95XoYIl9mHDLNGfeGJkE4w456LLk35AsivF16hhif3qq+1vy5Z5O9vQwShSxBpSDz/cesgciKoNWLZ6tQ3/e8wx3l3SuVjgST8f5FSKb9bMrg5NK8XXqVPwGypFrHRf0Mawca6w86SfB9av378Un3ZVaPXqltgHDtxXii9TJth4nXPxw5N+FO3aBXfeCY89ZnXfaaX4/v0LVyneOVdwedKPkpkzbQq9BQuswbVvXy/FO+dijyf9XNqzB0aNgvvvt8bNL7+0afWccy4WedLPhQULrEQ/c6YNCfD00zaVnHPOxSrvRHcI9u6FRx+1C6L++gvee8+m2/OE75yLdV7SP0hLlth47FOn2gQcL7xgPXKcc64g8JJ+hFQtwTdpAnPnwvjxNiGFJ3znXEHiJf0IrFxpF099/TV06mSTaec0XIFzzsUiL+lnQxXeeMNGfpw6FZ591hK/J3znXEHlSf8AkpPhggugTx8b3nfOHLj2Wh8/xjlXsEWUwkSks4j8LiKLRWRYFq/XEZFJIjJPRL4TkVqZXj9MRFaIyDPRCjwvffyxle4/+wweegimTLH5VZ1zrqDLMemLSFHgWaALkAD0EpGETIs9Aryqqk2AEcADmV6/D5iS+3Dz1ubNcPnlcP75cOSRNgvVLbfYKJHOOVcYRFLSbwUsVtUlqrobmAB0y7RMAvBt6P7k8NdFpCVQHfhf7sPNOxMnQuPGVod/5502o1PjxkFH5Zxz0RVJ0q8JLA97vCL0XLi5QI/Q/e5AeRGpIiJFgEeBm7LbgIgMFJEkEUlKTk6OLPIo2b7dZm464wwoV86mDhwxwiYVcc65wiZazZI3AR1EZDbQAVgJ7AWuBb5Q1RXZvVlVx6hqoqomVqtWLUoh5WzaNBsFc/RoGDrU5m5t1SrfNu+cc/kukn76K4HwToq1Qs+lU9VVhEr6IlIO6Kmqm0XkJKC9iFwLlANKiMg/qrpfY3B+2rUL7r4bHnnEph2cPBk6dAgyIuecyx+RJP0ZQH0RqYcl+0uAS8MXEJGqwEZVTQVuA8YBqGrvsGX6AYlBJ/zZs+Gyy+DXX+Gqq2wMnfLlg4zIOefyT47VO6qaAgwGvgYWAu+o6q8iMkJEuoYWOxX4XUQWYY22I/Mo3kOWkgL33WfVNxs3wuefw5gxnvCdc/FFVDXoGDJITEzUpKSkqK5z4ULrijljBvTqBc88A5UrR3UTzjkXKBGZqaqJOS1XqK8vTU2Fxx+3IZCXLIF33oE33/SE75yLX4V2wLWlS20I5ClT4LzzrCqnRo2go3LOuWAVupK+Krz4og2BPGcOvPyyDavgCd855wpZSX/VKpuU/Msv4bTTLOEfdVTQUTnnXOwoNEl/0SJo08b64D/9tI+I6ZxzWSk0Sf/YY+GKK+Dqq+G444KOxjnnYlOhSfpFitiFVs455w7MK0Cccy6OeNJ3zrk44knfOefiiCd955yLI570nXMujnjSd865OOJJ3znn4ognfeeciyOe9J1zLo540nfOuTjiSd855+KIJ33nnIsjnvSdcy6OeNJ3zrk44knfOefiiCd955yLI570nXMujnjSd865OOJJ3znn4ognfeeciyOe9J1zLo540nfOuTjiSd855+KIJ33nnIsjnvSdcy6OeNJ3zrk44knfOefiSERJX0Q6i8jvIrJYRIZl8XodEZkkIvNE5DsRqRX2/CwRmSMiv4rINdH+AM455yKXY9IXkaLAs0AXIAHoJSIJmRZ7BHhVVZsAI4AHQs+vBk5S1WZAa2CYiBwZreCdc84dnEhK+q2Axaq6RFV3AxOAbpmWSQC+Dd2fnPa6qu5W1X9Dz5eMcHvOOefySCRJuCawPOzxitBz4eYCPUL3uwPlRaQKgIjUFpF5oXU8pKqrMm9ARAaKSJKIJCUnJx/sZ3DOORehaJW8bwI6iMhsoAOwEtgLoKrLQ9U+xwKXi0j1zG9W1TGqmqiqidWqVYtSSM455zKLJOmvBGqHPa4Vei6dqq5S1R6q2hy4I/Tc5szLAL8A7XMVsXPOuUMWSdKfAdQXkXoiUgK4BPgkfAERqSoiaeu6DRgXer6WiJQO3a8EtAN+j1bwzjnnDk6OSV9VU4DBwNfAQuAdVf1VREaISNfQYqcCv4vIIqA6MDL0fAPgZxGZC/wf8Iiqzo/yZ3DOORchUdWgY8ggMTFRk5KSgg7DOecKFBGZqaqJOS3nXSidcy6OeNJ3zrk44knfOefiiCd955yLI570nXMujnjSd865OOJJ3znn4ognfeeciyOe9J1zLo540nfOuTjiSd855+KIJ33nnIsjnvSdcy6OeNJ3zrk44knfOefiiCd955yLI570nXMujnjSd865OOJJ3znn4ognfeeciyOe9J1zLo540nfOuTjiSd855+KIJ33nnIsjnvSdcy6OeNJ3zrk44knfORfffvgBHngAtm8POpJ84UnfORe/3nwTOnaE22+HRo3gf/8LOqI850nfORd/VK1037s3tG0Ln30GJUvCWWfB5ZfDhg1BR5hnPOk75+JLSgpcfbWV7i+9FL76Cs45B+bMgeHDrfTfoAG89ZYdHAoZT/rOufixbRt07Qovvgh33AGvv24lfIBSpeC++2DWLKhXzw4I554Lf/8dbMxR5knfORcfVq2CDh2s3v6FF+D++0Fk/+UaN4Zp0+Dxx+G776BhQ3jmGdi7N99Dzgue9J1zhd+vv8JJJ8GiRfDppzBwYPbLFy0KN9xg72vbFoYMgfbt7XEB50nfOVe4TZ5siXv3bpgyBbp0ify9devCl1/Ca6/ZAaN5c7jnHvj337yKNs950nfOFV6vv249cmrWhJ9+ghYtDn4dItCnDyxcCBdeCPfea8l/2rTox5sPIkr6ItJZRH4XkcUiMiyL1+uIyCQRmSci34lIrdDzzUTkRxH5NfTaxdH+AM45tx9VGDkSLrvMSvk//AB16uRundWqwRtvwBdf2IVc7drB4MGwdWt0Ys4nOSZ9ESkKPAt0ARKAXiKSkGmxR4BXVbUJMAJ4IPT8DqCvqjYEOgNPiEjFaAXvnHP72bPH6uyHD7d++F99BRWjmHa6dLG6/SFD4LnnrKH3s8+it/48FklJvxWwWFWXqOpuYALQLdMyCcC3ofuT015X1UWq+kfo/ipgHVAtGoE759x+0rpkjh1rXTJfe21fl8xoKlcOnnzSqngqVIDzzoNevWDduuhvK8oiSfo1geVhj1eEngs3F+gRut8dKC8iVcIXEJFWQAngz8wbEJGBIpIkIknJycmRxu6yM3EidO8OH38MqalBR+Nc3lu1Ck45Bb75xvrhH6hLZjS1aWP9+keMgA8+sIu6xo+P6Yu6otWQexPQQURmAx2AlUB6p1YROQJ4DbhCVffLQKo6RlUTVTWxWjU/Eci1+fOhRw/rmnb++XDCCXYaGicDSrk49MsvloAXL7aqliuvzL9tlygBd95pV/Q2aAD9+sGZZ8KSJfkXw0GIJOmvBGqHPa4Vei6dqq5S1R6q2hy4I/TcZgAROQz4HLhDVX+KStTuwNautVPNcuXgzz/hnXegcmX4z3/gqKPslHf16qCjjE+qdvpfSC7yiRnffmuNtSkp1iWzc+dg4mjQwLb/3HPw8882gNujj1pcsURVs70BxYAlQD2semYu0DDTMlWBIqH7I4ERofslgEnADTltJ+3WsmVLdYdo507VNm1US5dWnTFj3/Opqao//KDao4eqiGrx4qqXX646Z05goRZ6mzapTp2q+txzqoMGqbZrp1qxoiqo3n570NEVHq++at/nhg1V//or6Gj2+ftv1XPPtf93YmK+/NaAJI0gx0aUiIGzgUVYffwdoedGAF1D9y8A/ggtMxYoGXq+D7AHmBN2a5bdtjzpH6LUVNVevexf+t57B15u8WLVIUNUy5a1ZTt1Uv3iC9W9e/Mv1sJk1y7V2bMt+dxyi2qXLqq1atm+TbtVqKDatq3qNdeonnKKarlyqhs2BB15wZaaqnrffbZ/O3a0g2ysSU1Vfftt1cMPVy1aVPW221R37MizzUU16efnzZP+Ibr3Xvt3jhoV2fIbN6o++KDqkUfa+xo0UH3xRTtbcPvbu9cOmB9+qDpihOqFF9o+K1p0X3IvUUK1aVPV3r1t337+uZX4UlP3rWf+fFv27rsD+ygF3u7dqgMG2H687DLVf/8NOqLsbdigesUVFm/9+qrffZcnm/GkH0/eesv+lX37Zkwwkfj3X9XXX1dt3tzWUa2aJaS1a/Mk1AJhzRrVb75Rffxx1f79VU88UbVMmYyl96OPVu3WTXX4cNUJE1R//dWSUSS6dVOtVEl169a8/RyF0ZYtqmedZf+DO+88+O97kL75xr43oHrVVVE/O/GkHy9+/FG1ZEmrM96169DXk5qqOnmy6nnn2deiZEnVK69UXbAgaqHGnG3bVH/6yc5wrr9e9bTT7KAXntyrVbPnr79edexYW37bttxtd/p0W/dDD0Xnc8SLFSvsTKpoUftfFETbt6vedJNqkSKqRxyh+v77UVt1pElfbNnYkZiYqElJSUGHUTD89Re0amU9dX7+GapWjc56f/8dnngCXnkFdu2yKxBvvBFOOy3v+z3nhb17bbCsefOsO+v8+dbFL7xLXZkydmVl48YZb4cfnjcxnXmmxbN0KZQunTfbKEzmz4ezz4bNm+G992w8nYJs5kzrVjpnjl1P88wzcOSRuVqliMxU1cQcF4zkyJCfNy/pR2jrVtXGja2RMK9K48nJ1lhWvbqVTJs0UX3lldiuQ/33X2tYfekl1cGDVU8+OWPVTNGiVhd/4YVWN//hh1ZXn98N2f/3fxbP00/n73YLookTVQ87zNqfZs8OOpro2b3b2n5KlbLf8ZgxufoeEpfVO59+mrsqjoIiJUX1nHMsgX39dd5vb+dO1XHjVBs1sq/MEUeojhwZfA+UHTusuuW556wqqmVLa0xNS/Dlylm113XX2cFq9uzYaqhu1061du3YPogGbfx41WLF7Lv3999BR5M3Fi1SPfVU+86eeeYhJ/74S/oLF1of9A4drGdKYTZ0qP3rnnsuf7ebmmoHmbSGtDJlVK+91r60eW3LFisdP/649dho2DBjz5nKla376c03W8P277/HfjfUL7+02Atq/XReSk3d1yPt9NNVN28OOqK8lZpq34NHHjnkVcRf0ldVfeMNu1CjQQPVpUsPfT2x7Pnn7d923XXBxjF/vvVsKVHCDrbdullSjkZvinXr7ODywAOqF12keuyxmqFx9Ygj7EznzjutembZsoLViyNNaqqdnRx7rOqePUFHEzt2797XxbFvXz8TilB8Jn1V64FSsaLVQycl5W5dseabb6x026VL7CSJNWss+VapoulXH775ZmTdF1NTrUfGJ5+o3nOPateuVt0RnuDr1bMrie+/3y4iW7067z9Tfnr/ffucb74ZdCSxYcsW1TPOsH1y110F82AekEiTfuHsvbNggbX0Jyfb2DPnnBOd4IL02282oFStWjac62GHBR1RRjt3wquv2mTSv/8OtWvDddfBVVfZ0LOq1ltm9mwblTDtljaqqggcf7zNbNSihc1M1Lw5VKoU7OfKa6mp1kuoSBGYO9f+xquVK+13u2CBTVzev3/QERUo3ntn9WrVFi2sP+zzz0dnnUFZv171mGOsz3isV1vt3WsN6h07aobG1AoV9pXeixVTbdbMTuGfftrGBcpt3/eC7LXXbL989FHQkQRn3jwbvqJcufzpnFAIEdcl/TT//AMXX2zTmw1sOA40AAAZaElEQVQbZtOnFbSS1O7dcMYZ1g//22/h5JODjihys2dbyX/xYmjWbF8JvlGjvJnYoqBKSbGznCpV7P9cEK+FyI2JE6FnT7ve5PPP7bviDpqX9NPs2aN69dVWkrrkkoLVpTM1dV+D1htvBB2Ny0tjxtj/+X//CzqS/PXyy3bm17hx4e2SmU+IsKRfwIq9h6BYMRg9Gh58ECZMsCshN24MOqrIPPwwvPwy3HUXXHpp0NG4vNS3L9SsabM9xYt33oErroBTT4WpU60dyOW5wp/0wU6Xb70V3nwTfvrJJlxYtizoqLL34YdWJXXxxXDPPUFH4/JayZJw8802Ccf33wcdTd7bvNka+hMTrUqnQoWgI4ob8ZH00/TqZfNnrlljPWFidYyfWbOgTx848UQr6cdbHW+8uuoqqFbN2p4Ku+HDrefW88/bdIMu38RX0gebOHnaNChVCjp0sPk0Y8nKlTbdYZUqNqm5D8YVP8qUgaFD4auvbECuwmrmTJtS8NproWXLoKOJO/GX9MHmsvzpJ/vbrZvV+ceC7duha1fYutUORjVqBB2Ry2/XXmtVHaNGBR1J3ti7F665BqpXj6/2ixgSn0kfLKF+951dDHLttVbnn5oaXDypqdaYN3s2vPUWNGkSXCwuOBUqWF33Bx/YRUqFzQsvWLXqY495PX5A4jfpg/UL/vBDGDQI/vtf6yGza1cwsQwfbj/0Rx+Fc88NJgYXG66/HsqWhQceCDqS6FqzBm6/HU4/HS65JOho4lZ8J32wLp3PPgsPPQRvvx1Ml87x4+0HPnAg3HBD/m7bxZ4qVawK5M034c8/g44mem66yYbreO4575wQIE/6YF/AW26xapWff7arXpcuzZ9tT51qvTZOO81mz/EfgwObqax4cSuMFAbffgtvvGG/s+OOCzqauOZJP9wll1iXznXrrEvnjBl5u70//7Sp0urVsyngihfP2+25guOII2zAsVdegRUrgo4md/7919rNjj7aqndcoDzpZ5bWpbNMGbtS8JNP8mY7mzdb3b2q9dQp7KNJuoN3yy3WwP/II0FHkjuPPmojrz7zjHdBjgGe9LNywgnWpTMhwUrizz4b3fXv2QMXXWQl/Q8+gPr1o7t+VzjUrWsX6Y0ZY2efBdHSpXDffTagWpcuQUfj8KR/YNWr7+vSOXjwvlJXbqlal7xvvrHuax065H6drvC67TbrUfbEE0FHcvBUYcgQ6yxREOMvpDzpZ6ds2X1dOh9+2IZxyG2XzqeftkvPb7nFBptyLjvHHw8XXmhVI5s2BR3NwfnoIxtX5957bfIfFxM86eckrUvnf/9rowKecQZs2HBo6/riC7vM/vzzC18fbJd3br8dtm2zxF9Q/POPndE2aWJ/XczwpB8JERsBccIEmD7dunQuWXJw6/jlF+sd1LQpvP56wZvMxQWnaVNr9H/iCUumBcG991qvo9GjreDkYoZnnoNx8cU2y09ysnXpnD49svetW2c/2nLlrDdQ2bJ5G6crfO64wy4afOGFoCPJ2fz5NmPagAEFa6a3OOFJ/2C1bw8//mgJPJIunbt2WXXOunW2rNdtukPRpo1dwPfII8ENFRKJ1FRrA6tYsfBcWFbIeNI/FMcfb4m/UaPsu3SqWmnnxx/htddswgjnDtUdd9j4NS+/HHQkBzZ+PPzwg7WBVakSdDQuC570D1X16jB5MpxzjnXpvOmm/bt03n+/jZ8yapT1U3YuNzp2hJNOshL0nj1BR7O/DRus7attW+jXL+ho3AF40s+NtC6d//mPXXV4ySX7Tr3fftvmtu3b16Y9dC63RKy0/9dfVpiINcOG2ZXmo0d7R4UY5v+Z3Cpa1PreP/IIvPsudOpkXTP79YN27exqSh9EzUXL2WdDs2Z29rh3b9DR7DNtGowda12SGzcOOhqXDU/60SBioyK+845NEHHOOXDkkXYWULJk0NG5wkTE+u0vWgTvvx90NCYlxRpva9WCu+8OOhqXg4iSvoh0FpHfRWSxiOxXVyEidURkkojME5HvRKRW2GtfichmEYmxyWjzwIUXWpfOs8+2QdSqVg06IlcY9ehhnQlGjbLOAkF76imYNw+efNJ6tbmYlmPSF5GiwLNAFyAB6CUiCZkWewR4VVWbACOA8MtNHwYui064BUC7dnbpeYMGQUfiCquiRW1Mnrlz7bsWpBUrrHR/9tnWk83FvEhK+q2Axaq6RFV3AxOAbpmWSQC+Dd2fHP66qk4CtkUhVudcmksvtVE4R44MtrQ/dKhV7zz9tLddFRCRJP2awPKwxytCz4WbC/QI3e8OlBeRiDvpishAEUkSkaTk5ORI3+Zc/CpeHG691YYAnzw5mBi++som/xk+3CZIcQVCtBpybwI6iMhsoAOwEoi4a4GqjlHVRFVNrFatWpRCcq6Q69fPZtgaOTL/t71zp3VVPv54u0bFFRiRjIS0Eqgd9rhW6Ll0qrqKUElfRMoBPVV1c7SC3LNnDytWrGBXLF9+7gJXqlQpatWqRfF4mXayVClLuDfeaFd9n3RS/m37gQds0MFJk7yHWgETSdKfAdQXkXpYsr8EuDR8ARGpCmxU1VTgNmBcNINcsWIF5cuXp27duojXG7osqCobNmxgxYoV1KtXL+hw8s/VV1svnpEjrcdYfli0yK4K7t3bxgNyBUqO1TuqmgIMBr4GFgLvqOqvIjJCRLqGFjsV+F1EFgHVgfTzTRGZCrwLnC4iK0TkrIMNcteuXVSpUsUTvjsgEaFKlSrxdzZYtizccIP14pkzJ++3p2qTnJcuXfDn7o1TEQ10rapfAF9keu6usPvvAe8d4L3tcxNgGk/4Lidx+x0ZPNhmdhs1yi4QzEtvv21VOs88AzVq5O22XJ7wK3KdK+gqVrRG1ffeg99+y7vtbNliXTQTE+Gaa/JuOy5PedKPwIYNG2jWrBnNmjWjRo0a1KxZM/3x7t27I1rHFVdcwe+//57tMs8++yxvvPFGNEJ28WboUGvYffDBvNvGnXfC2rU2oFrRonm3HZenRGPhMu4wiYmJmpSUlOG5hQsX0iBGrnC95557KFeuHDdl6qamqqgqReJsdMGUlBSKRTAdXn7tn1j6ruS7oUPtIqnFi+3CrWiaNQtOPNHG2ClIc/XGERGZqao5TtpR4DLUDTfYhFXRvN1ww6HFsnjxYhISEujduzcNGzZk9erVDBw4kMTERBo2bMiIESPSl23Xrh1z5swhJSWFihUrMmzYMJo2bcpJJ53EunXrABg+fDhPPPFE+vLDhg2jVatWHH/88UybNg2A7du307NnTxISErjgggtITExkThYNeHfffTcnnngijRo14pprriHt4L5o0SJOO+00mjZtSosWLVi2bBkAo0aNonHjxjRt2pQ77rgjQ8wAa9as4dhjjwVg7NixnH/++XTs2JGzzjqLrVu3ctppp9GiRQuaNGnCZ6FeJFntn88//5wWLVrQtGlTzjzzTFJTUzn22GPZuHEjAHv37uXoo49Of+wOwk03WQk82jNW7d1r1TnVqtkcEa5AK3BJP9b89ttvDB06lAULFlCzZk0efPBBkpKSmDt3Lt988w0LFizY7z1btmyhQ4cOzJ07l5NOOolx47Lu4aqqTJ8+nYcffjj9APL0009To0YNFixYwJ133sns2bOzfO/111/PjBkzmD9/Plu2bOGrr74CoFevXgwdOpS5c+cybdo0Dj/8cD799FO+/PJLpk+fzty5c7nxxhtz/NyzZ8/mgw8+YNKkSZQuXZqPPvqIWbNmMXHiRIYOHZrl/ilatCiDBg3iww8/ZO7cuUyYMIEiRYrQq1cv3gyND//1119z4oknUrly5RxjcJnUrGkXbI0bB6tWRW+9Y8bAjBnw2GPWfuAKtAI3TX2oIBwzjjnmGBLDpkF86623eOmll0hJSWHVqlUsWLCAhISM49OVLl2aLl26ANCyZUumTp2a5bp79OiRvkxaifz777/n1ltvBaBp06Y0bNgwy/dOmjSJhx9+mF27drF+/XpatmxJmzZtWL9+Peeddx5gFzMBTJw4kf79+1O6dGmAiBLumWeeSaVKlQA7OA0bNozvv/+eIkWKsHz5ctavX7/f/vnxxx/p2LEjderUybCdAQMGcOGFFzJ48GDGjRvHlVdemeP23QHceiu89JJN6vPoo7lf39q1NrjbaadBr165X58LXIFL+rGmbNmy6ff/+OMPnnzySaZPn07FihXp06dPlv3GS5QokX6/aNGipKSkZLnukqErHbNbJis7duxg8ODBzJo1i5o1azJ8+PBD6r9erFgxUkNTQGZ+f/jnfvXVV9myZQuzZs2iWLFi1KpVK3358OUOpG7dulSqVInJkycze/ZszjzzzIOO1YUcfbQl5+eft2Sd2+G9b74ZduyweaDjtUtsIePVO1G0detWypcvz2GHHcbq1av5+uuvo76Ntm3b8k6oL/b8+fOzrD7auXMnRYoUoWrVqmzbto33Q5NtVKpUiWrVqvHpp58Clsh37NjBGWecwbhx49i5cydAen163bp1mTlzJgDvvZflZRiAVVcdfvjhFCtWjG+++YaVK1dmudzJJ5/M5MmT+euvvzJsB6y037t3by655JK4awyPuttus0T95JO5W89338Frr8Ett8AJJ0QlNBc8/3VFUYsWLUhISOCEE06gb9++tG3bNurbGDJkCCtXriQhIYF7772XhIQEKlSokGGZKlWqcPnll5OQkECXLl1o3bp1+mtvvPEGjz76KE2aNKFdu3YkJydz7rnn0rlzZxITE2nWrBmPP/44ADfffDNPPvkkLVq0YNOmTQeM6bLLLmPatGk0btyYCRMmUL9+/SyXq169OqNHj6Zbt240bdqU3r17p7/WvXt3tmzZQj+fUDv3EhKgZ0/rybNly6GtY/duu/K2Xj2bl9cVHmld6WLl1rJlS81swYIF+z0Xr/bs2aM7d+5UVdVFixZp3bp1dc+ePQFHlXs//vijnnrqqblej39XQmbNUgXVUaMO7f2jRtn7P/88unG5PAMkaQQ51uv0C5h//vmH008/nZSUFFSVF154IaJ+8rFs5MiRjBkzhgkTJgQdSuHRvDl06WI9bq67zsboidTSpXDffTYt49ln512MLhB+cZYrVPy7EuaHH2z6zscfj/xiFFXo2tUmZlm4EGrXzvk9LiYU2ouznHMRatsWOnSwwdj+/Tey93z8sQ3RfO+9nvALKU/6zhVmd9xhF2qNH5/zstu3W1VQ48b21xVKnvSdK8w6dbIxcx56yCYwz86IEbB8uQ2oFi+zj8UhT/rOFWYiNnH5kiWQXUP5L79Yo2///lYt5AotT/oR6Nix434XWj3xxBMMGjQo2/eVK1cOgFWrVnHBBRdkucypp55K5obrzJ544gl27NiR/vjss89m8+aoTUHsCrtzz7UqmwcegNAV1hmkzYZ12GHRH6zNxRxP+hHo1avXft0JJ0yYQK8IxyI58sgjs72iNSeZk/4XX3xBxQI08JWqpg/nkJO9e/fmcTRxqEgRuP12WLAAPvpo/9fHj4epU+G//839sA0u5hW8pB/A2MoXXHABn3/+efqEKcuWLWPVqlW0b98+vd98ixYtaNy4MR9//PF+71+2bBmNGjUCbIiESy65hAYNGtC9e/f0oQ8ABg0alD4s89133w3AU089xapVq+jYsSMdO3YEbHiEtAHNHnvsMRo1akSjRo3Sh2VetmwZDRo04KqrrqJhw4aceeaZGbaT5tNPP6V169Y0b96cTp06sXbtWsCuBbjiiito3LgxTZo0SR/G4auvvkofFvn0008HbH6BR8LmSm3UqBHLli1j2bJlHH/88fTt25dGjRqxfPnyLD9f2ue59dZbadGiBe+++y6LFy+mU6dO6cM///nnn/Tt25ePwhJW7969s9zX7gAuvBDq17ehkcO7aW/YYOPrnHwyXHFFcPG5fFOwr+rJJ5UrV6ZVq1Z8+eWXdOvWjQkTJnDRRRchIpQqVYoPP/yQww47jPXr19OmTRu6du16wPlaR48eTZkyZVi4cCHz5s2jRYsW6a+NHDmSypUrs3fvXk4//XTmzZvHddddx2OPPcbkyZOpmqkUNnPmTF5++WV+/vlnVJXWrVvToUMHKlWqxB9//MFbb73Fiy++yEUXXcT7779Pnz59Mry/Xbt2/PTTT4gIY8eO5b///S+PPvoo9913HxUqVGD+/PkAbNq0ieTkZK666iqmTJlCvXr1Ihrv/o8//mD8+PG0adPmgJ+vSZMmgA0dMWvWLABat27NsGHD6N69O7t27SI1NZUBAwbw+OOPc/7557NlyxamTZvG+Eh6pDhTtCgMGwYDBsBXX9mFW2Dj9GzaZI23PuZRXCh4ST+gsZXTqnjSkv5LL70EWNXF7bffzpQpUyhSpAgrV65k7dq11DjApNFTpkzhulB3uCZNmqQnPYB33nmHMWPGkJKSwurVq1mwYEGG1zP7/vvv6d69e/pIlj169GDq1Kl07dqVevXq0axZMyDj0MzhVqxYwcUXX8zq1avZvXs39erVA2yo5fDqrEqVKvHpp59yyimnpC8TyfDLderUSU/4OX2+iy++GIBt27axcuVKunfvDuwb/rlDhw5ce+21JCcn8/7779OzZ88CfyVyvuvTB+65B0aOhM6d4eef4cUX4cYbIZvvmStc/NAeoW7dujFp0iRmzZrFjh07aNmyJWADmCUnJzNz5kzmzJlD9erVD2kY46VLl/LII48wadIk5s2bxznnnHNI60mTNiwzHHho5iFDhjB48GDmz5/PCy+8kOvhlyHjEMzhwyrn9PkiGYK5b9++vP7667z88sv079//oGONeyVK2IiZP/xgV9xec41NvBJW1eYKP0/6ESpXrhwdO3akf//+GRpw04YVLl68eIZhgw/klFNOSZ8l6pdffmHevHmADctctmxZKlSowNq1a/nyyy/T31O+fHm2bdu237rat2/PRx99xI4dO9i+fTsffvgh7du3j/gzbdmyhZo1awJkqCo544wzePbZZ9Mfb9q0iTZt2jBlyhSWLl0KZBx+Oa1aZtasWemvZ5bd5wtXvnx5atWqlV5//++//6Y3Yvfr1y+93SLzxDQuQgMGQPXqNgrn3Lk2/HL58kFH5fKRJ/2D0KtXL+bOnZsh6ffu3ZukpCQaN27Mq6++ygk5jDs+aNAg/vnnHxo0aMBdd92VfsbQtGlTmjdvzgknnMCll16aYVjmgQMH0rlz5/SG3DQtWrSgX79+tGrVitatW3PllVfSvHnziD/PPffcw4UXXkjLli0ztBcMHz6cTZs20ahRI5o2bcrkyZOpVq0aY8aMoUePHjRt2jS9OqZnz55s3LiRhg0b8swzz3Dcccdlua3sPl9mr732Gk899RRNmjTh5JNPZs2aNYANzdygQQOu8AbHQ1e6tFXnbN5s9fqh2dlc/PAB11yBsWPHDho3bsysWbP2m0MgjX9XIrB9Ozz4IFx9NdSqFXQ0Lkp8wDVXqEycOJEGDRowZMiQAyZ8F6GyZW3oZE/4ccm7P7gCoVOnTjm2lzjnclZgSvqxVg3lYo9/R5zLWYFI+qVKlWLDhg3+o3YHpKps2LAhvV+/cy5rBaJ6p1atWqxYsYLk5OSgQ3ExrFSpUtTyemrnslUgkn7x4sXTrwR1zjl36ApE9Y5zzrno8KTvnHNxxJO+c87FkZi7IldEkoGC3iG7KrA+6CBiiO+PjHx/7OP7IqPc7I86qlotp4ViLukXBiKSFMnl0PHC90dGvj/28X2RUX7sD6/ecc65OOJJ3znn4ogn/bwxJugAYozvj4x8f+zj+yKjPN8fXqfvnHNxxEv6zjkXRzzpO+dcHPGkH0UiUltEJovIAhH5VUSuDzqmoIlIURGZLSKfBR1L0ESkooi8JyK/ichCETkp6JiCJCJDQ7+TX0TkLRGJqyFSRWSciKwTkV/CnqssIt+IyB+hv5WivV1P+tGVAtyoqglAG+A/IhLvM3hfDywMOogY8STwlaqeADQljveLiNQErgMSVbURUBS4JNio8t0rQOdMzw0DJqlqfWBS6HFUedKPIlVdraqzQve3YT/qmsFGFRwRqQWcA4wNOpagiUgF4BTgJQBV3a2qm4ONKnDFgNIiUgwoA6wKOJ58papTgI2Znu4GjA/dHw+cH+3tetLPIyJSF2gO/BxsJIF6ArgFSA06kBhQD0gGXg5Vd40VkbJBBxUUVV0JPAL8DawGtqjq/4KNKiZUV9XVoftrgOrR3oAn/TwgIuWA94EbVHVr0PEEQUTOBdap6sygY4kRxYAWwGhVbQ5sJw9O3QuKUF11N+xgeCRQVkT6BBtVbFHrTx/1PvWe9KNMRIpjCf8NVf0g6HgC1BboKiLLgAnAaSLyerAhBWoFsEJV08783sMOAvGqE7BUVZNVdQ/wAXBywDHFgrUicgRA6O+6aG/Ak34UiYhgdbYLVfWxoOMJkqrepqq1VLUu1kD3rarGbUlOVdcAy0Xk+NBTpwMLAgwpaH8DbUSkTOh3czpx3LAd5hPg8tD9y4GPo70BT/rR1Ra4DCvVzgndzg46KBczhgBviMg8oBkwKuB4AhM643kPmAXMx3JRXA3JICJvAT8Cx4vIChEZADwInCEif2BnQw9Gfbs+DINzzsUPL+k751wc8aTvnHNxxJO+c87FEU/6zjkXRzzpO+dcHPGk75xzccSTvnPOxZH/Dxe2NH68a3wX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0037" y="772732"/>
            <a:ext cx="4315593" cy="2936383"/>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206" y="3219167"/>
            <a:ext cx="4118967" cy="2854087"/>
          </a:xfrm>
          <a:prstGeom prst="rect">
            <a:avLst/>
          </a:prstGeom>
        </p:spPr>
      </p:pic>
    </p:spTree>
    <p:extLst>
      <p:ext uri="{BB962C8B-B14F-4D97-AF65-F5344CB8AC3E}">
        <p14:creationId xmlns:p14="http://schemas.microsoft.com/office/powerpoint/2010/main" val="3617565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r>
              <a:rPr lang="en-US" dirty="0"/>
              <a:t/>
            </a:r>
            <a:br>
              <a:rPr lang="en-US" dirty="0"/>
            </a:b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3466778981"/>
              </p:ext>
            </p:extLst>
          </p:nvPr>
        </p:nvGraphicFramePr>
        <p:xfrm>
          <a:off x="4015740" y="914400"/>
          <a:ext cx="5759325" cy="300077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914775" y="4414838"/>
            <a:ext cx="7800975" cy="957262"/>
          </a:xfrm>
          <a:prstGeom prst="rect">
            <a:avLst/>
          </a:prstGeom>
          <a:noFill/>
        </p:spPr>
        <p:txBody>
          <a:bodyPr wrap="square" rtlCol="0">
            <a:spAutoFit/>
          </a:bodyPr>
          <a:lstStyle/>
          <a:p>
            <a:r>
              <a:rPr lang="en-US" dirty="0" smtClean="0"/>
              <a:t>From the experiments conducted, it can be seen that when comparing the models applied, the best result was obtained from VGG16 network with a test accuracy of 98%</a:t>
            </a:r>
            <a:endParaRPr lang="en-US" dirty="0"/>
          </a:p>
        </p:txBody>
      </p:sp>
    </p:spTree>
    <p:extLst>
      <p:ext uri="{BB962C8B-B14F-4D97-AF65-F5344CB8AC3E}">
        <p14:creationId xmlns:p14="http://schemas.microsoft.com/office/powerpoint/2010/main" val="32047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Topic</a:t>
            </a:r>
          </a:p>
        </p:txBody>
      </p:sp>
      <p:sp>
        <p:nvSpPr>
          <p:cNvPr id="3" name="Content Placeholder 2"/>
          <p:cNvSpPr>
            <a:spLocks noGrp="1"/>
          </p:cNvSpPr>
          <p:nvPr>
            <p:ph idx="1"/>
          </p:nvPr>
        </p:nvSpPr>
        <p:spPr>
          <a:xfrm>
            <a:off x="3606085" y="864108"/>
            <a:ext cx="8216721" cy="5120640"/>
          </a:xfrm>
        </p:spPr>
        <p:txBody>
          <a:bodyPr/>
          <a:lstStyle/>
          <a:p>
            <a:pPr marL="0" indent="0">
              <a:buNone/>
            </a:pPr>
            <a:r>
              <a:rPr lang="en-US" sz="2800" dirty="0">
                <a:solidFill>
                  <a:schemeClr val="accent3">
                    <a:lumMod val="75000"/>
                  </a:schemeClr>
                </a:solidFill>
              </a:rPr>
              <a:t>Plant Disease Detection</a:t>
            </a:r>
            <a:r>
              <a:rPr lang="en-US" dirty="0"/>
              <a:t/>
            </a:r>
            <a:br>
              <a:rPr lang="en-US" dirty="0"/>
            </a:br>
            <a:r>
              <a:rPr lang="en-US" dirty="0"/>
              <a:t>Pattern recognition can be used in many aspects of agriculture, one of which is Plant disease detection. Image and pattern recognition techniques are applied to a dataset of images of a large variety of plants to train them to identify if a plant is diseased and if it is, to specify its disease. 	</a:t>
            </a:r>
          </a:p>
        </p:txBody>
      </p:sp>
    </p:spTree>
    <p:extLst>
      <p:ext uri="{BB962C8B-B14F-4D97-AF65-F5344CB8AC3E}">
        <p14:creationId xmlns:p14="http://schemas.microsoft.com/office/powerpoint/2010/main" val="375837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p>
        </p:txBody>
      </p:sp>
      <p:sp>
        <p:nvSpPr>
          <p:cNvPr id="3" name="Content Placeholder 2"/>
          <p:cNvSpPr>
            <a:spLocks noGrp="1"/>
          </p:cNvSpPr>
          <p:nvPr>
            <p:ph idx="1"/>
          </p:nvPr>
        </p:nvSpPr>
        <p:spPr/>
        <p:txBody>
          <a:bodyPr anchor="t"/>
          <a:lstStyle/>
          <a:p>
            <a:r>
              <a:rPr lang="en-US" dirty="0"/>
              <a:t>The dataset we have chosen to use for our project is the Plant Village dataset</a:t>
            </a:r>
          </a:p>
          <a:p>
            <a:r>
              <a:rPr lang="en-US" dirty="0"/>
              <a:t>Sample images </a:t>
            </a:r>
            <a:r>
              <a:rPr lang="en-US" dirty="0" smtClean="0"/>
              <a:t>  </a:t>
            </a:r>
            <a:r>
              <a:rPr lang="en-US" dirty="0"/>
              <a:t>all 38 classes:</a:t>
            </a:r>
          </a:p>
          <a:p>
            <a:pPr marL="502920" lvl="1" indent="0">
              <a:buNone/>
            </a:pPr>
            <a:endParaRPr lang="en-US" dirty="0"/>
          </a:p>
        </p:txBody>
      </p:sp>
      <p:pic>
        <p:nvPicPr>
          <p:cNvPr id="7" name="Picture 6" descr="A close up of many different vegetables on display&#10;&#10;Description automatically generated">
            <a:extLst>
              <a:ext uri="{FF2B5EF4-FFF2-40B4-BE49-F238E27FC236}">
                <a16:creationId xmlns:a16="http://schemas.microsoft.com/office/drawing/2014/main" xmlns="" id="{DD33CF72-19F8-4FE5-A867-726CCA747259}"/>
              </a:ext>
            </a:extLst>
          </p:cNvPr>
          <p:cNvPicPr>
            <a:picLocks noChangeAspect="1"/>
          </p:cNvPicPr>
          <p:nvPr/>
        </p:nvPicPr>
        <p:blipFill>
          <a:blip r:embed="rId2"/>
          <a:stretch>
            <a:fillRect/>
          </a:stretch>
        </p:blipFill>
        <p:spPr>
          <a:xfrm>
            <a:off x="4186252" y="2017487"/>
            <a:ext cx="4580378" cy="3926720"/>
          </a:xfrm>
          <a:prstGeom prst="rect">
            <a:avLst/>
          </a:prstGeom>
        </p:spPr>
      </p:pic>
    </p:spTree>
    <p:extLst>
      <p:ext uri="{BB962C8B-B14F-4D97-AF65-F5344CB8AC3E}">
        <p14:creationId xmlns:p14="http://schemas.microsoft.com/office/powerpoint/2010/main" val="233260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3856389" y="1585325"/>
            <a:ext cx="7315200" cy="3965469"/>
          </a:xfrm>
        </p:spPr>
        <p:txBody>
          <a:bodyPr anchor="t">
            <a:normAutofit fontScale="92500" lnSpcReduction="20000"/>
          </a:bodyPr>
          <a:lstStyle/>
          <a:p>
            <a:pPr lvl="1"/>
            <a:r>
              <a:rPr lang="en-US" dirty="0" smtClean="0"/>
              <a:t>Large size of dataset:</a:t>
            </a:r>
          </a:p>
          <a:p>
            <a:pPr marL="502920" lvl="1" indent="0">
              <a:buNone/>
            </a:pPr>
            <a:r>
              <a:rPr lang="en-US" dirty="0"/>
              <a:t>	</a:t>
            </a:r>
            <a:r>
              <a:rPr lang="en-US" dirty="0" smtClean="0"/>
              <a:t>As the dataset was too large to use with the computational power 	available, a sample was use.</a:t>
            </a:r>
          </a:p>
          <a:p>
            <a:pPr marL="502920" lvl="1" indent="0">
              <a:buNone/>
            </a:pPr>
            <a:r>
              <a:rPr lang="en-US" dirty="0" smtClean="0"/>
              <a:t>	This sample included 3 plants and 15 diseases.</a:t>
            </a:r>
          </a:p>
          <a:p>
            <a:pPr marL="502920" lvl="1" indent="0">
              <a:buNone/>
            </a:pPr>
            <a:endParaRPr lang="en-US" dirty="0"/>
          </a:p>
          <a:p>
            <a:pPr lvl="1"/>
            <a:r>
              <a:rPr lang="en-US" dirty="0" smtClean="0"/>
              <a:t>Lack of Computational powers:</a:t>
            </a:r>
          </a:p>
          <a:p>
            <a:pPr marL="502920" lvl="1" indent="0">
              <a:buNone/>
            </a:pPr>
            <a:r>
              <a:rPr lang="en-US" dirty="0"/>
              <a:t>	</a:t>
            </a:r>
            <a:r>
              <a:rPr lang="en-US" dirty="0" smtClean="0"/>
              <a:t>Even after reducing the size of the dataset, it was seen that device 	could not provide it with the power needed. to overcome this, this 	project has been done directly on </a:t>
            </a:r>
            <a:r>
              <a:rPr lang="en-US" dirty="0" err="1" smtClean="0"/>
              <a:t>Kaggle</a:t>
            </a:r>
            <a:r>
              <a:rPr lang="en-US" dirty="0" smtClean="0"/>
              <a:t> Kernels.</a:t>
            </a:r>
          </a:p>
          <a:p>
            <a:pPr marL="502920" lvl="1" indent="0">
              <a:buNone/>
            </a:pPr>
            <a:endParaRPr lang="en-US" dirty="0" smtClean="0"/>
          </a:p>
          <a:p>
            <a:pPr lvl="1"/>
            <a:r>
              <a:rPr lang="en-US" dirty="0" smtClean="0"/>
              <a:t>Over Fitting</a:t>
            </a:r>
          </a:p>
          <a:p>
            <a:pPr marL="502920" lvl="1" indent="0">
              <a:buNone/>
            </a:pPr>
            <a:r>
              <a:rPr lang="en-US" dirty="0" smtClean="0"/>
              <a:t>	Due to dataset sampling which reduced the size of the dataset, over 	fitting because an issue. The Training accuracy was significantly 	higher than test accuracy showing the occurrence of memorization.</a:t>
            </a:r>
          </a:p>
          <a:p>
            <a:pPr marL="502920" lvl="1" indent="0">
              <a:buNone/>
            </a:pPr>
            <a:r>
              <a:rPr lang="en-US" dirty="0" smtClean="0"/>
              <a:t>	This was fixed by changing parameters and reducing the number of 	epochs.</a:t>
            </a:r>
          </a:p>
          <a:p>
            <a:pPr marL="502920" lvl="1" indent="0">
              <a:buNone/>
            </a:pPr>
            <a:endParaRPr lang="en-US" dirty="0"/>
          </a:p>
        </p:txBody>
      </p:sp>
    </p:spTree>
    <p:extLst>
      <p:ext uri="{BB962C8B-B14F-4D97-AF65-F5344CB8AC3E}">
        <p14:creationId xmlns:p14="http://schemas.microsoft.com/office/powerpoint/2010/main" val="157969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4023043" y="3103109"/>
            <a:ext cx="7484901" cy="1731081"/>
          </a:xfrm>
        </p:spPr>
        <p:txBody>
          <a:bodyPr anchor="t">
            <a:normAutofit/>
          </a:bodyPr>
          <a:lstStyle/>
          <a:p>
            <a:pPr marL="502920" lvl="1" indent="0">
              <a:buNone/>
            </a:pPr>
            <a:r>
              <a:rPr lang="en-US" sz="3600" dirty="0" smtClean="0"/>
              <a:t>Convolutional Neural Network</a:t>
            </a:r>
            <a:endParaRPr lang="en-US" sz="3600" dirty="0"/>
          </a:p>
        </p:txBody>
      </p:sp>
    </p:spTree>
    <p:extLst>
      <p:ext uri="{BB962C8B-B14F-4D97-AF65-F5344CB8AC3E}">
        <p14:creationId xmlns:p14="http://schemas.microsoft.com/office/powerpoint/2010/main" val="509201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 used:</a:t>
            </a:r>
            <a:br>
              <a:rPr lang="en-US" dirty="0"/>
            </a:br>
            <a:endParaRPr lang="en-US" dirty="0"/>
          </a:p>
        </p:txBody>
      </p:sp>
      <p:sp>
        <p:nvSpPr>
          <p:cNvPr id="3" name="Content Placeholder 2"/>
          <p:cNvSpPr>
            <a:spLocks noGrp="1"/>
          </p:cNvSpPr>
          <p:nvPr>
            <p:ph idx="1"/>
          </p:nvPr>
        </p:nvSpPr>
        <p:spPr>
          <a:xfrm>
            <a:off x="3856389" y="894797"/>
            <a:ext cx="7315200" cy="4765183"/>
          </a:xfrm>
        </p:spPr>
        <p:txBody>
          <a:bodyPr anchor="t">
            <a:normAutofit/>
          </a:bodyPr>
          <a:lstStyle/>
          <a:p>
            <a:pPr lvl="1"/>
            <a:r>
              <a:rPr lang="en-US" dirty="0" smtClean="0"/>
              <a:t> </a:t>
            </a:r>
            <a:r>
              <a:rPr lang="en-US" dirty="0" err="1" smtClean="0"/>
              <a:t>numpy</a:t>
            </a:r>
            <a:r>
              <a:rPr lang="en-US" dirty="0" smtClean="0"/>
              <a:t> </a:t>
            </a:r>
            <a:r>
              <a:rPr lang="en-US" dirty="0"/>
              <a:t>as </a:t>
            </a:r>
            <a:r>
              <a:rPr lang="en-US" dirty="0" err="1"/>
              <a:t>np</a:t>
            </a:r>
            <a:endParaRPr lang="en-US" dirty="0"/>
          </a:p>
          <a:p>
            <a:pPr lvl="1"/>
            <a:r>
              <a:rPr lang="en-US" dirty="0" smtClean="0"/>
              <a:t>  </a:t>
            </a:r>
            <a:r>
              <a:rPr lang="en-US" dirty="0"/>
              <a:t>pickle</a:t>
            </a:r>
          </a:p>
          <a:p>
            <a:pPr lvl="1"/>
            <a:r>
              <a:rPr lang="en-US" dirty="0" smtClean="0"/>
              <a:t>  cv2 (open cv)</a:t>
            </a:r>
            <a:endParaRPr lang="en-US" dirty="0"/>
          </a:p>
          <a:p>
            <a:pPr lvl="1"/>
            <a:r>
              <a:rPr lang="en-US" dirty="0" smtClean="0"/>
              <a:t>  </a:t>
            </a:r>
            <a:r>
              <a:rPr lang="en-US" dirty="0" err="1" smtClean="0"/>
              <a:t>sklearn</a:t>
            </a:r>
            <a:endParaRPr lang="en-US" dirty="0" smtClean="0"/>
          </a:p>
          <a:p>
            <a:pPr lvl="1"/>
            <a:r>
              <a:rPr lang="en-US" dirty="0" smtClean="0"/>
              <a:t> </a:t>
            </a:r>
            <a:r>
              <a:rPr lang="en-US" dirty="0" err="1" smtClean="0"/>
              <a:t>matplotlib</a:t>
            </a:r>
            <a:endParaRPr lang="en-US" dirty="0"/>
          </a:p>
          <a:p>
            <a:pPr lvl="1"/>
            <a:r>
              <a:rPr lang="en-US" dirty="0" smtClean="0"/>
              <a:t>  </a:t>
            </a:r>
            <a:r>
              <a:rPr lang="en-US" dirty="0" err="1"/>
              <a:t>tensorflow</a:t>
            </a:r>
            <a:r>
              <a:rPr lang="en-US" dirty="0"/>
              <a:t> </a:t>
            </a:r>
            <a:endParaRPr lang="en-US" dirty="0" smtClean="0"/>
          </a:p>
          <a:p>
            <a:pPr lvl="1"/>
            <a:endParaRPr lang="en-US" dirty="0"/>
          </a:p>
          <a:p>
            <a:pPr lvl="1"/>
            <a:r>
              <a:rPr lang="en-US" dirty="0" smtClean="0"/>
              <a:t>Layers</a:t>
            </a:r>
          </a:p>
          <a:p>
            <a:pPr lvl="2"/>
            <a:r>
              <a:rPr lang="en-US" dirty="0" err="1" smtClean="0"/>
              <a:t>BatchNormalization</a:t>
            </a:r>
            <a:endParaRPr lang="en-US" dirty="0" smtClean="0"/>
          </a:p>
          <a:p>
            <a:pPr lvl="2"/>
            <a:r>
              <a:rPr lang="en-US" dirty="0" smtClean="0"/>
              <a:t>Conv2D</a:t>
            </a:r>
          </a:p>
          <a:p>
            <a:pPr lvl="2"/>
            <a:r>
              <a:rPr lang="en-US" dirty="0" smtClean="0"/>
              <a:t>MaxPooling2D</a:t>
            </a:r>
          </a:p>
          <a:p>
            <a:pPr lvl="2"/>
            <a:r>
              <a:rPr lang="en-US" dirty="0" smtClean="0"/>
              <a:t>Flatten</a:t>
            </a:r>
          </a:p>
          <a:p>
            <a:pPr lvl="2"/>
            <a:r>
              <a:rPr lang="en-US" dirty="0" smtClean="0"/>
              <a:t>Dropout</a:t>
            </a:r>
          </a:p>
          <a:p>
            <a:pPr lvl="2"/>
            <a:r>
              <a:rPr lang="en-US" dirty="0" smtClean="0"/>
              <a:t>Dense</a:t>
            </a:r>
          </a:p>
          <a:p>
            <a:pPr lvl="2"/>
            <a:r>
              <a:rPr lang="en-US" dirty="0" err="1"/>
              <a:t>S</a:t>
            </a:r>
            <a:r>
              <a:rPr lang="en-US" dirty="0" err="1" smtClean="0"/>
              <a:t>oftmax</a:t>
            </a:r>
            <a:endParaRPr lang="en-US" dirty="0"/>
          </a:p>
          <a:p>
            <a:pPr marL="502920" lvl="1" indent="0">
              <a:buNone/>
            </a:pPr>
            <a:endParaRPr lang="en-US" dirty="0" smtClean="0"/>
          </a:p>
          <a:p>
            <a:pPr lvl="1"/>
            <a:endParaRPr lang="en-US" dirty="0"/>
          </a:p>
          <a:p>
            <a:pPr marL="502920" lvl="1" indent="0">
              <a:buNone/>
            </a:pPr>
            <a:endParaRPr lang="en-US" dirty="0"/>
          </a:p>
        </p:txBody>
      </p:sp>
    </p:spTree>
    <p:extLst>
      <p:ext uri="{BB962C8B-B14F-4D97-AF65-F5344CB8AC3E}">
        <p14:creationId xmlns:p14="http://schemas.microsoft.com/office/powerpoint/2010/main" val="246253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r>
              <a:rPr lang="en-US" dirty="0"/>
              <a:t/>
            </a:r>
            <a:br>
              <a:rPr lang="en-US" dirty="0"/>
            </a:br>
            <a:endParaRPr lang="en-US" dirty="0"/>
          </a:p>
        </p:txBody>
      </p:sp>
      <p:sp>
        <p:nvSpPr>
          <p:cNvPr id="3" name="Content Placeholder 2"/>
          <p:cNvSpPr>
            <a:spLocks noGrp="1"/>
          </p:cNvSpPr>
          <p:nvPr>
            <p:ph idx="1"/>
          </p:nvPr>
        </p:nvSpPr>
        <p:spPr>
          <a:xfrm>
            <a:off x="3856389" y="1099511"/>
            <a:ext cx="7315200" cy="4765183"/>
          </a:xfrm>
        </p:spPr>
        <p:txBody>
          <a:bodyPr anchor="t">
            <a:normAutofit/>
          </a:bodyPr>
          <a:lstStyle/>
          <a:p>
            <a:pPr lvl="1"/>
            <a:r>
              <a:rPr lang="en-US" dirty="0" smtClean="0"/>
              <a:t>Batch Normalization- </a:t>
            </a:r>
          </a:p>
          <a:p>
            <a:pPr lvl="2"/>
            <a:r>
              <a:rPr lang="en-GB" dirty="0" smtClean="0"/>
              <a:t> Allows more </a:t>
            </a:r>
            <a:r>
              <a:rPr lang="en-GB" dirty="0"/>
              <a:t>stable distribution of </a:t>
            </a:r>
            <a:r>
              <a:rPr lang="en-GB" dirty="0" smtClean="0"/>
              <a:t>inputs </a:t>
            </a:r>
            <a:r>
              <a:rPr lang="en-GB" dirty="0"/>
              <a:t>and </a:t>
            </a:r>
            <a:r>
              <a:rPr lang="en-GB" dirty="0" smtClean="0"/>
              <a:t>thus accelerates </a:t>
            </a:r>
            <a:r>
              <a:rPr lang="en-GB" dirty="0"/>
              <a:t>the </a:t>
            </a:r>
            <a:r>
              <a:rPr lang="en-GB" dirty="0" err="1" smtClean="0"/>
              <a:t>trainin</a:t>
            </a:r>
            <a:r>
              <a:rPr lang="en-US" dirty="0" smtClean="0"/>
              <a:t>g</a:t>
            </a:r>
            <a:endParaRPr lang="en-US" smtClean="0"/>
          </a:p>
          <a:p>
            <a:pPr lvl="1"/>
            <a:r>
              <a:rPr lang="en-US" dirty="0" smtClean="0"/>
              <a:t>MaxPooling2D</a:t>
            </a:r>
          </a:p>
          <a:p>
            <a:pPr lvl="2"/>
            <a:r>
              <a:rPr lang="en-US" dirty="0" smtClean="0"/>
              <a:t>I</a:t>
            </a:r>
            <a:r>
              <a:rPr lang="en-GB" dirty="0" err="1"/>
              <a:t>ts</a:t>
            </a:r>
            <a:r>
              <a:rPr lang="en-GB" dirty="0"/>
              <a:t> function is to progressively </a:t>
            </a:r>
            <a:r>
              <a:rPr lang="en-GB" dirty="0" smtClean="0"/>
              <a:t>reduces amount </a:t>
            </a:r>
            <a:r>
              <a:rPr lang="en-GB" dirty="0"/>
              <a:t>of parameters and computation in the network</a:t>
            </a:r>
            <a:endParaRPr lang="en-US" dirty="0"/>
          </a:p>
          <a:p>
            <a:pPr lvl="1"/>
            <a:r>
              <a:rPr lang="en-US" dirty="0" smtClean="0"/>
              <a:t>Flatten</a:t>
            </a:r>
          </a:p>
          <a:p>
            <a:pPr lvl="2"/>
            <a:r>
              <a:rPr lang="en-GB" dirty="0"/>
              <a:t>C</a:t>
            </a:r>
            <a:r>
              <a:rPr lang="en-GB" dirty="0" smtClean="0"/>
              <a:t>onverts </a:t>
            </a:r>
            <a:r>
              <a:rPr lang="en-GB" dirty="0"/>
              <a:t>the pooled feature map to a single column that </a:t>
            </a:r>
            <a:r>
              <a:rPr lang="en-GB" b="1" dirty="0"/>
              <a:t>is</a:t>
            </a:r>
            <a:r>
              <a:rPr lang="en-GB" dirty="0"/>
              <a:t> passed to the fully connected layer</a:t>
            </a:r>
            <a:endParaRPr lang="en-US" dirty="0"/>
          </a:p>
          <a:p>
            <a:pPr lvl="1"/>
            <a:r>
              <a:rPr lang="en-US" dirty="0" smtClean="0"/>
              <a:t>Dropout</a:t>
            </a:r>
          </a:p>
          <a:p>
            <a:pPr lvl="2"/>
            <a:r>
              <a:rPr lang="en-US" dirty="0" smtClean="0"/>
              <a:t>Prevents over fitting</a:t>
            </a:r>
            <a:endParaRPr lang="en-US" dirty="0"/>
          </a:p>
          <a:p>
            <a:pPr lvl="1"/>
            <a:r>
              <a:rPr lang="en-US" dirty="0" smtClean="0"/>
              <a:t>Dense</a:t>
            </a:r>
          </a:p>
          <a:p>
            <a:pPr lvl="2"/>
            <a:r>
              <a:rPr lang="en-US" dirty="0" smtClean="0"/>
              <a:t>A</a:t>
            </a:r>
            <a:r>
              <a:rPr lang="en-GB" dirty="0" err="1" smtClean="0"/>
              <a:t>dds</a:t>
            </a:r>
            <a:r>
              <a:rPr lang="en-GB" dirty="0" smtClean="0"/>
              <a:t> </a:t>
            </a:r>
            <a:r>
              <a:rPr lang="en-GB" dirty="0"/>
              <a:t>the fully connected </a:t>
            </a:r>
            <a:r>
              <a:rPr lang="en-GB" b="1" dirty="0"/>
              <a:t>layer</a:t>
            </a:r>
            <a:r>
              <a:rPr lang="en-GB" dirty="0"/>
              <a:t> to the neural network</a:t>
            </a:r>
            <a:endParaRPr lang="en-US" dirty="0" smtClean="0"/>
          </a:p>
          <a:p>
            <a:pPr lvl="1"/>
            <a:r>
              <a:rPr lang="en-US" dirty="0" err="1" smtClean="0"/>
              <a:t>Softmax</a:t>
            </a:r>
            <a:endParaRPr lang="en-US" dirty="0" smtClean="0"/>
          </a:p>
          <a:p>
            <a:pPr lvl="2"/>
            <a:r>
              <a:rPr lang="en-GB" dirty="0"/>
              <a:t>C</a:t>
            </a:r>
            <a:r>
              <a:rPr lang="en-GB" dirty="0" smtClean="0"/>
              <a:t>alculates </a:t>
            </a:r>
            <a:r>
              <a:rPr lang="en-GB" dirty="0"/>
              <a:t>the probabilities distribution of the event</a:t>
            </a:r>
            <a:endParaRPr lang="en-US" dirty="0" smtClean="0"/>
          </a:p>
          <a:p>
            <a:pPr lvl="1"/>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4053484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Done:</a:t>
            </a:r>
            <a:r>
              <a:rPr lang="en-US" dirty="0"/>
              <a:t/>
            </a:r>
            <a:br>
              <a:rPr lang="en-US" dirty="0"/>
            </a:br>
            <a:endParaRPr lang="en-US" dirty="0"/>
          </a:p>
        </p:txBody>
      </p:sp>
      <p:sp>
        <p:nvSpPr>
          <p:cNvPr id="3" name="Content Placeholder 2"/>
          <p:cNvSpPr>
            <a:spLocks noGrp="1"/>
          </p:cNvSpPr>
          <p:nvPr>
            <p:ph idx="1"/>
          </p:nvPr>
        </p:nvSpPr>
        <p:spPr>
          <a:xfrm>
            <a:off x="3972298" y="1859365"/>
            <a:ext cx="6266405" cy="3472489"/>
          </a:xfrm>
        </p:spPr>
        <p:txBody>
          <a:bodyPr anchor="t">
            <a:normAutofit lnSpcReduction="10000"/>
          </a:bodyPr>
          <a:lstStyle/>
          <a:p>
            <a:pPr lvl="1"/>
            <a:r>
              <a:rPr lang="en-US" dirty="0" smtClean="0"/>
              <a:t>Select dataset</a:t>
            </a:r>
          </a:p>
          <a:p>
            <a:pPr lvl="1"/>
            <a:r>
              <a:rPr lang="en-US" dirty="0" smtClean="0"/>
              <a:t>Download Dataset</a:t>
            </a:r>
          </a:p>
          <a:p>
            <a:pPr lvl="1"/>
            <a:r>
              <a:rPr lang="en-US" dirty="0" smtClean="0"/>
              <a:t>Load the </a:t>
            </a:r>
            <a:r>
              <a:rPr lang="en-US" dirty="0" smtClean="0"/>
              <a:t>data</a:t>
            </a:r>
          </a:p>
          <a:p>
            <a:pPr lvl="1"/>
            <a:r>
              <a:rPr lang="en-US" dirty="0" smtClean="0"/>
              <a:t>Augmentation</a:t>
            </a:r>
            <a:endParaRPr lang="en-US" dirty="0" smtClean="0"/>
          </a:p>
          <a:p>
            <a:pPr lvl="1"/>
            <a:r>
              <a:rPr lang="en-US" dirty="0" smtClean="0"/>
              <a:t>Convert Images to </a:t>
            </a:r>
            <a:r>
              <a:rPr lang="en-US" dirty="0" err="1"/>
              <a:t>n</a:t>
            </a:r>
            <a:r>
              <a:rPr lang="en-US" dirty="0" err="1" smtClean="0"/>
              <a:t>umpy</a:t>
            </a:r>
            <a:r>
              <a:rPr lang="en-US" dirty="0" smtClean="0"/>
              <a:t> array</a:t>
            </a:r>
          </a:p>
          <a:p>
            <a:pPr lvl="1"/>
            <a:r>
              <a:rPr lang="en-US" dirty="0" smtClean="0"/>
              <a:t>Convert Labels to binary</a:t>
            </a:r>
          </a:p>
          <a:p>
            <a:pPr lvl="1"/>
            <a:r>
              <a:rPr lang="en-US" dirty="0" smtClean="0"/>
              <a:t>Choose Algorithm</a:t>
            </a:r>
          </a:p>
          <a:p>
            <a:pPr lvl="1"/>
            <a:r>
              <a:rPr lang="en-US" dirty="0" smtClean="0"/>
              <a:t>Run </a:t>
            </a:r>
            <a:r>
              <a:rPr lang="en-US" dirty="0" smtClean="0"/>
              <a:t>Model</a:t>
            </a:r>
          </a:p>
          <a:p>
            <a:pPr lvl="1"/>
            <a:r>
              <a:rPr lang="en-US" dirty="0"/>
              <a:t>P</a:t>
            </a:r>
            <a:r>
              <a:rPr lang="en-US" dirty="0" smtClean="0"/>
              <a:t>arameter tuning</a:t>
            </a:r>
          </a:p>
          <a:p>
            <a:pPr lvl="1"/>
            <a:r>
              <a:rPr lang="en-US" dirty="0" err="1" smtClean="0"/>
              <a:t>Pretrained</a:t>
            </a:r>
            <a:r>
              <a:rPr lang="en-US" dirty="0" smtClean="0"/>
              <a:t> model application </a:t>
            </a:r>
          </a:p>
          <a:p>
            <a:pPr lvl="1"/>
            <a:r>
              <a:rPr lang="en-US" dirty="0" smtClean="0"/>
              <a:t>Comparison</a:t>
            </a:r>
            <a:endParaRPr lang="en-US" dirty="0" smtClean="0"/>
          </a:p>
          <a:p>
            <a:pPr lvl="1"/>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45389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err="1" smtClean="0"/>
              <a:t>FlowChart</a:t>
            </a:r>
            <a:r>
              <a:rPr lang="en-US" dirty="0" smtClean="0"/>
              <a:t>:</a:t>
            </a:r>
            <a:r>
              <a:rPr lang="en-US" dirty="0"/>
              <a:t/>
            </a:r>
            <a:br>
              <a:rPr lang="en-US" dirty="0"/>
            </a:br>
            <a:endParaRPr lang="en-US" dirty="0"/>
          </a:p>
        </p:txBody>
      </p:sp>
      <p:sp>
        <p:nvSpPr>
          <p:cNvPr id="5" name="Rounded Rectangle 4"/>
          <p:cNvSpPr/>
          <p:nvPr/>
        </p:nvSpPr>
        <p:spPr>
          <a:xfrm>
            <a:off x="4288665" y="721217"/>
            <a:ext cx="2614411" cy="64215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2D CONVOLUTIONAL LAYER</a:t>
            </a:r>
          </a:p>
        </p:txBody>
      </p:sp>
      <p:sp>
        <p:nvSpPr>
          <p:cNvPr id="8" name="Rounded Rectangle 7"/>
          <p:cNvSpPr/>
          <p:nvPr/>
        </p:nvSpPr>
        <p:spPr>
          <a:xfrm>
            <a:off x="4288662" y="1563621"/>
            <a:ext cx="2601524" cy="30349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MAX POOLING</a:t>
            </a:r>
            <a:endParaRPr lang="en-US" dirty="0"/>
          </a:p>
        </p:txBody>
      </p:sp>
      <p:sp>
        <p:nvSpPr>
          <p:cNvPr id="14" name="Rounded Rectangle 13"/>
          <p:cNvSpPr/>
          <p:nvPr/>
        </p:nvSpPr>
        <p:spPr>
          <a:xfrm>
            <a:off x="4288662" y="2032807"/>
            <a:ext cx="2614411" cy="64215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2D CONVOLUTIONAL LAYER</a:t>
            </a:r>
          </a:p>
        </p:txBody>
      </p:sp>
      <p:sp>
        <p:nvSpPr>
          <p:cNvPr id="15" name="Rounded Rectangle 14"/>
          <p:cNvSpPr/>
          <p:nvPr/>
        </p:nvSpPr>
        <p:spPr>
          <a:xfrm>
            <a:off x="4288661" y="3424428"/>
            <a:ext cx="2614411" cy="64215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2D CONVOLUTIONAL LAYER</a:t>
            </a:r>
          </a:p>
        </p:txBody>
      </p:sp>
      <p:sp>
        <p:nvSpPr>
          <p:cNvPr id="16" name="Rounded Rectangle 15"/>
          <p:cNvSpPr/>
          <p:nvPr/>
        </p:nvSpPr>
        <p:spPr>
          <a:xfrm>
            <a:off x="4288661" y="2875211"/>
            <a:ext cx="2601525" cy="3489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MAX POOLING</a:t>
            </a:r>
            <a:endParaRPr lang="en-US" dirty="0"/>
          </a:p>
        </p:txBody>
      </p:sp>
      <p:sp>
        <p:nvSpPr>
          <p:cNvPr id="17" name="Rounded Rectangle 16"/>
          <p:cNvSpPr/>
          <p:nvPr/>
        </p:nvSpPr>
        <p:spPr>
          <a:xfrm>
            <a:off x="4275775" y="4647025"/>
            <a:ext cx="2614414" cy="2689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MAX POOLING</a:t>
            </a:r>
            <a:endParaRPr lang="en-US" dirty="0"/>
          </a:p>
        </p:txBody>
      </p:sp>
      <p:sp>
        <p:nvSpPr>
          <p:cNvPr id="18" name="Rounded Rectangle 17"/>
          <p:cNvSpPr/>
          <p:nvPr/>
        </p:nvSpPr>
        <p:spPr>
          <a:xfrm>
            <a:off x="4288658" y="4212396"/>
            <a:ext cx="2614414" cy="2689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BATCH NORM</a:t>
            </a:r>
            <a:endParaRPr lang="en-US" dirty="0"/>
          </a:p>
        </p:txBody>
      </p:sp>
      <p:sp>
        <p:nvSpPr>
          <p:cNvPr id="19" name="Rounded Rectangle 18"/>
          <p:cNvSpPr/>
          <p:nvPr/>
        </p:nvSpPr>
        <p:spPr>
          <a:xfrm>
            <a:off x="4275775" y="5069667"/>
            <a:ext cx="2614411" cy="64215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2D CONVOLUTIONAL LAYER</a:t>
            </a:r>
          </a:p>
        </p:txBody>
      </p:sp>
      <p:sp>
        <p:nvSpPr>
          <p:cNvPr id="20" name="Rounded Rectangle 19"/>
          <p:cNvSpPr/>
          <p:nvPr/>
        </p:nvSpPr>
        <p:spPr>
          <a:xfrm>
            <a:off x="4275772" y="5904179"/>
            <a:ext cx="2614414" cy="2689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MAX POOLING</a:t>
            </a:r>
            <a:endParaRPr lang="en-US" dirty="0"/>
          </a:p>
        </p:txBody>
      </p:sp>
      <p:sp>
        <p:nvSpPr>
          <p:cNvPr id="21" name="Rounded Rectangle 20"/>
          <p:cNvSpPr/>
          <p:nvPr/>
        </p:nvSpPr>
        <p:spPr>
          <a:xfrm>
            <a:off x="8472149" y="719984"/>
            <a:ext cx="2614411" cy="4112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FLATTEN</a:t>
            </a:r>
            <a:endParaRPr lang="en-US" dirty="0"/>
          </a:p>
        </p:txBody>
      </p:sp>
      <p:sp>
        <p:nvSpPr>
          <p:cNvPr id="22" name="Rounded Rectangle 21"/>
          <p:cNvSpPr/>
          <p:nvPr/>
        </p:nvSpPr>
        <p:spPr>
          <a:xfrm>
            <a:off x="8472149" y="1228901"/>
            <a:ext cx="2614411" cy="4112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DROPOUT</a:t>
            </a:r>
            <a:endParaRPr lang="en-US" dirty="0"/>
          </a:p>
        </p:txBody>
      </p:sp>
      <p:sp>
        <p:nvSpPr>
          <p:cNvPr id="23" name="Rounded Rectangle 22"/>
          <p:cNvSpPr/>
          <p:nvPr/>
        </p:nvSpPr>
        <p:spPr>
          <a:xfrm>
            <a:off x="8448537" y="2812910"/>
            <a:ext cx="2614411" cy="4112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DENSE</a:t>
            </a:r>
            <a:endParaRPr lang="en-US" dirty="0"/>
          </a:p>
        </p:txBody>
      </p:sp>
      <p:sp>
        <p:nvSpPr>
          <p:cNvPr id="24" name="Rounded Rectangle 23"/>
          <p:cNvSpPr/>
          <p:nvPr/>
        </p:nvSpPr>
        <p:spPr>
          <a:xfrm>
            <a:off x="8448537" y="2298847"/>
            <a:ext cx="2614411" cy="4112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DENSE</a:t>
            </a:r>
            <a:endParaRPr lang="en-US" dirty="0"/>
          </a:p>
        </p:txBody>
      </p:sp>
      <p:sp>
        <p:nvSpPr>
          <p:cNvPr id="25" name="Rounded Rectangle 24"/>
          <p:cNvSpPr/>
          <p:nvPr/>
        </p:nvSpPr>
        <p:spPr>
          <a:xfrm>
            <a:off x="8448537" y="1763874"/>
            <a:ext cx="2614411" cy="4112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DENSE</a:t>
            </a:r>
            <a:endParaRPr lang="en-US" dirty="0"/>
          </a:p>
        </p:txBody>
      </p:sp>
      <p:sp>
        <p:nvSpPr>
          <p:cNvPr id="26" name="Rounded Rectangle 25"/>
          <p:cNvSpPr/>
          <p:nvPr/>
        </p:nvSpPr>
        <p:spPr>
          <a:xfrm>
            <a:off x="8448537" y="3570245"/>
            <a:ext cx="2614411" cy="64215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SOFTMAX</a:t>
            </a:r>
            <a:endParaRPr lang="en-US" dirty="0"/>
          </a:p>
        </p:txBody>
      </p:sp>
      <p:cxnSp>
        <p:nvCxnSpPr>
          <p:cNvPr id="32" name="Straight Arrow Connector 31"/>
          <p:cNvCxnSpPr>
            <a:stCxn id="5" idx="2"/>
            <a:endCxn id="8" idx="0"/>
          </p:cNvCxnSpPr>
          <p:nvPr/>
        </p:nvCxnSpPr>
        <p:spPr>
          <a:xfrm flipH="1">
            <a:off x="5589424" y="1363368"/>
            <a:ext cx="6447" cy="200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2"/>
            <a:endCxn id="14" idx="0"/>
          </p:cNvCxnSpPr>
          <p:nvPr/>
        </p:nvCxnSpPr>
        <p:spPr>
          <a:xfrm>
            <a:off x="5589424" y="1867111"/>
            <a:ext cx="6444" cy="165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2"/>
            <a:endCxn id="16" idx="0"/>
          </p:cNvCxnSpPr>
          <p:nvPr/>
        </p:nvCxnSpPr>
        <p:spPr>
          <a:xfrm flipH="1">
            <a:off x="5589424" y="2674958"/>
            <a:ext cx="6444" cy="200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6" idx="2"/>
            <a:endCxn id="15" idx="0"/>
          </p:cNvCxnSpPr>
          <p:nvPr/>
        </p:nvCxnSpPr>
        <p:spPr>
          <a:xfrm>
            <a:off x="5589424" y="3224175"/>
            <a:ext cx="6443" cy="200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5" idx="2"/>
            <a:endCxn id="18" idx="0"/>
          </p:cNvCxnSpPr>
          <p:nvPr/>
        </p:nvCxnSpPr>
        <p:spPr>
          <a:xfrm flipH="1">
            <a:off x="5595865" y="4066579"/>
            <a:ext cx="2" cy="145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8" idx="2"/>
            <a:endCxn id="17" idx="0"/>
          </p:cNvCxnSpPr>
          <p:nvPr/>
        </p:nvCxnSpPr>
        <p:spPr>
          <a:xfrm flipH="1">
            <a:off x="5582982" y="4481329"/>
            <a:ext cx="12883" cy="165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7" idx="2"/>
            <a:endCxn id="19" idx="0"/>
          </p:cNvCxnSpPr>
          <p:nvPr/>
        </p:nvCxnSpPr>
        <p:spPr>
          <a:xfrm flipH="1">
            <a:off x="5582981" y="4915958"/>
            <a:ext cx="1" cy="15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2"/>
            <a:endCxn id="20" idx="0"/>
          </p:cNvCxnSpPr>
          <p:nvPr/>
        </p:nvCxnSpPr>
        <p:spPr>
          <a:xfrm flipH="1">
            <a:off x="5582979" y="5711818"/>
            <a:ext cx="2" cy="192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0" idx="3"/>
            <a:endCxn id="21" idx="1"/>
          </p:cNvCxnSpPr>
          <p:nvPr/>
        </p:nvCxnSpPr>
        <p:spPr>
          <a:xfrm flipV="1">
            <a:off x="6890186" y="925617"/>
            <a:ext cx="1581963" cy="51130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1" idx="2"/>
            <a:endCxn id="22" idx="0"/>
          </p:cNvCxnSpPr>
          <p:nvPr/>
        </p:nvCxnSpPr>
        <p:spPr>
          <a:xfrm>
            <a:off x="9779355" y="1131249"/>
            <a:ext cx="0" cy="97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2" idx="2"/>
            <a:endCxn id="25" idx="0"/>
          </p:cNvCxnSpPr>
          <p:nvPr/>
        </p:nvCxnSpPr>
        <p:spPr>
          <a:xfrm flipH="1">
            <a:off x="9755743" y="1640166"/>
            <a:ext cx="23612" cy="123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5" idx="2"/>
            <a:endCxn id="24" idx="0"/>
          </p:cNvCxnSpPr>
          <p:nvPr/>
        </p:nvCxnSpPr>
        <p:spPr>
          <a:xfrm>
            <a:off x="9755743" y="2175139"/>
            <a:ext cx="0" cy="123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4" idx="2"/>
            <a:endCxn id="23" idx="0"/>
          </p:cNvCxnSpPr>
          <p:nvPr/>
        </p:nvCxnSpPr>
        <p:spPr>
          <a:xfrm>
            <a:off x="9755743" y="2710112"/>
            <a:ext cx="0" cy="102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3" idx="2"/>
            <a:endCxn id="26" idx="0"/>
          </p:cNvCxnSpPr>
          <p:nvPr/>
        </p:nvCxnSpPr>
        <p:spPr>
          <a:xfrm>
            <a:off x="9755743" y="3224175"/>
            <a:ext cx="0" cy="34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6" idx="2"/>
          </p:cNvCxnSpPr>
          <p:nvPr/>
        </p:nvCxnSpPr>
        <p:spPr>
          <a:xfrm>
            <a:off x="9755743" y="4212396"/>
            <a:ext cx="23612" cy="70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853235" y="5021410"/>
            <a:ext cx="1852238" cy="369332"/>
          </a:xfrm>
          <a:prstGeom prst="rect">
            <a:avLst/>
          </a:prstGeom>
          <a:noFill/>
        </p:spPr>
        <p:txBody>
          <a:bodyPr wrap="none" rtlCol="0">
            <a:spAutoFit/>
          </a:bodyPr>
          <a:lstStyle/>
          <a:p>
            <a:r>
              <a:rPr lang="en-US" dirty="0" smtClean="0"/>
              <a:t>CLASSIFICATION</a:t>
            </a:r>
            <a:endParaRPr lang="en-US" dirty="0"/>
          </a:p>
        </p:txBody>
      </p:sp>
    </p:spTree>
    <p:extLst>
      <p:ext uri="{BB962C8B-B14F-4D97-AF65-F5344CB8AC3E}">
        <p14:creationId xmlns:p14="http://schemas.microsoft.com/office/powerpoint/2010/main" val="1674245202"/>
      </p:ext>
    </p:extLst>
  </p:cSld>
  <p:clrMapOvr>
    <a:masterClrMapping/>
  </p:clrMapOvr>
</p:sld>
</file>

<file path=ppt/theme/theme1.xml><?xml version="1.0" encoding="utf-8"?>
<a:theme xmlns:a="http://schemas.openxmlformats.org/drawingml/2006/main" name="Fra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457</TotalTime>
  <Words>265</Words>
  <Application>Microsoft Office PowerPoint</Application>
  <PresentationFormat>Widescreen</PresentationFormat>
  <Paragraphs>153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Corbel</vt:lpstr>
      <vt:lpstr>Roboto Mono</vt:lpstr>
      <vt:lpstr>Wingdings 2</vt:lpstr>
      <vt:lpstr>Frame</vt:lpstr>
      <vt:lpstr>CSE 465.1:  Pattern Recognition and Neural Networks</vt:lpstr>
      <vt:lpstr>The Topic</vt:lpstr>
      <vt:lpstr>Dataset </vt:lpstr>
      <vt:lpstr>Problems:</vt:lpstr>
      <vt:lpstr>Algorithm:</vt:lpstr>
      <vt:lpstr>Libraries used: </vt:lpstr>
      <vt:lpstr>Functions: </vt:lpstr>
      <vt:lpstr>Work Done: </vt:lpstr>
      <vt:lpstr>Model FlowChart: </vt:lpstr>
      <vt:lpstr>Results:</vt:lpstr>
      <vt:lpstr>VGG16:</vt:lpstr>
      <vt:lpstr>VGG16:</vt:lpstr>
      <vt:lpstr>XCEPTION:</vt:lpstr>
      <vt:lpstr>XCEPTION:</vt:lpstr>
      <vt:lpstr>InceptionResNetV2</vt:lpstr>
      <vt:lpstr>InceptionResNetV2</vt:lpstr>
      <vt:lpstr>Conclusion: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465:  Pattern Recognition</dc:title>
  <dc:creator>promi farzeen</dc:creator>
  <cp:lastModifiedBy>promi farzeen</cp:lastModifiedBy>
  <cp:revision>33</cp:revision>
  <dcterms:created xsi:type="dcterms:W3CDTF">2019-10-26T13:14:20Z</dcterms:created>
  <dcterms:modified xsi:type="dcterms:W3CDTF">2019-12-22T20:26:16Z</dcterms:modified>
</cp:coreProperties>
</file>