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8" r:id="rId3"/>
    <p:sldId id="257"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een Sharar" initials="ZS" lastIdx="1" clrIdx="0">
    <p:extLst>
      <p:ext uri="{19B8F6BF-5375-455C-9EA6-DF929625EA0E}">
        <p15:presenceInfo xmlns:p15="http://schemas.microsoft.com/office/powerpoint/2012/main" userId="1ce595964dbcb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730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4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699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48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6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32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495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608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091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022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659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983299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51521"/>
          </a:xfrm>
        </p:spPr>
        <p:txBody>
          <a:bodyPr anchor="ctr"/>
          <a:lstStyle/>
          <a:p>
            <a:r>
              <a:rPr lang="en-US" dirty="0"/>
              <a:t>CSE 465.1: </a:t>
            </a:r>
            <a:br>
              <a:rPr lang="en-US" dirty="0"/>
            </a:br>
            <a:r>
              <a:rPr lang="en-US" dirty="0"/>
              <a:t>Pattern Recognition and Neural Networks</a:t>
            </a:r>
          </a:p>
        </p:txBody>
      </p:sp>
      <p:sp>
        <p:nvSpPr>
          <p:cNvPr id="3" name="Subtitle 2"/>
          <p:cNvSpPr>
            <a:spLocks noGrp="1"/>
          </p:cNvSpPr>
          <p:nvPr>
            <p:ph type="subTitle" idx="1"/>
          </p:nvPr>
        </p:nvSpPr>
        <p:spPr>
          <a:xfrm>
            <a:off x="1069848" y="3906598"/>
            <a:ext cx="7315200" cy="1652953"/>
          </a:xfrm>
        </p:spPr>
        <p:txBody>
          <a:bodyPr>
            <a:noAutofit/>
          </a:bodyPr>
          <a:lstStyle/>
          <a:p>
            <a:r>
              <a:rPr lang="en-US" sz="1600" dirty="0"/>
              <a:t>Group Members:</a:t>
            </a:r>
          </a:p>
          <a:p>
            <a:r>
              <a:rPr lang="en-US" sz="1800" dirty="0"/>
              <a:t>Farzeen Naz Promi (1620225042)</a:t>
            </a:r>
            <a:br>
              <a:rPr lang="en-US" sz="1800" dirty="0"/>
            </a:br>
            <a:r>
              <a:rPr lang="en-US" sz="1800" dirty="0"/>
              <a:t>Zareen Sharar Cynthia (1610814042)</a:t>
            </a:r>
            <a:br>
              <a:rPr lang="en-US" sz="1800" dirty="0"/>
            </a:br>
            <a:r>
              <a:rPr lang="en-US" sz="1800" dirty="0" err="1"/>
              <a:t>Lubaba</a:t>
            </a:r>
            <a:r>
              <a:rPr lang="en-US" sz="1800" dirty="0"/>
              <a:t> </a:t>
            </a:r>
            <a:r>
              <a:rPr lang="en-US" sz="1800" dirty="0" err="1"/>
              <a:t>Bazlul</a:t>
            </a:r>
            <a:r>
              <a:rPr lang="en-US" sz="1800" dirty="0"/>
              <a:t> (1611430042)</a:t>
            </a:r>
            <a:br>
              <a:rPr lang="en-US" sz="1800" dirty="0"/>
            </a:br>
            <a:r>
              <a:rPr lang="en-US" sz="1800" dirty="0"/>
              <a:t>Sazid </a:t>
            </a:r>
            <a:r>
              <a:rPr lang="en-US" sz="1800" dirty="0" err="1"/>
              <a:t>Alam</a:t>
            </a:r>
            <a:r>
              <a:rPr lang="en-US" sz="1800" dirty="0"/>
              <a:t> (1511394042)</a:t>
            </a:r>
            <a:r>
              <a:rPr lang="en-US" sz="1200" dirty="0"/>
              <a:t/>
            </a:r>
            <a:br>
              <a:rPr lang="en-US" sz="1200" dirty="0"/>
            </a:br>
            <a:endParaRPr lang="en-US" sz="1200" dirty="0"/>
          </a:p>
          <a:p>
            <a:endParaRPr lang="en-US" sz="900" dirty="0"/>
          </a:p>
        </p:txBody>
      </p:sp>
    </p:spTree>
    <p:extLst>
      <p:ext uri="{BB962C8B-B14F-4D97-AF65-F5344CB8AC3E}">
        <p14:creationId xmlns:p14="http://schemas.microsoft.com/office/powerpoint/2010/main" val="276783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a:t>
            </a:r>
            <a:r>
              <a:rPr lang="en-US" dirty="0"/>
              <a:t/>
            </a:r>
            <a:br>
              <a:rPr lang="en-US" dirty="0"/>
            </a:br>
            <a:endParaRPr lang="en-US" dirty="0"/>
          </a:p>
        </p:txBody>
      </p:sp>
      <p:sp>
        <p:nvSpPr>
          <p:cNvPr id="3" name="Content Placeholder 2"/>
          <p:cNvSpPr>
            <a:spLocks noGrp="1"/>
          </p:cNvSpPr>
          <p:nvPr>
            <p:ph idx="1"/>
          </p:nvPr>
        </p:nvSpPr>
        <p:spPr>
          <a:xfrm>
            <a:off x="3856388" y="2497540"/>
            <a:ext cx="7553139" cy="3053254"/>
          </a:xfrm>
        </p:spPr>
        <p:txBody>
          <a:bodyPr anchor="t">
            <a:normAutofit/>
          </a:bodyPr>
          <a:lstStyle/>
          <a:p>
            <a:r>
              <a:rPr lang="en-US" dirty="0" smtClean="0"/>
              <a:t>Train using a Pre-trained model on the dataset to try to obtain better results</a:t>
            </a:r>
          </a:p>
          <a:p>
            <a:r>
              <a:rPr lang="en-US" dirty="0" smtClean="0"/>
              <a:t>Look for other </a:t>
            </a:r>
            <a:r>
              <a:rPr lang="en-US" smtClean="0"/>
              <a:t>CNN  variants </a:t>
            </a:r>
            <a:r>
              <a:rPr lang="en-US" dirty="0" smtClean="0"/>
              <a:t>to try</a:t>
            </a:r>
            <a:endParaRPr lang="en-US" dirty="0"/>
          </a:p>
        </p:txBody>
      </p:sp>
    </p:spTree>
    <p:extLst>
      <p:ext uri="{BB962C8B-B14F-4D97-AF65-F5344CB8AC3E}">
        <p14:creationId xmlns:p14="http://schemas.microsoft.com/office/powerpoint/2010/main" val="32047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Topic</a:t>
            </a:r>
          </a:p>
        </p:txBody>
      </p:sp>
      <p:sp>
        <p:nvSpPr>
          <p:cNvPr id="3" name="Content Placeholder 2"/>
          <p:cNvSpPr>
            <a:spLocks noGrp="1"/>
          </p:cNvSpPr>
          <p:nvPr>
            <p:ph idx="1"/>
          </p:nvPr>
        </p:nvSpPr>
        <p:spPr>
          <a:xfrm>
            <a:off x="3606085" y="864108"/>
            <a:ext cx="8216721" cy="5120640"/>
          </a:xfrm>
        </p:spPr>
        <p:txBody>
          <a:bodyPr/>
          <a:lstStyle/>
          <a:p>
            <a:pPr marL="0" indent="0">
              <a:buNone/>
            </a:pPr>
            <a:r>
              <a:rPr lang="en-US" sz="2800" dirty="0">
                <a:solidFill>
                  <a:schemeClr val="accent3">
                    <a:lumMod val="75000"/>
                  </a:schemeClr>
                </a:solidFill>
              </a:rPr>
              <a:t>Plant Disease Detection</a:t>
            </a:r>
            <a:r>
              <a:rPr lang="en-US" dirty="0"/>
              <a:t/>
            </a:r>
            <a:br>
              <a:rPr lang="en-US" dirty="0"/>
            </a:br>
            <a:r>
              <a:rPr lang="en-US" dirty="0"/>
              <a:t>Pattern recognition can be used in many aspects of agriculture, one of which is Plant disease detection. Image and pattern recognition techniques are applied to a dataset of images of a large variety of plants to train them to identify if a plant is diseased and if it is, to specify its disease. 	</a:t>
            </a:r>
          </a:p>
        </p:txBody>
      </p:sp>
    </p:spTree>
    <p:extLst>
      <p:ext uri="{BB962C8B-B14F-4D97-AF65-F5344CB8AC3E}">
        <p14:creationId xmlns:p14="http://schemas.microsoft.com/office/powerpoint/2010/main" val="375837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Content Placeholder 2"/>
          <p:cNvSpPr>
            <a:spLocks noGrp="1"/>
          </p:cNvSpPr>
          <p:nvPr>
            <p:ph idx="1"/>
          </p:nvPr>
        </p:nvSpPr>
        <p:spPr/>
        <p:txBody>
          <a:bodyPr anchor="t"/>
          <a:lstStyle/>
          <a:p>
            <a:r>
              <a:rPr lang="en-US" dirty="0"/>
              <a:t>The dataset we have chosen to use for our project is the Plant Village dataset</a:t>
            </a:r>
          </a:p>
          <a:p>
            <a:r>
              <a:rPr lang="en-US" dirty="0"/>
              <a:t>Sample images </a:t>
            </a:r>
            <a:r>
              <a:rPr lang="en-US" dirty="0" smtClean="0"/>
              <a:t>  </a:t>
            </a:r>
            <a:r>
              <a:rPr lang="en-US" dirty="0"/>
              <a:t>all 38 classes:</a:t>
            </a:r>
          </a:p>
          <a:p>
            <a:pPr marL="502920" lvl="1" indent="0">
              <a:buNone/>
            </a:pPr>
            <a:endParaRPr lang="en-US" dirty="0"/>
          </a:p>
        </p:txBody>
      </p:sp>
      <p:pic>
        <p:nvPicPr>
          <p:cNvPr id="7" name="Picture 6" descr="A close up of many different vegetables on display&#10;&#10;Description automatically generated">
            <a:extLst>
              <a:ext uri="{FF2B5EF4-FFF2-40B4-BE49-F238E27FC236}">
                <a16:creationId xmlns="" xmlns:a16="http://schemas.microsoft.com/office/drawing/2014/main" id="{DD33CF72-19F8-4FE5-A867-726CCA747259}"/>
              </a:ext>
            </a:extLst>
          </p:cNvPr>
          <p:cNvPicPr>
            <a:picLocks noChangeAspect="1"/>
          </p:cNvPicPr>
          <p:nvPr/>
        </p:nvPicPr>
        <p:blipFill>
          <a:blip r:embed="rId2"/>
          <a:stretch>
            <a:fillRect/>
          </a:stretch>
        </p:blipFill>
        <p:spPr>
          <a:xfrm>
            <a:off x="4186252" y="2017487"/>
            <a:ext cx="4580378" cy="3926720"/>
          </a:xfrm>
          <a:prstGeom prst="rect">
            <a:avLst/>
          </a:prstGeom>
        </p:spPr>
      </p:pic>
    </p:spTree>
    <p:extLst>
      <p:ext uri="{BB962C8B-B14F-4D97-AF65-F5344CB8AC3E}">
        <p14:creationId xmlns:p14="http://schemas.microsoft.com/office/powerpoint/2010/main" val="23326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3856389" y="1585325"/>
            <a:ext cx="7315200" cy="3965469"/>
          </a:xfrm>
        </p:spPr>
        <p:txBody>
          <a:bodyPr anchor="t">
            <a:normAutofit fontScale="92500" lnSpcReduction="20000"/>
          </a:bodyPr>
          <a:lstStyle/>
          <a:p>
            <a:pPr lvl="1"/>
            <a:r>
              <a:rPr lang="en-US" dirty="0" smtClean="0"/>
              <a:t>Large size of dataset:</a:t>
            </a:r>
          </a:p>
          <a:p>
            <a:pPr marL="502920" lvl="1" indent="0">
              <a:buNone/>
            </a:pPr>
            <a:r>
              <a:rPr lang="en-US" dirty="0"/>
              <a:t>	</a:t>
            </a:r>
            <a:r>
              <a:rPr lang="en-US" dirty="0" smtClean="0"/>
              <a:t>As the dataset was too large to use with the computational power 	available, a sample was use.</a:t>
            </a:r>
          </a:p>
          <a:p>
            <a:pPr marL="502920" lvl="1" indent="0">
              <a:buNone/>
            </a:pPr>
            <a:r>
              <a:rPr lang="en-US" dirty="0" smtClean="0"/>
              <a:t>	This sample included 3 plants and 15 diseases.</a:t>
            </a:r>
          </a:p>
          <a:p>
            <a:pPr marL="502920" lvl="1" indent="0">
              <a:buNone/>
            </a:pPr>
            <a:endParaRPr lang="en-US" dirty="0"/>
          </a:p>
          <a:p>
            <a:pPr lvl="1"/>
            <a:r>
              <a:rPr lang="en-US" dirty="0" smtClean="0"/>
              <a:t>Lack of Computational powers:</a:t>
            </a:r>
          </a:p>
          <a:p>
            <a:pPr marL="502920" lvl="1" indent="0">
              <a:buNone/>
            </a:pPr>
            <a:r>
              <a:rPr lang="en-US" dirty="0"/>
              <a:t>	</a:t>
            </a:r>
            <a:r>
              <a:rPr lang="en-US" dirty="0" smtClean="0"/>
              <a:t>Even after reducing the size of the dataset, it was seen that device 	could not provide it with the power needed. to overcome this, this 	project has been done directly on </a:t>
            </a:r>
            <a:r>
              <a:rPr lang="en-US" dirty="0" err="1" smtClean="0"/>
              <a:t>Kaggle</a:t>
            </a:r>
            <a:r>
              <a:rPr lang="en-US" dirty="0" smtClean="0"/>
              <a:t> Kernels</a:t>
            </a:r>
            <a:r>
              <a:rPr lang="en-US" dirty="0" smtClean="0"/>
              <a:t>.</a:t>
            </a:r>
          </a:p>
          <a:p>
            <a:pPr marL="502920" lvl="1" indent="0">
              <a:buNone/>
            </a:pPr>
            <a:endParaRPr lang="en-US" dirty="0" smtClean="0"/>
          </a:p>
          <a:p>
            <a:pPr lvl="1"/>
            <a:r>
              <a:rPr lang="en-US" dirty="0" smtClean="0"/>
              <a:t>Over Fitting</a:t>
            </a:r>
          </a:p>
          <a:p>
            <a:pPr marL="502920" lvl="1" indent="0">
              <a:buNone/>
            </a:pPr>
            <a:r>
              <a:rPr lang="en-US" dirty="0" smtClean="0"/>
              <a:t>	Due to dataset sampling which reduced the size of the dataset, over 	fitting because an issue. The Training accuracy was significantly 	higher than test accuracy showing the occurrence of memorization.</a:t>
            </a:r>
          </a:p>
          <a:p>
            <a:pPr marL="502920" lvl="1" indent="0">
              <a:buNone/>
            </a:pPr>
            <a:r>
              <a:rPr lang="en-US" dirty="0" smtClean="0"/>
              <a:t>	This was fixed by changing parameters and reducing the number of 	epochs.</a:t>
            </a:r>
            <a:endParaRPr lang="en-US" dirty="0" smtClean="0"/>
          </a:p>
          <a:p>
            <a:pPr marL="502920" lvl="1" indent="0">
              <a:buNone/>
            </a:pPr>
            <a:endParaRPr lang="en-US" dirty="0"/>
          </a:p>
        </p:txBody>
      </p:sp>
    </p:spTree>
    <p:extLst>
      <p:ext uri="{BB962C8B-B14F-4D97-AF65-F5344CB8AC3E}">
        <p14:creationId xmlns:p14="http://schemas.microsoft.com/office/powerpoint/2010/main" val="157969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89" y="2702257"/>
            <a:ext cx="4047457" cy="26067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3842739" y="2008405"/>
            <a:ext cx="7484901" cy="1731081"/>
          </a:xfrm>
        </p:spPr>
        <p:txBody>
          <a:bodyPr anchor="t">
            <a:normAutofit/>
          </a:bodyPr>
          <a:lstStyle/>
          <a:p>
            <a:pPr marL="502920" lvl="1" indent="0">
              <a:buNone/>
            </a:pPr>
            <a:r>
              <a:rPr lang="en-US" sz="3600" dirty="0" smtClean="0"/>
              <a:t>Convolutional Neural Network</a:t>
            </a:r>
            <a:endParaRPr lang="en-US" sz="3600" dirty="0"/>
          </a:p>
        </p:txBody>
      </p:sp>
    </p:spTree>
    <p:extLst>
      <p:ext uri="{BB962C8B-B14F-4D97-AF65-F5344CB8AC3E}">
        <p14:creationId xmlns:p14="http://schemas.microsoft.com/office/powerpoint/2010/main" val="50920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used:</a:t>
            </a:r>
            <a:br>
              <a:rPr lang="en-US" dirty="0"/>
            </a:br>
            <a:endParaRPr lang="en-US" dirty="0"/>
          </a:p>
        </p:txBody>
      </p:sp>
      <p:sp>
        <p:nvSpPr>
          <p:cNvPr id="3" name="Content Placeholder 2"/>
          <p:cNvSpPr>
            <a:spLocks noGrp="1"/>
          </p:cNvSpPr>
          <p:nvPr>
            <p:ph idx="1"/>
          </p:nvPr>
        </p:nvSpPr>
        <p:spPr>
          <a:xfrm>
            <a:off x="3856389" y="894797"/>
            <a:ext cx="7315200" cy="4765183"/>
          </a:xfrm>
        </p:spPr>
        <p:txBody>
          <a:bodyPr anchor="t">
            <a:normAutofit/>
          </a:bodyPr>
          <a:lstStyle/>
          <a:p>
            <a:pPr lvl="1"/>
            <a:r>
              <a:rPr lang="en-US" dirty="0" smtClean="0"/>
              <a:t> </a:t>
            </a:r>
            <a:r>
              <a:rPr lang="en-US" dirty="0" err="1" smtClean="0"/>
              <a:t>numpy</a:t>
            </a:r>
            <a:r>
              <a:rPr lang="en-US" dirty="0" smtClean="0"/>
              <a:t> </a:t>
            </a:r>
            <a:r>
              <a:rPr lang="en-US" dirty="0"/>
              <a:t>as </a:t>
            </a:r>
            <a:r>
              <a:rPr lang="en-US" dirty="0" err="1"/>
              <a:t>np</a:t>
            </a:r>
            <a:endParaRPr lang="en-US" dirty="0"/>
          </a:p>
          <a:p>
            <a:pPr lvl="1"/>
            <a:r>
              <a:rPr lang="en-US" dirty="0" smtClean="0"/>
              <a:t>  </a:t>
            </a:r>
            <a:r>
              <a:rPr lang="en-US" dirty="0"/>
              <a:t>pickle</a:t>
            </a:r>
          </a:p>
          <a:p>
            <a:pPr lvl="1"/>
            <a:r>
              <a:rPr lang="en-US" dirty="0" smtClean="0"/>
              <a:t>  cv2 (open cv)</a:t>
            </a:r>
            <a:endParaRPr lang="en-US" dirty="0"/>
          </a:p>
          <a:p>
            <a:pPr lvl="1"/>
            <a:r>
              <a:rPr lang="en-US" dirty="0" smtClean="0"/>
              <a:t>  </a:t>
            </a:r>
            <a:r>
              <a:rPr lang="en-US" dirty="0" err="1" smtClean="0"/>
              <a:t>sklearn</a:t>
            </a:r>
            <a:endParaRPr lang="en-US" dirty="0" smtClean="0"/>
          </a:p>
          <a:p>
            <a:pPr lvl="1"/>
            <a:r>
              <a:rPr lang="en-US" dirty="0" smtClean="0"/>
              <a:t> </a:t>
            </a:r>
            <a:r>
              <a:rPr lang="en-US" dirty="0" err="1" smtClean="0"/>
              <a:t>matplotlib</a:t>
            </a:r>
            <a:endParaRPr lang="en-US" dirty="0"/>
          </a:p>
          <a:p>
            <a:pPr lvl="1"/>
            <a:r>
              <a:rPr lang="en-US" dirty="0" smtClean="0"/>
              <a:t>  </a:t>
            </a:r>
            <a:r>
              <a:rPr lang="en-US" dirty="0" err="1"/>
              <a:t>tensorflow</a:t>
            </a:r>
            <a:r>
              <a:rPr lang="en-US" dirty="0"/>
              <a:t> </a:t>
            </a:r>
            <a:endParaRPr lang="en-US" dirty="0" smtClean="0"/>
          </a:p>
          <a:p>
            <a:pPr lvl="1"/>
            <a:endParaRPr lang="en-US" dirty="0"/>
          </a:p>
          <a:p>
            <a:pPr lvl="1"/>
            <a:r>
              <a:rPr lang="en-US" dirty="0" smtClean="0"/>
              <a:t>Layers</a:t>
            </a:r>
          </a:p>
          <a:p>
            <a:pPr lvl="2"/>
            <a:r>
              <a:rPr lang="en-US" dirty="0" err="1" smtClean="0"/>
              <a:t>BatchNormalization</a:t>
            </a:r>
            <a:endParaRPr lang="en-US" dirty="0" smtClean="0"/>
          </a:p>
          <a:p>
            <a:pPr lvl="2"/>
            <a:r>
              <a:rPr lang="en-US" dirty="0" smtClean="0"/>
              <a:t>Conv2D</a:t>
            </a:r>
          </a:p>
          <a:p>
            <a:pPr lvl="2"/>
            <a:r>
              <a:rPr lang="en-US" dirty="0" smtClean="0"/>
              <a:t>MaxPooling2D</a:t>
            </a:r>
          </a:p>
          <a:p>
            <a:pPr lvl="2"/>
            <a:r>
              <a:rPr lang="en-US" dirty="0" smtClean="0"/>
              <a:t>Flatten</a:t>
            </a:r>
          </a:p>
          <a:p>
            <a:pPr lvl="2"/>
            <a:r>
              <a:rPr lang="en-US" dirty="0" smtClean="0"/>
              <a:t>Dropout</a:t>
            </a:r>
          </a:p>
          <a:p>
            <a:pPr lvl="2"/>
            <a:r>
              <a:rPr lang="en-US" dirty="0" smtClean="0"/>
              <a:t>Dense</a:t>
            </a:r>
          </a:p>
          <a:p>
            <a:pPr lvl="2"/>
            <a:r>
              <a:rPr lang="en-US" dirty="0" err="1"/>
              <a:t>S</a:t>
            </a:r>
            <a:r>
              <a:rPr lang="en-US" dirty="0" err="1" smtClean="0"/>
              <a:t>oftmax</a:t>
            </a:r>
            <a:endParaRPr lang="en-US" dirty="0"/>
          </a:p>
          <a:p>
            <a:pPr marL="502920" lvl="1" indent="0">
              <a:buNone/>
            </a:pPr>
            <a:endParaRPr lang="en-US" dirty="0" smtClean="0"/>
          </a:p>
          <a:p>
            <a:pPr lvl="1"/>
            <a:endParaRPr lang="en-US" dirty="0"/>
          </a:p>
          <a:p>
            <a:pPr marL="502920" lvl="1" indent="0">
              <a:buNone/>
            </a:pPr>
            <a:endParaRPr lang="en-US" dirty="0"/>
          </a:p>
        </p:txBody>
      </p:sp>
    </p:spTree>
    <p:extLst>
      <p:ext uri="{BB962C8B-B14F-4D97-AF65-F5344CB8AC3E}">
        <p14:creationId xmlns:p14="http://schemas.microsoft.com/office/powerpoint/2010/main" val="246253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a:t/>
            </a:r>
            <a:br>
              <a:rPr lang="en-US" dirty="0"/>
            </a:br>
            <a:endParaRPr lang="en-US" dirty="0"/>
          </a:p>
        </p:txBody>
      </p:sp>
      <p:sp>
        <p:nvSpPr>
          <p:cNvPr id="3" name="Content Placeholder 2"/>
          <p:cNvSpPr>
            <a:spLocks noGrp="1"/>
          </p:cNvSpPr>
          <p:nvPr>
            <p:ph idx="1"/>
          </p:nvPr>
        </p:nvSpPr>
        <p:spPr>
          <a:xfrm>
            <a:off x="3856389" y="1099511"/>
            <a:ext cx="7315200" cy="4765183"/>
          </a:xfrm>
        </p:spPr>
        <p:txBody>
          <a:bodyPr anchor="t">
            <a:normAutofit/>
          </a:bodyPr>
          <a:lstStyle/>
          <a:p>
            <a:pPr lvl="1"/>
            <a:r>
              <a:rPr lang="en-US" dirty="0" smtClean="0"/>
              <a:t>Batch Normalization- </a:t>
            </a:r>
          </a:p>
          <a:p>
            <a:pPr lvl="2"/>
            <a:r>
              <a:rPr lang="en-GB" dirty="0" smtClean="0"/>
              <a:t> Allows more </a:t>
            </a:r>
            <a:r>
              <a:rPr lang="en-GB" dirty="0"/>
              <a:t>stable distribution of </a:t>
            </a:r>
            <a:r>
              <a:rPr lang="en-GB" dirty="0" smtClean="0"/>
              <a:t>inputs </a:t>
            </a:r>
            <a:r>
              <a:rPr lang="en-GB" dirty="0"/>
              <a:t>and </a:t>
            </a:r>
            <a:r>
              <a:rPr lang="en-GB" dirty="0" smtClean="0"/>
              <a:t>thus accelerates </a:t>
            </a:r>
            <a:r>
              <a:rPr lang="en-GB" dirty="0"/>
              <a:t>the </a:t>
            </a:r>
            <a:r>
              <a:rPr lang="en-GB" dirty="0" err="1" smtClean="0"/>
              <a:t>trainin</a:t>
            </a:r>
            <a:r>
              <a:rPr lang="en-US" dirty="0" smtClean="0"/>
              <a:t>g</a:t>
            </a:r>
            <a:endParaRPr lang="en-US" smtClean="0"/>
          </a:p>
          <a:p>
            <a:pPr lvl="1"/>
            <a:r>
              <a:rPr lang="en-US" dirty="0" smtClean="0"/>
              <a:t>MaxPooling2D</a:t>
            </a:r>
          </a:p>
          <a:p>
            <a:pPr lvl="2"/>
            <a:r>
              <a:rPr lang="en-US" dirty="0" smtClean="0"/>
              <a:t>I</a:t>
            </a:r>
            <a:r>
              <a:rPr lang="en-GB" dirty="0" err="1"/>
              <a:t>ts</a:t>
            </a:r>
            <a:r>
              <a:rPr lang="en-GB" dirty="0"/>
              <a:t> function is to progressively </a:t>
            </a:r>
            <a:r>
              <a:rPr lang="en-GB" dirty="0" smtClean="0"/>
              <a:t>reduces amount </a:t>
            </a:r>
            <a:r>
              <a:rPr lang="en-GB" dirty="0"/>
              <a:t>of parameters and computation in the network</a:t>
            </a:r>
            <a:endParaRPr lang="en-US" dirty="0"/>
          </a:p>
          <a:p>
            <a:pPr lvl="1"/>
            <a:r>
              <a:rPr lang="en-US" dirty="0" smtClean="0"/>
              <a:t>Flatten</a:t>
            </a:r>
          </a:p>
          <a:p>
            <a:pPr lvl="2"/>
            <a:r>
              <a:rPr lang="en-GB" dirty="0"/>
              <a:t>C</a:t>
            </a:r>
            <a:r>
              <a:rPr lang="en-GB" dirty="0" smtClean="0"/>
              <a:t>onverts </a:t>
            </a:r>
            <a:r>
              <a:rPr lang="en-GB" dirty="0"/>
              <a:t>the pooled feature map to a single column that </a:t>
            </a:r>
            <a:r>
              <a:rPr lang="en-GB" b="1" dirty="0"/>
              <a:t>is</a:t>
            </a:r>
            <a:r>
              <a:rPr lang="en-GB" dirty="0"/>
              <a:t> passed to the fully connected layer</a:t>
            </a:r>
            <a:endParaRPr lang="en-US" dirty="0"/>
          </a:p>
          <a:p>
            <a:pPr lvl="1"/>
            <a:r>
              <a:rPr lang="en-US" dirty="0" smtClean="0"/>
              <a:t>Dropout</a:t>
            </a:r>
          </a:p>
          <a:p>
            <a:pPr lvl="2"/>
            <a:r>
              <a:rPr lang="en-US" dirty="0" smtClean="0"/>
              <a:t>Prevents over fitting</a:t>
            </a:r>
            <a:endParaRPr lang="en-US" dirty="0"/>
          </a:p>
          <a:p>
            <a:pPr lvl="1"/>
            <a:r>
              <a:rPr lang="en-US" dirty="0" smtClean="0"/>
              <a:t>Dense</a:t>
            </a:r>
          </a:p>
          <a:p>
            <a:pPr lvl="2"/>
            <a:r>
              <a:rPr lang="en-US" dirty="0" smtClean="0"/>
              <a:t>A</a:t>
            </a:r>
            <a:r>
              <a:rPr lang="en-GB" dirty="0" err="1" smtClean="0"/>
              <a:t>dds</a:t>
            </a:r>
            <a:r>
              <a:rPr lang="en-GB" dirty="0" smtClean="0"/>
              <a:t> </a:t>
            </a:r>
            <a:r>
              <a:rPr lang="en-GB" dirty="0"/>
              <a:t>the fully connected </a:t>
            </a:r>
            <a:r>
              <a:rPr lang="en-GB" b="1" dirty="0"/>
              <a:t>layer</a:t>
            </a:r>
            <a:r>
              <a:rPr lang="en-GB" dirty="0"/>
              <a:t> to the neural network</a:t>
            </a:r>
            <a:endParaRPr lang="en-US" dirty="0" smtClean="0"/>
          </a:p>
          <a:p>
            <a:pPr lvl="1"/>
            <a:r>
              <a:rPr lang="en-US" dirty="0" err="1" smtClean="0"/>
              <a:t>Softmax</a:t>
            </a:r>
            <a:endParaRPr lang="en-US" dirty="0" smtClean="0"/>
          </a:p>
          <a:p>
            <a:pPr lvl="2"/>
            <a:r>
              <a:rPr lang="en-GB" dirty="0"/>
              <a:t>C</a:t>
            </a:r>
            <a:r>
              <a:rPr lang="en-GB" dirty="0" smtClean="0"/>
              <a:t>alculates </a:t>
            </a:r>
            <a:r>
              <a:rPr lang="en-GB" dirty="0"/>
              <a:t>the probabilities distribution of the event</a:t>
            </a:r>
            <a:endParaRPr lang="en-US" dirty="0" smtClean="0"/>
          </a:p>
          <a:p>
            <a:pPr lvl="1"/>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405348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FlowChart</a:t>
            </a:r>
            <a:r>
              <a:rPr lang="en-US" dirty="0" smtClean="0"/>
              <a:t>:</a:t>
            </a:r>
            <a:r>
              <a:rPr lang="en-US" dirty="0"/>
              <a:t/>
            </a:r>
            <a:br>
              <a:rPr lang="en-US" dirty="0"/>
            </a:br>
            <a:endParaRPr lang="en-US" dirty="0"/>
          </a:p>
        </p:txBody>
      </p:sp>
      <p:sp>
        <p:nvSpPr>
          <p:cNvPr id="5" name="Rounded Rectangle 4"/>
          <p:cNvSpPr/>
          <p:nvPr/>
        </p:nvSpPr>
        <p:spPr>
          <a:xfrm>
            <a:off x="4288665" y="72121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8" name="Rounded Rectangle 7"/>
          <p:cNvSpPr/>
          <p:nvPr/>
        </p:nvSpPr>
        <p:spPr>
          <a:xfrm>
            <a:off x="4288662" y="1563621"/>
            <a:ext cx="2601524" cy="3034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4" name="Rounded Rectangle 13"/>
          <p:cNvSpPr/>
          <p:nvPr/>
        </p:nvSpPr>
        <p:spPr>
          <a:xfrm>
            <a:off x="4288662" y="203280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15" name="Rounded Rectangle 14"/>
          <p:cNvSpPr/>
          <p:nvPr/>
        </p:nvSpPr>
        <p:spPr>
          <a:xfrm>
            <a:off x="4288661" y="3424428"/>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16" name="Rounded Rectangle 15"/>
          <p:cNvSpPr/>
          <p:nvPr/>
        </p:nvSpPr>
        <p:spPr>
          <a:xfrm>
            <a:off x="4288661" y="2875211"/>
            <a:ext cx="2601525" cy="3489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7" name="Rounded Rectangle 16"/>
          <p:cNvSpPr/>
          <p:nvPr/>
        </p:nvSpPr>
        <p:spPr>
          <a:xfrm>
            <a:off x="4275775" y="4647025"/>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18" name="Rounded Rectangle 17"/>
          <p:cNvSpPr/>
          <p:nvPr/>
        </p:nvSpPr>
        <p:spPr>
          <a:xfrm>
            <a:off x="4288658" y="4212396"/>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BATCH NORM</a:t>
            </a:r>
            <a:endParaRPr lang="en-US" dirty="0"/>
          </a:p>
        </p:txBody>
      </p:sp>
      <p:sp>
        <p:nvSpPr>
          <p:cNvPr id="19" name="Rounded Rectangle 18"/>
          <p:cNvSpPr/>
          <p:nvPr/>
        </p:nvSpPr>
        <p:spPr>
          <a:xfrm>
            <a:off x="4275775" y="5069667"/>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2D CONVOLUTIONAL LAYER</a:t>
            </a:r>
          </a:p>
        </p:txBody>
      </p:sp>
      <p:sp>
        <p:nvSpPr>
          <p:cNvPr id="20" name="Rounded Rectangle 19"/>
          <p:cNvSpPr/>
          <p:nvPr/>
        </p:nvSpPr>
        <p:spPr>
          <a:xfrm>
            <a:off x="4275772" y="5904179"/>
            <a:ext cx="2614414" cy="2689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MAX POOLING</a:t>
            </a:r>
            <a:endParaRPr lang="en-US" dirty="0"/>
          </a:p>
        </p:txBody>
      </p:sp>
      <p:sp>
        <p:nvSpPr>
          <p:cNvPr id="21" name="Rounded Rectangle 20"/>
          <p:cNvSpPr/>
          <p:nvPr/>
        </p:nvSpPr>
        <p:spPr>
          <a:xfrm>
            <a:off x="8472149" y="719984"/>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FLATTEN</a:t>
            </a:r>
            <a:endParaRPr lang="en-US" dirty="0"/>
          </a:p>
        </p:txBody>
      </p:sp>
      <p:sp>
        <p:nvSpPr>
          <p:cNvPr id="22" name="Rounded Rectangle 21"/>
          <p:cNvSpPr/>
          <p:nvPr/>
        </p:nvSpPr>
        <p:spPr>
          <a:xfrm>
            <a:off x="8472149" y="1228901"/>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DROPOUT</a:t>
            </a:r>
            <a:endParaRPr lang="en-US" dirty="0"/>
          </a:p>
        </p:txBody>
      </p:sp>
      <p:sp>
        <p:nvSpPr>
          <p:cNvPr id="23" name="Rounded Rectangle 22"/>
          <p:cNvSpPr/>
          <p:nvPr/>
        </p:nvSpPr>
        <p:spPr>
          <a:xfrm>
            <a:off x="8448537" y="2812910"/>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4" name="Rounded Rectangle 23"/>
          <p:cNvSpPr/>
          <p:nvPr/>
        </p:nvSpPr>
        <p:spPr>
          <a:xfrm>
            <a:off x="8448537" y="2298847"/>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5" name="Rounded Rectangle 24"/>
          <p:cNvSpPr/>
          <p:nvPr/>
        </p:nvSpPr>
        <p:spPr>
          <a:xfrm>
            <a:off x="8448537" y="1763874"/>
            <a:ext cx="2614411" cy="4112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DENSE</a:t>
            </a:r>
            <a:endParaRPr lang="en-US" dirty="0"/>
          </a:p>
        </p:txBody>
      </p:sp>
      <p:sp>
        <p:nvSpPr>
          <p:cNvPr id="26" name="Rounded Rectangle 25"/>
          <p:cNvSpPr/>
          <p:nvPr/>
        </p:nvSpPr>
        <p:spPr>
          <a:xfrm>
            <a:off x="8448537" y="3570245"/>
            <a:ext cx="2614411" cy="64215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SOFTMAX</a:t>
            </a:r>
            <a:endParaRPr lang="en-US" dirty="0"/>
          </a:p>
        </p:txBody>
      </p:sp>
      <p:cxnSp>
        <p:nvCxnSpPr>
          <p:cNvPr id="32" name="Straight Arrow Connector 31"/>
          <p:cNvCxnSpPr>
            <a:stCxn id="5" idx="2"/>
            <a:endCxn id="8" idx="0"/>
          </p:cNvCxnSpPr>
          <p:nvPr/>
        </p:nvCxnSpPr>
        <p:spPr>
          <a:xfrm flipH="1">
            <a:off x="5589424" y="1363368"/>
            <a:ext cx="6447"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14" idx="0"/>
          </p:cNvCxnSpPr>
          <p:nvPr/>
        </p:nvCxnSpPr>
        <p:spPr>
          <a:xfrm>
            <a:off x="5589424" y="1867111"/>
            <a:ext cx="6444" cy="16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16" idx="0"/>
          </p:cNvCxnSpPr>
          <p:nvPr/>
        </p:nvCxnSpPr>
        <p:spPr>
          <a:xfrm flipH="1">
            <a:off x="5589424" y="2674958"/>
            <a:ext cx="6444"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6" idx="2"/>
            <a:endCxn id="15" idx="0"/>
          </p:cNvCxnSpPr>
          <p:nvPr/>
        </p:nvCxnSpPr>
        <p:spPr>
          <a:xfrm>
            <a:off x="5589424" y="3224175"/>
            <a:ext cx="6443" cy="200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2"/>
            <a:endCxn id="18" idx="0"/>
          </p:cNvCxnSpPr>
          <p:nvPr/>
        </p:nvCxnSpPr>
        <p:spPr>
          <a:xfrm flipH="1">
            <a:off x="5595865" y="4066579"/>
            <a:ext cx="2" cy="14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2"/>
            <a:endCxn id="17" idx="0"/>
          </p:cNvCxnSpPr>
          <p:nvPr/>
        </p:nvCxnSpPr>
        <p:spPr>
          <a:xfrm flipH="1">
            <a:off x="5582982" y="4481329"/>
            <a:ext cx="12883" cy="16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2"/>
            <a:endCxn id="19" idx="0"/>
          </p:cNvCxnSpPr>
          <p:nvPr/>
        </p:nvCxnSpPr>
        <p:spPr>
          <a:xfrm flipH="1">
            <a:off x="5582981" y="4915958"/>
            <a:ext cx="1" cy="15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2"/>
            <a:endCxn id="20" idx="0"/>
          </p:cNvCxnSpPr>
          <p:nvPr/>
        </p:nvCxnSpPr>
        <p:spPr>
          <a:xfrm flipH="1">
            <a:off x="5582979" y="5711818"/>
            <a:ext cx="2" cy="192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0" idx="3"/>
            <a:endCxn id="21" idx="1"/>
          </p:cNvCxnSpPr>
          <p:nvPr/>
        </p:nvCxnSpPr>
        <p:spPr>
          <a:xfrm flipV="1">
            <a:off x="6890186" y="925617"/>
            <a:ext cx="1581963" cy="51130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1" idx="2"/>
            <a:endCxn id="22" idx="0"/>
          </p:cNvCxnSpPr>
          <p:nvPr/>
        </p:nvCxnSpPr>
        <p:spPr>
          <a:xfrm>
            <a:off x="9779355" y="1131249"/>
            <a:ext cx="0" cy="9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 idx="2"/>
            <a:endCxn id="25" idx="0"/>
          </p:cNvCxnSpPr>
          <p:nvPr/>
        </p:nvCxnSpPr>
        <p:spPr>
          <a:xfrm flipH="1">
            <a:off x="9755743" y="1640166"/>
            <a:ext cx="23612" cy="12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2"/>
            <a:endCxn id="24" idx="0"/>
          </p:cNvCxnSpPr>
          <p:nvPr/>
        </p:nvCxnSpPr>
        <p:spPr>
          <a:xfrm>
            <a:off x="9755743" y="2175139"/>
            <a:ext cx="0" cy="123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4" idx="2"/>
            <a:endCxn id="23" idx="0"/>
          </p:cNvCxnSpPr>
          <p:nvPr/>
        </p:nvCxnSpPr>
        <p:spPr>
          <a:xfrm>
            <a:off x="9755743" y="2710112"/>
            <a:ext cx="0" cy="102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2"/>
            <a:endCxn id="26" idx="0"/>
          </p:cNvCxnSpPr>
          <p:nvPr/>
        </p:nvCxnSpPr>
        <p:spPr>
          <a:xfrm>
            <a:off x="9755743" y="3224175"/>
            <a:ext cx="0" cy="34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6" idx="2"/>
          </p:cNvCxnSpPr>
          <p:nvPr/>
        </p:nvCxnSpPr>
        <p:spPr>
          <a:xfrm>
            <a:off x="9755743" y="4212396"/>
            <a:ext cx="23612" cy="70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853235" y="5021410"/>
            <a:ext cx="1852238" cy="369332"/>
          </a:xfrm>
          <a:prstGeom prst="rect">
            <a:avLst/>
          </a:prstGeom>
          <a:noFill/>
        </p:spPr>
        <p:txBody>
          <a:bodyPr wrap="none" rtlCol="0">
            <a:spAutoFit/>
          </a:bodyPr>
          <a:lstStyle/>
          <a:p>
            <a:r>
              <a:rPr lang="en-US" dirty="0" smtClean="0"/>
              <a:t>CLASSIFICATION</a:t>
            </a:r>
            <a:endParaRPr lang="en-US" dirty="0"/>
          </a:p>
        </p:txBody>
      </p:sp>
    </p:spTree>
    <p:extLst>
      <p:ext uri="{BB962C8B-B14F-4D97-AF65-F5344CB8AC3E}">
        <p14:creationId xmlns:p14="http://schemas.microsoft.com/office/powerpoint/2010/main" val="167424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856389" y="785611"/>
            <a:ext cx="7315200" cy="5287643"/>
          </a:xfrm>
        </p:spPr>
        <p:txBody>
          <a:bodyPr anchor="t">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07" y="620344"/>
            <a:ext cx="4089863" cy="28339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408" y="3288998"/>
            <a:ext cx="4232045" cy="2979360"/>
          </a:xfrm>
          <a:prstGeom prst="rect">
            <a:avLst/>
          </a:prstGeom>
        </p:spPr>
      </p:pic>
      <p:sp>
        <p:nvSpPr>
          <p:cNvPr id="11" name="Rectangle 10"/>
          <p:cNvSpPr/>
          <p:nvPr/>
        </p:nvSpPr>
        <p:spPr>
          <a:xfrm>
            <a:off x="4332053" y="1840566"/>
            <a:ext cx="6383170" cy="2954655"/>
          </a:xfrm>
          <a:prstGeom prst="rect">
            <a:avLst/>
          </a:prstGeom>
        </p:spPr>
        <p:txBody>
          <a:bodyPr wrap="square">
            <a:spAutoFit/>
          </a:bodyPr>
          <a:lstStyle/>
          <a:p>
            <a:pPr marL="182880" lvl="0" indent="-182880" defTabSz="914400">
              <a:lnSpc>
                <a:spcPct val="90000"/>
              </a:lnSpc>
              <a:spcBef>
                <a:spcPts val="1200"/>
              </a:spcBef>
              <a:buClr>
                <a:srgbClr val="549E39"/>
              </a:buClr>
              <a:buFont typeface="Wingdings 2" pitchFamily="18" charset="2"/>
              <a:buChar char=""/>
            </a:pPr>
            <a:r>
              <a:rPr lang="en-US" sz="2000" dirty="0">
                <a:solidFill>
                  <a:prstClr val="black">
                    <a:lumMod val="65000"/>
                    <a:lumOff val="35000"/>
                  </a:prstClr>
                </a:solidFill>
              </a:rPr>
              <a:t>Train Accuracy: </a:t>
            </a:r>
            <a:r>
              <a:rPr lang="en-US" sz="2000" dirty="0" smtClean="0">
                <a:solidFill>
                  <a:prstClr val="black">
                    <a:lumMod val="65000"/>
                    <a:lumOff val="35000"/>
                  </a:prstClr>
                </a:solidFill>
              </a:rPr>
              <a:t>96.37</a:t>
            </a: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smtClean="0">
              <a:solidFill>
                <a:prstClr val="black">
                  <a:lumMod val="65000"/>
                  <a:lumOff val="35000"/>
                </a:prstClr>
              </a:solidFill>
            </a:endParaRPr>
          </a:p>
          <a:p>
            <a:pPr marL="182880" lvl="0" indent="-182880" defTabSz="914400">
              <a:lnSpc>
                <a:spcPct val="90000"/>
              </a:lnSpc>
              <a:spcBef>
                <a:spcPts val="1200"/>
              </a:spcBef>
              <a:buClr>
                <a:srgbClr val="549E39"/>
              </a:buClr>
              <a:buFont typeface="Wingdings 2" pitchFamily="18" charset="2"/>
              <a:buChar char=""/>
            </a:pPr>
            <a:endParaRPr lang="en-US" sz="2000" dirty="0">
              <a:solidFill>
                <a:prstClr val="black">
                  <a:lumMod val="65000"/>
                  <a:lumOff val="35000"/>
                </a:prstClr>
              </a:solidFill>
            </a:endParaRPr>
          </a:p>
          <a:p>
            <a:pPr lvl="8" defTabSz="914400">
              <a:lnSpc>
                <a:spcPct val="90000"/>
              </a:lnSpc>
              <a:spcBef>
                <a:spcPts val="1200"/>
              </a:spcBef>
              <a:buClr>
                <a:srgbClr val="549E39"/>
              </a:buClr>
            </a:pPr>
            <a:endParaRPr lang="en-US" sz="2000" dirty="0">
              <a:solidFill>
                <a:prstClr val="black">
                  <a:lumMod val="65000"/>
                  <a:lumOff val="35000"/>
                </a:prstClr>
              </a:solidFill>
            </a:endParaRPr>
          </a:p>
          <a:p>
            <a:pPr marL="3840480" lvl="8" indent="-182880" defTabSz="914400">
              <a:lnSpc>
                <a:spcPct val="90000"/>
              </a:lnSpc>
              <a:spcBef>
                <a:spcPts val="1200"/>
              </a:spcBef>
              <a:buClr>
                <a:srgbClr val="549E39"/>
              </a:buClr>
              <a:buFont typeface="Wingdings 2" pitchFamily="18" charset="2"/>
              <a:buChar char=""/>
            </a:pPr>
            <a:r>
              <a:rPr lang="en-US" sz="2000" dirty="0" smtClean="0">
                <a:solidFill>
                  <a:prstClr val="black">
                    <a:lumMod val="65000"/>
                    <a:lumOff val="35000"/>
                  </a:prstClr>
                </a:solidFill>
              </a:rPr>
              <a:t>Test </a:t>
            </a:r>
            <a:r>
              <a:rPr lang="en-US" sz="2000" dirty="0">
                <a:solidFill>
                  <a:prstClr val="black">
                    <a:lumMod val="65000"/>
                    <a:lumOff val="35000"/>
                  </a:prstClr>
                </a:solidFill>
              </a:rPr>
              <a:t>Accuracy: 96.37</a:t>
            </a:r>
          </a:p>
        </p:txBody>
      </p:sp>
    </p:spTree>
    <p:extLst>
      <p:ext uri="{BB962C8B-B14F-4D97-AF65-F5344CB8AC3E}">
        <p14:creationId xmlns:p14="http://schemas.microsoft.com/office/powerpoint/2010/main" val="3664077184"/>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167</TotalTime>
  <Words>165</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Wingdings 2</vt:lpstr>
      <vt:lpstr>Frame</vt:lpstr>
      <vt:lpstr>CSE 465.1:  Pattern Recognition and Neural Networks</vt:lpstr>
      <vt:lpstr>The Topic</vt:lpstr>
      <vt:lpstr>Dataset </vt:lpstr>
      <vt:lpstr>Problems:</vt:lpstr>
      <vt:lpstr>Algorithm:</vt:lpstr>
      <vt:lpstr>Libraries used: </vt:lpstr>
      <vt:lpstr>Functions: </vt:lpstr>
      <vt:lpstr>Model FlowChart: </vt:lpstr>
      <vt:lpstr>Results:</vt:lpstr>
      <vt:lpstr>Plans: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465:  Pattern Recognition</dc:title>
  <dc:creator>promi farzeen</dc:creator>
  <cp:lastModifiedBy>promi farzeen</cp:lastModifiedBy>
  <cp:revision>21</cp:revision>
  <dcterms:created xsi:type="dcterms:W3CDTF">2019-10-26T13:14:20Z</dcterms:created>
  <dcterms:modified xsi:type="dcterms:W3CDTF">2019-12-03T22:09:10Z</dcterms:modified>
</cp:coreProperties>
</file>