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58" r:id="rId3"/>
    <p:sldId id="257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reen Sharar" initials="ZS" lastIdx="1" clrIdx="0">
    <p:extLst>
      <p:ext uri="{19B8F6BF-5375-455C-9EA6-DF929625EA0E}">
        <p15:presenceInfo xmlns:p15="http://schemas.microsoft.com/office/powerpoint/2012/main" userId="1ce595964dbcbe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0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9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8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56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2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95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08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1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2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9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83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851521"/>
          </a:xfrm>
        </p:spPr>
        <p:txBody>
          <a:bodyPr anchor="ctr"/>
          <a:lstStyle/>
          <a:p>
            <a:r>
              <a:rPr lang="en-US" dirty="0"/>
              <a:t>CSE 465.1: </a:t>
            </a:r>
            <a:br>
              <a:rPr lang="en-US" dirty="0"/>
            </a:br>
            <a:r>
              <a:rPr lang="en-US" dirty="0"/>
              <a:t>Pattern Recognition and 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3906598"/>
            <a:ext cx="7315200" cy="1652953"/>
          </a:xfrm>
        </p:spPr>
        <p:txBody>
          <a:bodyPr>
            <a:noAutofit/>
          </a:bodyPr>
          <a:lstStyle/>
          <a:p>
            <a:r>
              <a:rPr lang="en-US" sz="1600" dirty="0"/>
              <a:t>Group Members:</a:t>
            </a:r>
          </a:p>
          <a:p>
            <a:r>
              <a:rPr lang="en-US" sz="1800" dirty="0"/>
              <a:t>Farzeen Naz Promi (1620225042)</a:t>
            </a:r>
            <a:br>
              <a:rPr lang="en-US" sz="1800" dirty="0"/>
            </a:br>
            <a:r>
              <a:rPr lang="en-US" sz="1800" dirty="0"/>
              <a:t>Zareen Sharar Cynthia (1610814042)</a:t>
            </a:r>
            <a:br>
              <a:rPr lang="en-US" sz="1800" dirty="0"/>
            </a:br>
            <a:r>
              <a:rPr lang="en-US" sz="1800" dirty="0" err="1"/>
              <a:t>Lubaba</a:t>
            </a:r>
            <a:r>
              <a:rPr lang="en-US" sz="1800" dirty="0"/>
              <a:t> </a:t>
            </a:r>
            <a:r>
              <a:rPr lang="en-US" sz="1800" dirty="0" err="1"/>
              <a:t>Bazlul</a:t>
            </a:r>
            <a:r>
              <a:rPr lang="en-US" sz="1800" dirty="0"/>
              <a:t> (1611430042)</a:t>
            </a:r>
            <a:br>
              <a:rPr lang="en-US" sz="1800" dirty="0"/>
            </a:br>
            <a:r>
              <a:rPr lang="en-US" sz="1800" dirty="0"/>
              <a:t>Sazid </a:t>
            </a:r>
            <a:r>
              <a:rPr lang="en-US" sz="1800" dirty="0" err="1"/>
              <a:t>Alam</a:t>
            </a:r>
            <a:r>
              <a:rPr lang="en-US" sz="1800" dirty="0"/>
              <a:t> (1511394042)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67838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6388" y="2497540"/>
            <a:ext cx="7553139" cy="3053254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Research to figure out how to reduce over fitting</a:t>
            </a:r>
          </a:p>
          <a:p>
            <a:r>
              <a:rPr lang="en-US" dirty="0" smtClean="0"/>
              <a:t>Train using a Pre-trained model on the dataset to try to obtain better results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7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85" y="864108"/>
            <a:ext cx="8216721" cy="512064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Plant Disease Detection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Pattern recognition can be used in many aspects of agriculture, one of which is Plant disease detection. Image and pattern recognition techniques are applied to a dataset of images of a large variety of plants to train them to identify if a plant is diseased and if it is, to specify its disease. 	</a:t>
            </a:r>
          </a:p>
        </p:txBody>
      </p:sp>
    </p:spTree>
    <p:extLst>
      <p:ext uri="{BB962C8B-B14F-4D97-AF65-F5344CB8AC3E}">
        <p14:creationId xmlns:p14="http://schemas.microsoft.com/office/powerpoint/2010/main" val="3758372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The dataset we have chosen to use for our project is the Plant Village dataset</a:t>
            </a:r>
          </a:p>
          <a:p>
            <a:r>
              <a:rPr lang="en-US" dirty="0"/>
              <a:t>Sample images </a:t>
            </a:r>
            <a:r>
              <a:rPr lang="en-US" dirty="0" smtClean="0"/>
              <a:t>  </a:t>
            </a:r>
            <a:r>
              <a:rPr lang="en-US" dirty="0"/>
              <a:t>all 38 classes:</a:t>
            </a:r>
          </a:p>
          <a:p>
            <a:pPr marL="502920" lvl="1" indent="0">
              <a:buNone/>
            </a:pPr>
            <a:endParaRPr lang="en-US" dirty="0"/>
          </a:p>
        </p:txBody>
      </p:sp>
      <p:pic>
        <p:nvPicPr>
          <p:cNvPr id="7" name="Picture 6" descr="A close up of many different vegetables on display&#10;&#10;Description automatically generated">
            <a:extLst>
              <a:ext uri="{FF2B5EF4-FFF2-40B4-BE49-F238E27FC236}">
                <a16:creationId xmlns:a16="http://schemas.microsoft.com/office/drawing/2014/main" xmlns="" id="{DD33CF72-19F8-4FE5-A867-726CCA747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252" y="2017487"/>
            <a:ext cx="4580378" cy="392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0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6389" y="1585325"/>
            <a:ext cx="7315200" cy="3965469"/>
          </a:xfrm>
        </p:spPr>
        <p:txBody>
          <a:bodyPr anchor="t"/>
          <a:lstStyle/>
          <a:p>
            <a:pPr lvl="1"/>
            <a:r>
              <a:rPr lang="en-US" dirty="0" smtClean="0"/>
              <a:t>Large size of dataset:</a:t>
            </a:r>
          </a:p>
          <a:p>
            <a:pPr marL="502920" lvl="1" indent="0">
              <a:buNone/>
            </a:pPr>
            <a:r>
              <a:rPr lang="en-US" dirty="0"/>
              <a:t>	</a:t>
            </a:r>
            <a:r>
              <a:rPr lang="en-US" dirty="0" smtClean="0"/>
              <a:t>As the dataset was too large to use with the computational power 	available, a sample was use.</a:t>
            </a:r>
          </a:p>
          <a:p>
            <a:pPr marL="502920" lvl="1" indent="0">
              <a:buNone/>
            </a:pPr>
            <a:r>
              <a:rPr lang="en-US" dirty="0" smtClean="0"/>
              <a:t>	This sample included 3 plants and 15 diseases.</a:t>
            </a:r>
          </a:p>
          <a:p>
            <a:pPr marL="502920" lvl="1" indent="0">
              <a:buNone/>
            </a:pPr>
            <a:endParaRPr lang="en-US" dirty="0"/>
          </a:p>
          <a:p>
            <a:pPr lvl="1"/>
            <a:r>
              <a:rPr lang="en-US" dirty="0" smtClean="0"/>
              <a:t>Lack of Computational powers:</a:t>
            </a:r>
          </a:p>
          <a:p>
            <a:pPr marL="502920" lvl="1" indent="0">
              <a:buNone/>
            </a:pPr>
            <a:r>
              <a:rPr lang="en-US" dirty="0"/>
              <a:t>	</a:t>
            </a:r>
            <a:r>
              <a:rPr lang="en-US" dirty="0" smtClean="0"/>
              <a:t>Even after reducing the size of the dataset, it was seen that device 	could not provide it with the power needed. </a:t>
            </a:r>
            <a:r>
              <a:rPr lang="en-US" dirty="0" smtClean="0"/>
              <a:t>to overcome this, this 	project has been done directly on </a:t>
            </a:r>
            <a:r>
              <a:rPr lang="en-US" dirty="0" err="1" smtClean="0"/>
              <a:t>Kaggle</a:t>
            </a:r>
            <a:r>
              <a:rPr lang="en-US" dirty="0" smtClean="0"/>
              <a:t> Kernels.</a:t>
            </a:r>
            <a:endParaRPr lang="en-US" dirty="0" smtClean="0"/>
          </a:p>
          <a:p>
            <a:pPr marL="5029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69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689" y="2702257"/>
            <a:ext cx="4047457" cy="260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2739" y="2008405"/>
            <a:ext cx="7484901" cy="1731081"/>
          </a:xfrm>
        </p:spPr>
        <p:txBody>
          <a:bodyPr anchor="t">
            <a:normAutofit/>
          </a:bodyPr>
          <a:lstStyle/>
          <a:p>
            <a:pPr marL="502920" lvl="1" indent="0">
              <a:buNone/>
            </a:pPr>
            <a:r>
              <a:rPr lang="en-US" sz="3600" dirty="0" smtClean="0"/>
              <a:t>Convolutional Neural Network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0920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6389" y="894797"/>
            <a:ext cx="7315200" cy="4765183"/>
          </a:xfrm>
        </p:spPr>
        <p:txBody>
          <a:bodyPr anchor="t">
            <a:normAutofit/>
          </a:bodyPr>
          <a:lstStyle/>
          <a:p>
            <a:pPr lvl="1"/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err="1"/>
              <a:t>np</a:t>
            </a:r>
            <a:endParaRPr lang="en-US" dirty="0"/>
          </a:p>
          <a:p>
            <a:pPr lvl="1"/>
            <a:r>
              <a:rPr lang="en-US" dirty="0" smtClean="0"/>
              <a:t>  </a:t>
            </a:r>
            <a:r>
              <a:rPr lang="en-US" dirty="0"/>
              <a:t>pickle</a:t>
            </a:r>
          </a:p>
          <a:p>
            <a:pPr lvl="1"/>
            <a:r>
              <a:rPr lang="en-US" dirty="0" smtClean="0"/>
              <a:t>  cv2 (open cv)</a:t>
            </a:r>
            <a:endParaRPr lang="en-US" dirty="0"/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sklearn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matplotlib</a:t>
            </a:r>
            <a:endParaRPr lang="en-US" dirty="0"/>
          </a:p>
          <a:p>
            <a:pPr lvl="1"/>
            <a:r>
              <a:rPr lang="en-US" dirty="0" smtClean="0"/>
              <a:t>  </a:t>
            </a:r>
            <a:r>
              <a:rPr lang="en-US" dirty="0" err="1"/>
              <a:t>tensorflow</a:t>
            </a:r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Layers</a:t>
            </a:r>
          </a:p>
          <a:p>
            <a:pPr lvl="2"/>
            <a:r>
              <a:rPr lang="en-US" dirty="0" err="1" smtClean="0"/>
              <a:t>BatchNormalization</a:t>
            </a:r>
            <a:endParaRPr lang="en-US" dirty="0" smtClean="0"/>
          </a:p>
          <a:p>
            <a:pPr lvl="2"/>
            <a:r>
              <a:rPr lang="en-US" dirty="0" smtClean="0"/>
              <a:t>Conv2D</a:t>
            </a:r>
          </a:p>
          <a:p>
            <a:pPr lvl="2"/>
            <a:r>
              <a:rPr lang="en-US" dirty="0" smtClean="0"/>
              <a:t>MaxPooling2D</a:t>
            </a:r>
          </a:p>
          <a:p>
            <a:pPr lvl="2"/>
            <a:r>
              <a:rPr lang="en-US" dirty="0" smtClean="0"/>
              <a:t>Flatten</a:t>
            </a:r>
          </a:p>
          <a:p>
            <a:pPr lvl="2"/>
            <a:r>
              <a:rPr lang="en-US" dirty="0" smtClean="0"/>
              <a:t>Dropout</a:t>
            </a:r>
          </a:p>
          <a:p>
            <a:pPr lvl="2"/>
            <a:r>
              <a:rPr lang="en-US" dirty="0" smtClean="0"/>
              <a:t>Dense</a:t>
            </a:r>
          </a:p>
          <a:p>
            <a:pPr lvl="2"/>
            <a:r>
              <a:rPr lang="en-US" dirty="0" err="1"/>
              <a:t>S</a:t>
            </a:r>
            <a:r>
              <a:rPr lang="en-US" dirty="0" err="1" smtClean="0"/>
              <a:t>oftmax</a:t>
            </a:r>
            <a:endParaRPr lang="en-US" dirty="0"/>
          </a:p>
          <a:p>
            <a:pPr marL="50292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marL="5029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39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6389" y="1099511"/>
            <a:ext cx="7315200" cy="4765183"/>
          </a:xfrm>
        </p:spPr>
        <p:txBody>
          <a:bodyPr anchor="t">
            <a:normAutofit/>
          </a:bodyPr>
          <a:lstStyle/>
          <a:p>
            <a:pPr lvl="1"/>
            <a:r>
              <a:rPr lang="en-US" dirty="0" smtClean="0"/>
              <a:t>Batch Normalization- </a:t>
            </a:r>
          </a:p>
          <a:p>
            <a:pPr lvl="2"/>
            <a:r>
              <a:rPr lang="en-GB" dirty="0" smtClean="0"/>
              <a:t> Allows more </a:t>
            </a:r>
            <a:r>
              <a:rPr lang="en-GB" dirty="0"/>
              <a:t>stable distribution of </a:t>
            </a:r>
            <a:r>
              <a:rPr lang="en-GB" dirty="0" smtClean="0"/>
              <a:t>inputs </a:t>
            </a:r>
            <a:r>
              <a:rPr lang="en-GB" dirty="0"/>
              <a:t>and </a:t>
            </a:r>
            <a:r>
              <a:rPr lang="en-GB" dirty="0" smtClean="0"/>
              <a:t>thus accelerates </a:t>
            </a:r>
            <a:r>
              <a:rPr lang="en-GB" dirty="0"/>
              <a:t>the </a:t>
            </a:r>
            <a:r>
              <a:rPr lang="en-GB" dirty="0" err="1" smtClean="0"/>
              <a:t>trainin</a:t>
            </a:r>
            <a:r>
              <a:rPr lang="en-US" dirty="0" smtClean="0"/>
              <a:t>g</a:t>
            </a:r>
            <a:endParaRPr lang="en-US" smtClean="0"/>
          </a:p>
          <a:p>
            <a:pPr lvl="1"/>
            <a:r>
              <a:rPr lang="en-US" dirty="0" smtClean="0"/>
              <a:t>MaxPooling2D</a:t>
            </a:r>
          </a:p>
          <a:p>
            <a:pPr lvl="2"/>
            <a:r>
              <a:rPr lang="en-US" dirty="0" smtClean="0"/>
              <a:t>I</a:t>
            </a:r>
            <a:r>
              <a:rPr lang="en-GB" dirty="0" err="1"/>
              <a:t>ts</a:t>
            </a:r>
            <a:r>
              <a:rPr lang="en-GB" dirty="0"/>
              <a:t> function is to progressively </a:t>
            </a:r>
            <a:r>
              <a:rPr lang="en-GB" dirty="0" smtClean="0"/>
              <a:t>reduces amount </a:t>
            </a:r>
            <a:r>
              <a:rPr lang="en-GB" dirty="0"/>
              <a:t>of parameters and computation in the network</a:t>
            </a:r>
            <a:endParaRPr lang="en-US" dirty="0"/>
          </a:p>
          <a:p>
            <a:pPr lvl="1"/>
            <a:r>
              <a:rPr lang="en-US" dirty="0" smtClean="0"/>
              <a:t>Flatten</a:t>
            </a:r>
          </a:p>
          <a:p>
            <a:pPr lvl="2"/>
            <a:r>
              <a:rPr lang="en-GB" dirty="0"/>
              <a:t>C</a:t>
            </a:r>
            <a:r>
              <a:rPr lang="en-GB" dirty="0" smtClean="0"/>
              <a:t>onverts </a:t>
            </a:r>
            <a:r>
              <a:rPr lang="en-GB" dirty="0"/>
              <a:t>the pooled feature map to a single column that </a:t>
            </a:r>
            <a:r>
              <a:rPr lang="en-GB" b="1" dirty="0"/>
              <a:t>is</a:t>
            </a:r>
            <a:r>
              <a:rPr lang="en-GB" dirty="0"/>
              <a:t> passed to the fully connected layer</a:t>
            </a:r>
            <a:endParaRPr lang="en-US" dirty="0"/>
          </a:p>
          <a:p>
            <a:pPr lvl="1"/>
            <a:r>
              <a:rPr lang="en-US" dirty="0" smtClean="0"/>
              <a:t>Dropout</a:t>
            </a:r>
          </a:p>
          <a:p>
            <a:pPr lvl="2"/>
            <a:r>
              <a:rPr lang="en-US" dirty="0" smtClean="0"/>
              <a:t>Prevents over fitting</a:t>
            </a:r>
            <a:endParaRPr lang="en-US" dirty="0"/>
          </a:p>
          <a:p>
            <a:pPr lvl="1"/>
            <a:r>
              <a:rPr lang="en-US" dirty="0" smtClean="0"/>
              <a:t>Dense</a:t>
            </a:r>
          </a:p>
          <a:p>
            <a:pPr lvl="2"/>
            <a:r>
              <a:rPr lang="en-US" dirty="0" smtClean="0"/>
              <a:t>A</a:t>
            </a:r>
            <a:r>
              <a:rPr lang="en-GB" dirty="0" err="1" smtClean="0"/>
              <a:t>dds</a:t>
            </a:r>
            <a:r>
              <a:rPr lang="en-GB" dirty="0" smtClean="0"/>
              <a:t> </a:t>
            </a:r>
            <a:r>
              <a:rPr lang="en-GB" dirty="0"/>
              <a:t>the fully connected </a:t>
            </a:r>
            <a:r>
              <a:rPr lang="en-GB" b="1" dirty="0"/>
              <a:t>layer</a:t>
            </a:r>
            <a:r>
              <a:rPr lang="en-GB" dirty="0"/>
              <a:t> to the neural network</a:t>
            </a:r>
            <a:endParaRPr lang="en-US" dirty="0" smtClean="0"/>
          </a:p>
          <a:p>
            <a:pPr lvl="1"/>
            <a:r>
              <a:rPr lang="en-US" dirty="0" err="1" smtClean="0"/>
              <a:t>Softmax</a:t>
            </a:r>
            <a:endParaRPr lang="en-US" dirty="0" smtClean="0"/>
          </a:p>
          <a:p>
            <a:pPr lvl="2"/>
            <a:r>
              <a:rPr lang="en-GB" dirty="0"/>
              <a:t>C</a:t>
            </a:r>
            <a:r>
              <a:rPr lang="en-GB" dirty="0" smtClean="0"/>
              <a:t>alculates </a:t>
            </a:r>
            <a:r>
              <a:rPr lang="en-GB" dirty="0"/>
              <a:t>the probabilities distribution of the event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484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FlowChart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288665" y="721217"/>
            <a:ext cx="2614411" cy="64215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2D CONVOLUTIONAL LAYER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288662" y="1563621"/>
            <a:ext cx="2601524" cy="3034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 POOLING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288662" y="2032807"/>
            <a:ext cx="2614411" cy="64215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2D CONVOLUTIONAL LAYER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288661" y="3424428"/>
            <a:ext cx="2614411" cy="64215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2D CONVOLUTIONAL LAYER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288661" y="2875211"/>
            <a:ext cx="2601525" cy="3489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 POOLING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275775" y="4647025"/>
            <a:ext cx="2614414" cy="2689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 POOLING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288658" y="4212396"/>
            <a:ext cx="2614414" cy="2689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BATCH NORM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275775" y="5069667"/>
            <a:ext cx="2614411" cy="64215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2D CONVOLUTIONAL LAYER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275772" y="5904179"/>
            <a:ext cx="2614414" cy="2689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 POOLING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8472149" y="719984"/>
            <a:ext cx="2614411" cy="4112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FLATTEN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8472149" y="1228901"/>
            <a:ext cx="2614411" cy="4112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DROPOUT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8448537" y="2812910"/>
            <a:ext cx="2614411" cy="4112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DENSE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48537" y="2298847"/>
            <a:ext cx="2614411" cy="4112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DENSE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8448537" y="1763874"/>
            <a:ext cx="2614411" cy="4112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DENSE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8448537" y="3570245"/>
            <a:ext cx="2614411" cy="64215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SOFTMAX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5" idx="2"/>
            <a:endCxn id="8" idx="0"/>
          </p:cNvCxnSpPr>
          <p:nvPr/>
        </p:nvCxnSpPr>
        <p:spPr>
          <a:xfrm flipH="1">
            <a:off x="5589424" y="1363368"/>
            <a:ext cx="6447" cy="20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14" idx="0"/>
          </p:cNvCxnSpPr>
          <p:nvPr/>
        </p:nvCxnSpPr>
        <p:spPr>
          <a:xfrm>
            <a:off x="5589424" y="1867111"/>
            <a:ext cx="6444" cy="16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2"/>
            <a:endCxn id="16" idx="0"/>
          </p:cNvCxnSpPr>
          <p:nvPr/>
        </p:nvCxnSpPr>
        <p:spPr>
          <a:xfrm flipH="1">
            <a:off x="5589424" y="2674958"/>
            <a:ext cx="6444" cy="20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5" idx="0"/>
          </p:cNvCxnSpPr>
          <p:nvPr/>
        </p:nvCxnSpPr>
        <p:spPr>
          <a:xfrm>
            <a:off x="5589424" y="3224175"/>
            <a:ext cx="6443" cy="20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5" idx="2"/>
            <a:endCxn id="18" idx="0"/>
          </p:cNvCxnSpPr>
          <p:nvPr/>
        </p:nvCxnSpPr>
        <p:spPr>
          <a:xfrm flipH="1">
            <a:off x="5595865" y="4066579"/>
            <a:ext cx="2" cy="14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2"/>
            <a:endCxn id="17" idx="0"/>
          </p:cNvCxnSpPr>
          <p:nvPr/>
        </p:nvCxnSpPr>
        <p:spPr>
          <a:xfrm flipH="1">
            <a:off x="5582982" y="4481329"/>
            <a:ext cx="12883" cy="16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2"/>
            <a:endCxn id="19" idx="0"/>
          </p:cNvCxnSpPr>
          <p:nvPr/>
        </p:nvCxnSpPr>
        <p:spPr>
          <a:xfrm flipH="1">
            <a:off x="5582981" y="4915958"/>
            <a:ext cx="1" cy="15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2"/>
            <a:endCxn id="20" idx="0"/>
          </p:cNvCxnSpPr>
          <p:nvPr/>
        </p:nvCxnSpPr>
        <p:spPr>
          <a:xfrm flipH="1">
            <a:off x="5582979" y="5711818"/>
            <a:ext cx="2" cy="192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0" idx="3"/>
            <a:endCxn id="21" idx="1"/>
          </p:cNvCxnSpPr>
          <p:nvPr/>
        </p:nvCxnSpPr>
        <p:spPr>
          <a:xfrm flipV="1">
            <a:off x="6890186" y="925617"/>
            <a:ext cx="1581963" cy="51130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1" idx="2"/>
            <a:endCxn id="22" idx="0"/>
          </p:cNvCxnSpPr>
          <p:nvPr/>
        </p:nvCxnSpPr>
        <p:spPr>
          <a:xfrm>
            <a:off x="9779355" y="1131249"/>
            <a:ext cx="0" cy="9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2" idx="2"/>
            <a:endCxn id="25" idx="0"/>
          </p:cNvCxnSpPr>
          <p:nvPr/>
        </p:nvCxnSpPr>
        <p:spPr>
          <a:xfrm flipH="1">
            <a:off x="9755743" y="1640166"/>
            <a:ext cx="23612" cy="12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5" idx="2"/>
            <a:endCxn id="24" idx="0"/>
          </p:cNvCxnSpPr>
          <p:nvPr/>
        </p:nvCxnSpPr>
        <p:spPr>
          <a:xfrm>
            <a:off x="9755743" y="2175139"/>
            <a:ext cx="0" cy="12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4" idx="2"/>
            <a:endCxn id="23" idx="0"/>
          </p:cNvCxnSpPr>
          <p:nvPr/>
        </p:nvCxnSpPr>
        <p:spPr>
          <a:xfrm>
            <a:off x="9755743" y="2710112"/>
            <a:ext cx="0" cy="102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3" idx="2"/>
            <a:endCxn id="26" idx="0"/>
          </p:cNvCxnSpPr>
          <p:nvPr/>
        </p:nvCxnSpPr>
        <p:spPr>
          <a:xfrm>
            <a:off x="9755743" y="3224175"/>
            <a:ext cx="0" cy="34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6" idx="2"/>
          </p:cNvCxnSpPr>
          <p:nvPr/>
        </p:nvCxnSpPr>
        <p:spPr>
          <a:xfrm>
            <a:off x="9755743" y="4212396"/>
            <a:ext cx="23612" cy="70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853235" y="5021410"/>
            <a:ext cx="185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24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6389" y="785611"/>
            <a:ext cx="7315200" cy="5287643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Train Accuracy</a:t>
            </a:r>
            <a:r>
              <a:rPr lang="en-US" dirty="0"/>
              <a:t>: </a:t>
            </a:r>
            <a:r>
              <a:rPr lang="en-US" dirty="0" smtClean="0"/>
              <a:t>97.26</a:t>
            </a:r>
          </a:p>
          <a:p>
            <a:r>
              <a:rPr lang="en-US" dirty="0" smtClean="0"/>
              <a:t>Test Accuracy: 94.23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Conclusion:</a:t>
            </a:r>
          </a:p>
          <a:p>
            <a:pPr marL="0" indent="0">
              <a:buNone/>
            </a:pPr>
            <a:r>
              <a:rPr lang="en-US" dirty="0" smtClean="0"/>
              <a:t>From the test and the train accuracies, it can be derived that the model is over fitted</a:t>
            </a:r>
            <a:r>
              <a:rPr lang="en-US" dirty="0"/>
              <a:t> </a:t>
            </a:r>
            <a:r>
              <a:rPr lang="en-US" dirty="0" smtClean="0"/>
              <a:t>as train accuracy is higher than test accuracy.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199" y="1760507"/>
            <a:ext cx="3939327" cy="27296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671" y="1746850"/>
            <a:ext cx="3877290" cy="272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7718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159</TotalTime>
  <Words>196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 2</vt:lpstr>
      <vt:lpstr>Frame</vt:lpstr>
      <vt:lpstr>CSE 465.1:  Pattern Recognition and Neural Networks</vt:lpstr>
      <vt:lpstr>The Topic</vt:lpstr>
      <vt:lpstr>Dataset </vt:lpstr>
      <vt:lpstr>Problems:</vt:lpstr>
      <vt:lpstr>Algorithm:</vt:lpstr>
      <vt:lpstr>Libraries used: </vt:lpstr>
      <vt:lpstr>Functions: </vt:lpstr>
      <vt:lpstr>Model FlowChart: </vt:lpstr>
      <vt:lpstr>Results:</vt:lpstr>
      <vt:lpstr>Plans: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465:  Pattern Recognition</dc:title>
  <dc:creator>promi farzeen</dc:creator>
  <cp:lastModifiedBy>promi farzeen</cp:lastModifiedBy>
  <cp:revision>20</cp:revision>
  <dcterms:created xsi:type="dcterms:W3CDTF">2019-10-26T13:14:20Z</dcterms:created>
  <dcterms:modified xsi:type="dcterms:W3CDTF">2019-12-03T21:57:04Z</dcterms:modified>
</cp:coreProperties>
</file>