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0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1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2CDB90-4206-473E-B0B9-C4D60A395C9E}" type="datetimeFigureOut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5562F97-7AA6-42FB-B95A-1FECA3C0BC8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B59-F8CD-432C-94C4-B8D4E79EC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CB6A-113B-4401-9546-F1DE0E13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3196204"/>
            <a:ext cx="3793678" cy="3349641"/>
          </a:xfrm>
        </p:spPr>
        <p:txBody>
          <a:bodyPr>
            <a:normAutofit/>
          </a:bodyPr>
          <a:lstStyle/>
          <a:p>
            <a:r>
              <a:rPr lang="en-US" dirty="0"/>
              <a:t>CSE 465 Section 1</a:t>
            </a:r>
            <a:br>
              <a:rPr lang="en-US" dirty="0"/>
            </a:br>
            <a:r>
              <a:rPr lang="en-US" dirty="0"/>
              <a:t>Zareen Sharar Cynthia</a:t>
            </a:r>
          </a:p>
          <a:p>
            <a:r>
              <a:rPr lang="en-US" dirty="0"/>
              <a:t>ID: 1610814042</a:t>
            </a:r>
          </a:p>
        </p:txBody>
      </p:sp>
    </p:spTree>
    <p:extLst>
      <p:ext uri="{BB962C8B-B14F-4D97-AF65-F5344CB8AC3E}">
        <p14:creationId xmlns:p14="http://schemas.microsoft.com/office/powerpoint/2010/main" val="130156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297FD99-B919-4EDF-BBB0-8383FAEC4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EAB2-CD24-4BB8-B7DF-EF42B8E7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9707"/>
            <a:ext cx="5201871" cy="156071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E0E87CEF-0388-4D8D-83B5-8E06BFA5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D090DE-DDD3-4D1B-ACEB-93774DF0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9" y="3228467"/>
            <a:ext cx="4358082" cy="2775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4B03-2943-492B-901B-AE937A8F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9" y="2042493"/>
            <a:ext cx="5201871" cy="3661955"/>
          </a:xfrm>
        </p:spPr>
        <p:txBody>
          <a:bodyPr>
            <a:normAutofit/>
          </a:bodyPr>
          <a:lstStyle/>
          <a:p>
            <a:r>
              <a:rPr lang="en-US" dirty="0"/>
              <a:t>Model was trained for 10 epochs</a:t>
            </a:r>
          </a:p>
          <a:p>
            <a:r>
              <a:rPr lang="en-US" dirty="0"/>
              <a:t>Final accuracy was 90.9%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D2828-3804-4E67-A8CA-5F1C7FBA7DE1}"/>
              </a:ext>
            </a:extLst>
          </p:cNvPr>
          <p:cNvSpPr txBox="1"/>
          <p:nvPr/>
        </p:nvSpPr>
        <p:spPr>
          <a:xfrm>
            <a:off x="522514" y="1392676"/>
            <a:ext cx="3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Till Mid Project Progress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FCD0D-8C6D-4356-B144-590BBCC45DA8}"/>
              </a:ext>
            </a:extLst>
          </p:cNvPr>
          <p:cNvSpPr txBox="1"/>
          <p:nvPr/>
        </p:nvSpPr>
        <p:spPr>
          <a:xfrm>
            <a:off x="6467617" y="807266"/>
            <a:ext cx="42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Mid Project Progress Presentation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C10E6E-4CE1-487D-ACA2-1AD5B88A0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08" y="2344424"/>
            <a:ext cx="3683326" cy="4456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050C7-FA83-4458-A595-F853EF3255FD}"/>
              </a:ext>
            </a:extLst>
          </p:cNvPr>
          <p:cNvSpPr txBox="1"/>
          <p:nvPr/>
        </p:nvSpPr>
        <p:spPr>
          <a:xfrm>
            <a:off x="9284677" y="2897945"/>
            <a:ext cx="2278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for 25 epochs</a:t>
            </a:r>
          </a:p>
          <a:p>
            <a:endParaRPr lang="en-US" dirty="0"/>
          </a:p>
          <a:p>
            <a:r>
              <a:rPr lang="en-US" dirty="0"/>
              <a:t>Test Accuracy:</a:t>
            </a:r>
          </a:p>
          <a:p>
            <a:r>
              <a:rPr lang="en-US" dirty="0"/>
              <a:t>94.5%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2087C-E8A7-4CD2-8403-9089DE0023D6}"/>
              </a:ext>
            </a:extLst>
          </p:cNvPr>
          <p:cNvSpPr txBox="1"/>
          <p:nvPr/>
        </p:nvSpPr>
        <p:spPr>
          <a:xfrm>
            <a:off x="6284128" y="1406885"/>
            <a:ext cx="466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Dropout decreased, Leaky </a:t>
            </a:r>
            <a:r>
              <a:rPr lang="en-US" dirty="0" err="1"/>
              <a:t>RelU</a:t>
            </a:r>
            <a:r>
              <a:rPr lang="en-US" dirty="0"/>
              <a:t>=0.3 and L2 </a:t>
            </a:r>
            <a:r>
              <a:rPr lang="en-US" dirty="0" err="1"/>
              <a:t>reguraization</a:t>
            </a:r>
            <a:r>
              <a:rPr lang="en-US" dirty="0"/>
              <a:t> added</a:t>
            </a:r>
          </a:p>
        </p:txBody>
      </p:sp>
    </p:spTree>
    <p:extLst>
      <p:ext uri="{BB962C8B-B14F-4D97-AF65-F5344CB8AC3E}">
        <p14:creationId xmlns:p14="http://schemas.microsoft.com/office/powerpoint/2010/main" val="39121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F68-0EC9-4CB8-A3F6-A1CCB2AF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2EBA-A69E-4A8E-841A-3239D1E8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/>
              <a:t>Was not able to use transfer learning due to dimensionality issues</a:t>
            </a:r>
          </a:p>
          <a:p>
            <a:pPr>
              <a:buFontTx/>
              <a:buChar char="-"/>
            </a:pPr>
            <a:r>
              <a:rPr lang="en-US" sz="2400" dirty="0"/>
              <a:t>Accuracy and Loss fluctuations were decreased but are still significant</a:t>
            </a:r>
          </a:p>
          <a:p>
            <a:pPr>
              <a:buFontTx/>
              <a:buChar char="-"/>
            </a:pPr>
            <a:r>
              <a:rPr lang="en-US" sz="2400" dirty="0"/>
              <a:t>Was not able to add VGG-16 on top of custom CNN model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39E1-BA60-4740-8F5B-3CD4DFD3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614" y="2648642"/>
            <a:ext cx="8770571" cy="15607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30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691E-221C-492C-BE0A-9108FA94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C56A-50D2-4E64-80C8-AF3EE3BD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Pattern recognition can be used in many aspects of agriculture, one of which is Plant disease detection</a:t>
            </a:r>
          </a:p>
          <a:p>
            <a:r>
              <a:rPr lang="en-US" sz="2800" dirty="0"/>
              <a:t>The objective of the project is to use pattern recognition and neural network to train a model on a large dataset of leaf images so it can identify if a plant has a disease and if yes. Which disease.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13E3-DE24-4B16-B2D6-299D980A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960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FD26-9FFD-445B-AA63-9552338F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We are using the PlantVillage dataset. The dataset has 38 different classes. </a:t>
            </a:r>
          </a:p>
          <a:p>
            <a:pPr marL="0" indent="0">
              <a:buNone/>
            </a:pPr>
            <a:r>
              <a:rPr lang="en-US" sz="2200" dirty="0"/>
              <a:t>Due to limitations of time and expertise, a subset of the dataset is being used. This subset contains 15 classes. The dataset size is 350MB.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many different vegetables on display&#10;&#10;Description automatically generated">
            <a:extLst>
              <a:ext uri="{FF2B5EF4-FFF2-40B4-BE49-F238E27FC236}">
                <a16:creationId xmlns:a16="http://schemas.microsoft.com/office/drawing/2014/main" id="{DD33CF72-19F8-4FE5-A867-726CCA74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88" y="3895376"/>
            <a:ext cx="3168628" cy="27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01D1-055C-4826-89D9-C6AADAA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0" y="568345"/>
            <a:ext cx="5071242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0906-0AFF-4E2B-B886-A5BA28E3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030" y="1576493"/>
            <a:ext cx="5355770" cy="4713162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US" sz="1700" dirty="0"/>
              <a:t>The data is preprocessed by splitting it into 70% training and 30% testing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Data Augmentation was carried out as dataset is small.</a:t>
            </a:r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endParaRPr lang="en-US" sz="1700" dirty="0"/>
          </a:p>
          <a:p>
            <a:pPr>
              <a:lnSpc>
                <a:spcPct val="101000"/>
              </a:lnSpc>
            </a:pPr>
            <a:r>
              <a:rPr lang="en-US" sz="1700" dirty="0"/>
              <a:t>A Convolutional Neural Network is being applied to the dataset</a:t>
            </a:r>
          </a:p>
          <a:p>
            <a:pPr>
              <a:lnSpc>
                <a:spcPct val="101000"/>
              </a:lnSpc>
            </a:pPr>
            <a:r>
              <a:rPr lang="en-US" sz="1700" dirty="0"/>
              <a:t>The layers are as follows are shown on the left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B37D6-A575-4A7D-A087-C67AF726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9" y="494489"/>
            <a:ext cx="5189908" cy="588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D514C-F124-4DB8-B703-D463534E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528" y="2564076"/>
            <a:ext cx="2672672" cy="21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662-E99A-49DD-BCB6-BA2EEA61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B76-2F1F-45F1-ABED-91577C92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293034"/>
            <a:ext cx="8770571" cy="4209366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AU" b="1" dirty="0"/>
              <a:t>TensorFlow </a:t>
            </a:r>
            <a:r>
              <a:rPr lang="en-AU" dirty="0"/>
              <a:t>is a free and open-source software library, that is used in the model. </a:t>
            </a:r>
            <a:r>
              <a:rPr lang="en-AU" b="1" dirty="0"/>
              <a:t>Keras</a:t>
            </a:r>
            <a:r>
              <a:rPr lang="en-AU" dirty="0"/>
              <a:t> is an open-source neural-network library that can be used on top of TensorFlow</a:t>
            </a:r>
          </a:p>
          <a:p>
            <a:pPr>
              <a:lnSpc>
                <a:spcPct val="101000"/>
              </a:lnSpc>
            </a:pPr>
            <a:r>
              <a:rPr lang="en-AU" b="1" dirty="0"/>
              <a:t>Conv2D</a:t>
            </a:r>
            <a:r>
              <a:rPr lang="en-AU" dirty="0"/>
              <a:t> is used to build the convolution layers. The method takes the parameters filter and kernel size and other optional parameters such as stride and padding</a:t>
            </a:r>
          </a:p>
          <a:p>
            <a:pPr>
              <a:lnSpc>
                <a:spcPct val="101000"/>
              </a:lnSpc>
            </a:pPr>
            <a:r>
              <a:rPr lang="en-AU" dirty="0"/>
              <a:t>Activation functions: </a:t>
            </a:r>
            <a:r>
              <a:rPr lang="en-AU" b="1" dirty="0"/>
              <a:t>RelU</a:t>
            </a:r>
            <a:r>
              <a:rPr lang="en-AU" dirty="0"/>
              <a:t> activation function was initially used to avoid missing gradient. </a:t>
            </a:r>
            <a:r>
              <a:rPr lang="en-AU" b="1" dirty="0"/>
              <a:t>Later 5 out of 6 RelU activations was replaced by Leaky RelU =0.3. The noise was slightly lower comparatively but the two activations had almost same results.</a:t>
            </a:r>
          </a:p>
          <a:p>
            <a:pPr>
              <a:lnSpc>
                <a:spcPct val="101000"/>
              </a:lnSpc>
            </a:pPr>
            <a:r>
              <a:rPr lang="en-AU" b="1" dirty="0"/>
              <a:t>Batch Normalization</a:t>
            </a:r>
            <a:r>
              <a:rPr lang="en-AU" dirty="0"/>
              <a:t>: Batch normalization reduces the amount by what the hidden unit values shift around. It makes computation faster</a:t>
            </a:r>
          </a:p>
          <a:p>
            <a:pPr>
              <a:lnSpc>
                <a:spcPct val="101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8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806C-CB74-40DB-98FA-6AF47F7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760-D09C-4C9E-B557-C39C9D34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Max Pooling</a:t>
            </a:r>
            <a:r>
              <a:rPr lang="en-US" dirty="0"/>
              <a:t>: </a:t>
            </a:r>
            <a:r>
              <a:rPr lang="en-AU" dirty="0"/>
              <a:t>The objective is to down-sample an input representation by reducing its dimensionality and allowing for assumptions to be made about features contained in the sub-regions. 4 of these layers were used and dimensions reduces from 256x256 to 21x21. The purpose is to find the most activated pixel in the subregion.</a:t>
            </a:r>
          </a:p>
          <a:p>
            <a:r>
              <a:rPr lang="en-AU" b="1" dirty="0"/>
              <a:t>Dropout</a:t>
            </a:r>
            <a:r>
              <a:rPr lang="en-AU" dirty="0"/>
              <a:t>: It is a form of regularization that prevents overfitting. Scope can be altered using the parameter “keep_prob”. As the dimension got smaller layer by layer, I increased the value of keep_prob, to preserve more units. </a:t>
            </a:r>
            <a:r>
              <a:rPr lang="en-AU" b="1" dirty="0"/>
              <a:t>Dropout was lowered for the initial layers and the test accuracy increased and the fluctuations decreased as well.</a:t>
            </a:r>
          </a:p>
          <a:p>
            <a:r>
              <a:rPr lang="en-AU" b="1" dirty="0"/>
              <a:t>Softmax:</a:t>
            </a:r>
            <a:r>
              <a:rPr lang="en-AU" dirty="0"/>
              <a:t> Used for multiple class classification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4752-182D-4831-BD69-0CB01EA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 after Mid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0C29-BCF1-42E4-884E-17D2CF5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L2 regularization added</a:t>
            </a:r>
          </a:p>
          <a:p>
            <a:r>
              <a:rPr lang="en-US" sz="2800" dirty="0"/>
              <a:t>RelU replaced by Leaky RelU</a:t>
            </a:r>
          </a:p>
          <a:p>
            <a:r>
              <a:rPr lang="en-US" sz="2800" dirty="0"/>
              <a:t>Dropout keep-prob decreased</a:t>
            </a:r>
          </a:p>
          <a:p>
            <a:r>
              <a:rPr lang="en-US" sz="2800" dirty="0"/>
              <a:t>Trained on a higher number of epochs</a:t>
            </a:r>
          </a:p>
          <a:p>
            <a:r>
              <a:rPr lang="en-US" sz="2800" dirty="0"/>
              <a:t>Attempted to pass data through VGG-16 and then customized model, but did not work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6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4BF5-5F72-4EA9-A397-30F699D3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(step by step progress)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4E5FDB-B241-43DE-AE8A-511E19A6B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2" y="2322286"/>
            <a:ext cx="2940860" cy="365125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1266A-4CE8-40A5-9103-A6C90403E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88" y="2322286"/>
            <a:ext cx="6282267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22D4A-6179-4054-976B-C8BE48C68B05}"/>
              </a:ext>
            </a:extLst>
          </p:cNvPr>
          <p:cNvSpPr txBox="1"/>
          <p:nvPr/>
        </p:nvSpPr>
        <p:spPr>
          <a:xfrm>
            <a:off x="2933700" y="167167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 decreased</a:t>
            </a:r>
          </a:p>
        </p:txBody>
      </p:sp>
    </p:spTree>
    <p:extLst>
      <p:ext uri="{BB962C8B-B14F-4D97-AF65-F5344CB8AC3E}">
        <p14:creationId xmlns:p14="http://schemas.microsoft.com/office/powerpoint/2010/main" val="15575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993D-CE64-4DC1-9A83-36573168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(step by step progress)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895B9-67E4-4422-B984-98FA98D21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677103"/>
            <a:ext cx="2716074" cy="3651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C773F-8B8F-4E44-A270-7DD1F4C8F882}"/>
              </a:ext>
            </a:extLst>
          </p:cNvPr>
          <p:cNvSpPr txBox="1"/>
          <p:nvPr/>
        </p:nvSpPr>
        <p:spPr>
          <a:xfrm>
            <a:off x="3091543" y="2307771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= 0.2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0A052-5DCE-4FF1-8B9C-E9E99677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r="39499"/>
          <a:stretch/>
        </p:blipFill>
        <p:spPr>
          <a:xfrm>
            <a:off x="9577773" y="4319365"/>
            <a:ext cx="2052113" cy="819150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5BAAED-A7D5-460E-843E-D2ED5964C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29" y="2565904"/>
            <a:ext cx="3102272" cy="3873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008B14-A231-4DCF-9BFD-72590F2F02AE}"/>
              </a:ext>
            </a:extLst>
          </p:cNvPr>
          <p:cNvSpPr txBox="1"/>
          <p:nvPr/>
        </p:nvSpPr>
        <p:spPr>
          <a:xfrm>
            <a:off x="6839613" y="2307771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38848235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Corbel</vt:lpstr>
      <vt:lpstr>Feathered</vt:lpstr>
      <vt:lpstr>Plant Disease Detection</vt:lpstr>
      <vt:lpstr>Objective</vt:lpstr>
      <vt:lpstr>Dataset Description</vt:lpstr>
      <vt:lpstr>Model Description</vt:lpstr>
      <vt:lpstr>Model Description</vt:lpstr>
      <vt:lpstr>Model Description</vt:lpstr>
      <vt:lpstr>Features Added after Mid Project Progress</vt:lpstr>
      <vt:lpstr>Results (step by step progress)</vt:lpstr>
      <vt:lpstr>Results (step by step progress)</vt:lpstr>
      <vt:lpstr>Results</vt:lpstr>
      <vt:lpstr>Problems Faced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Zareen Sharar</dc:creator>
  <cp:lastModifiedBy>Zareen Sharar</cp:lastModifiedBy>
  <cp:revision>6</cp:revision>
  <dcterms:created xsi:type="dcterms:W3CDTF">2019-12-05T13:44:37Z</dcterms:created>
  <dcterms:modified xsi:type="dcterms:W3CDTF">2019-12-26T17:44:04Z</dcterms:modified>
</cp:coreProperties>
</file>