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8" r:id="rId3"/>
    <p:sldId id="259" r:id="rId4"/>
    <p:sldId id="257"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een Sharar" initials="ZS" lastIdx="1" clrIdx="0">
    <p:extLst>
      <p:ext uri="{19B8F6BF-5375-455C-9EA6-DF929625EA0E}">
        <p15:presenceInfo xmlns:p15="http://schemas.microsoft.com/office/powerpoint/2012/main" userId="1ce595964dbcbe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730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44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699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48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65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322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495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608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091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022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26-Oct-19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659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26-Oct-19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9832990"/>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pMohanty/PlantVillage-Dataset/tree/master/raw/col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851521"/>
          </a:xfrm>
        </p:spPr>
        <p:txBody>
          <a:bodyPr anchor="ctr"/>
          <a:lstStyle/>
          <a:p>
            <a:r>
              <a:rPr lang="en-US" dirty="0"/>
              <a:t>CSE 465.1: </a:t>
            </a:r>
            <a:br>
              <a:rPr lang="en-US" dirty="0"/>
            </a:br>
            <a:r>
              <a:rPr lang="en-US" dirty="0"/>
              <a:t>Pattern Recognition and Neural Networks</a:t>
            </a:r>
          </a:p>
        </p:txBody>
      </p:sp>
      <p:sp>
        <p:nvSpPr>
          <p:cNvPr id="3" name="Subtitle 2"/>
          <p:cNvSpPr>
            <a:spLocks noGrp="1"/>
          </p:cNvSpPr>
          <p:nvPr>
            <p:ph type="subTitle" idx="1"/>
          </p:nvPr>
        </p:nvSpPr>
        <p:spPr>
          <a:xfrm>
            <a:off x="1069848" y="3906598"/>
            <a:ext cx="7315200" cy="1652953"/>
          </a:xfrm>
        </p:spPr>
        <p:txBody>
          <a:bodyPr>
            <a:noAutofit/>
          </a:bodyPr>
          <a:lstStyle/>
          <a:p>
            <a:r>
              <a:rPr lang="en-US" sz="1600" dirty="0"/>
              <a:t>Group Members:</a:t>
            </a:r>
          </a:p>
          <a:p>
            <a:r>
              <a:rPr lang="en-US" sz="1800" dirty="0"/>
              <a:t>Farzeen Naz Promi (1620225042)</a:t>
            </a:r>
            <a:br>
              <a:rPr lang="en-US" sz="1800" dirty="0"/>
            </a:br>
            <a:r>
              <a:rPr lang="en-US" sz="1800" dirty="0"/>
              <a:t>Zareen Sharar Cynthia (1610814042)</a:t>
            </a:r>
            <a:br>
              <a:rPr lang="en-US" sz="1800" dirty="0"/>
            </a:br>
            <a:r>
              <a:rPr lang="en-US" sz="1800" dirty="0" err="1"/>
              <a:t>Lubaba</a:t>
            </a:r>
            <a:r>
              <a:rPr lang="en-US" sz="1800" dirty="0"/>
              <a:t> </a:t>
            </a:r>
            <a:r>
              <a:rPr lang="en-US" sz="1800" dirty="0" err="1"/>
              <a:t>Bazlul</a:t>
            </a:r>
            <a:r>
              <a:rPr lang="en-US" sz="1800" dirty="0"/>
              <a:t> (1611430042)</a:t>
            </a:r>
            <a:br>
              <a:rPr lang="en-US" sz="1800" dirty="0"/>
            </a:br>
            <a:r>
              <a:rPr lang="en-US" sz="1800" dirty="0"/>
              <a:t>Sazid </a:t>
            </a:r>
            <a:r>
              <a:rPr lang="en-US" sz="1800" dirty="0" err="1"/>
              <a:t>Alam</a:t>
            </a:r>
            <a:r>
              <a:rPr lang="en-US" sz="1800" dirty="0"/>
              <a:t> (1511394042)</a:t>
            </a:r>
            <a:br>
              <a:rPr lang="en-US" sz="1200" dirty="0"/>
            </a:br>
            <a:endParaRPr lang="en-US" sz="1200" dirty="0"/>
          </a:p>
          <a:p>
            <a:endParaRPr lang="en-US" sz="900" dirty="0"/>
          </a:p>
        </p:txBody>
      </p:sp>
    </p:spTree>
    <p:extLst>
      <p:ext uri="{BB962C8B-B14F-4D97-AF65-F5344CB8AC3E}">
        <p14:creationId xmlns:p14="http://schemas.microsoft.com/office/powerpoint/2010/main" val="276783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Topic</a:t>
            </a:r>
          </a:p>
        </p:txBody>
      </p:sp>
      <p:sp>
        <p:nvSpPr>
          <p:cNvPr id="3" name="Content Placeholder 2"/>
          <p:cNvSpPr>
            <a:spLocks noGrp="1"/>
          </p:cNvSpPr>
          <p:nvPr>
            <p:ph idx="1"/>
          </p:nvPr>
        </p:nvSpPr>
        <p:spPr>
          <a:xfrm>
            <a:off x="3606085" y="864108"/>
            <a:ext cx="8216721" cy="5120640"/>
          </a:xfrm>
        </p:spPr>
        <p:txBody>
          <a:bodyPr/>
          <a:lstStyle/>
          <a:p>
            <a:pPr marL="0" indent="0">
              <a:buNone/>
            </a:pPr>
            <a:r>
              <a:rPr lang="en-US" sz="2800" dirty="0">
                <a:solidFill>
                  <a:schemeClr val="accent3">
                    <a:lumMod val="75000"/>
                  </a:schemeClr>
                </a:solidFill>
              </a:rPr>
              <a:t>Plant Disease Detection</a:t>
            </a:r>
            <a:br>
              <a:rPr lang="en-US" dirty="0"/>
            </a:br>
            <a:r>
              <a:rPr lang="en-US" dirty="0"/>
              <a:t>Pattern recognition can be used in many aspects of agriculture, one of which is Plant disease detection. Image and pattern recognition techniques are applied to a dataset of images of a large variety of plants to train them to identify if a plant is diseased and if it is, to specify its disease. 	</a:t>
            </a:r>
          </a:p>
        </p:txBody>
      </p:sp>
    </p:spTree>
    <p:extLst>
      <p:ext uri="{BB962C8B-B14F-4D97-AF65-F5344CB8AC3E}">
        <p14:creationId xmlns:p14="http://schemas.microsoft.com/office/powerpoint/2010/main" val="375837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 to the Industry </a:t>
            </a:r>
          </a:p>
        </p:txBody>
      </p:sp>
      <p:sp>
        <p:nvSpPr>
          <p:cNvPr id="3" name="Content Placeholder 2"/>
          <p:cNvSpPr>
            <a:spLocks noGrp="1"/>
          </p:cNvSpPr>
          <p:nvPr>
            <p:ph idx="1"/>
          </p:nvPr>
        </p:nvSpPr>
        <p:spPr>
          <a:xfrm>
            <a:off x="3606085" y="864108"/>
            <a:ext cx="8216721" cy="5120640"/>
          </a:xfrm>
        </p:spPr>
        <p:txBody>
          <a:bodyPr/>
          <a:lstStyle/>
          <a:p>
            <a:pPr marL="0" indent="0">
              <a:buNone/>
            </a:pPr>
            <a:r>
              <a:rPr lang="en-US" dirty="0"/>
              <a:t>Creation and implementation of such a model and subsequent release to those in the industry will allow those in the agricultural sector, particularly low income farmers to quickly and easily identify plant diseases before they are advanced and will allow them to seek a cure before the disease spreads to the rest of the harvest resulting in higher output of healthy crops.</a:t>
            </a:r>
          </a:p>
        </p:txBody>
      </p:sp>
    </p:spTree>
    <p:extLst>
      <p:ext uri="{BB962C8B-B14F-4D97-AF65-F5344CB8AC3E}">
        <p14:creationId xmlns:p14="http://schemas.microsoft.com/office/powerpoint/2010/main" val="589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p>
        </p:txBody>
      </p:sp>
      <p:sp>
        <p:nvSpPr>
          <p:cNvPr id="3" name="Content Placeholder 2"/>
          <p:cNvSpPr>
            <a:spLocks noGrp="1"/>
          </p:cNvSpPr>
          <p:nvPr>
            <p:ph idx="1"/>
          </p:nvPr>
        </p:nvSpPr>
        <p:spPr/>
        <p:txBody>
          <a:bodyPr anchor="t"/>
          <a:lstStyle/>
          <a:p>
            <a:r>
              <a:rPr lang="en-US" dirty="0"/>
              <a:t>The dataset we have chosen to use for our project is the Plant Village dataset</a:t>
            </a:r>
          </a:p>
          <a:p>
            <a:r>
              <a:rPr lang="en-US" dirty="0"/>
              <a:t>Sample images from all 38 classes:</a:t>
            </a:r>
          </a:p>
          <a:p>
            <a:pPr marL="502920" lvl="1" indent="0">
              <a:buNone/>
            </a:pPr>
            <a:endParaRPr lang="en-US" dirty="0"/>
          </a:p>
        </p:txBody>
      </p:sp>
      <p:pic>
        <p:nvPicPr>
          <p:cNvPr id="7" name="Picture 6" descr="A close up of many different vegetables on display&#10;&#10;Description automatically generated">
            <a:extLst>
              <a:ext uri="{FF2B5EF4-FFF2-40B4-BE49-F238E27FC236}">
                <a16:creationId xmlns:a16="http://schemas.microsoft.com/office/drawing/2014/main" id="{DD33CF72-19F8-4FE5-A867-726CCA747259}"/>
              </a:ext>
            </a:extLst>
          </p:cNvPr>
          <p:cNvPicPr>
            <a:picLocks noChangeAspect="1"/>
          </p:cNvPicPr>
          <p:nvPr/>
        </p:nvPicPr>
        <p:blipFill>
          <a:blip r:embed="rId2"/>
          <a:stretch>
            <a:fillRect/>
          </a:stretch>
        </p:blipFill>
        <p:spPr>
          <a:xfrm>
            <a:off x="4186252" y="2017487"/>
            <a:ext cx="4580378" cy="3926720"/>
          </a:xfrm>
          <a:prstGeom prst="rect">
            <a:avLst/>
          </a:prstGeom>
        </p:spPr>
      </p:pic>
    </p:spTree>
    <p:extLst>
      <p:ext uri="{BB962C8B-B14F-4D97-AF65-F5344CB8AC3E}">
        <p14:creationId xmlns:p14="http://schemas.microsoft.com/office/powerpoint/2010/main" val="233260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a:xfrm>
            <a:off x="3883782" y="719654"/>
            <a:ext cx="7597018" cy="5418691"/>
          </a:xfrm>
        </p:spPr>
        <p:txBody>
          <a:bodyPr anchor="t">
            <a:normAutofit lnSpcReduction="10000"/>
          </a:bodyPr>
          <a:lstStyle/>
          <a:p>
            <a:r>
              <a:rPr lang="en-US" dirty="0"/>
              <a:t>The dataset is divided into 38 classes including the following: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data records contain 54,309 images. The images span 14 crops species: Apple, Blueberry, Cherry, Corn, Grape, Orange, Peach, Bell Pepper, Potato, Raspberry, Soybean, Squash, Strawberry, Tomato. </a:t>
            </a:r>
          </a:p>
          <a:p>
            <a:r>
              <a:rPr lang="en-US" dirty="0"/>
              <a:t>It contains images of 17 fungal diseases, 4 bacterial diseases, 2 mold (oomycete) diseases, 2 viral disease, and 1 disease caused by a mite. 12 crop species also have images of healthy leaves that are not visibly affected by a disease.</a:t>
            </a:r>
          </a:p>
        </p:txBody>
      </p:sp>
      <p:pic>
        <p:nvPicPr>
          <p:cNvPr id="5" name="Picture 4">
            <a:extLst>
              <a:ext uri="{FF2B5EF4-FFF2-40B4-BE49-F238E27FC236}">
                <a16:creationId xmlns:a16="http://schemas.microsoft.com/office/drawing/2014/main" id="{4B586996-C238-45C5-BC03-7E9E2F22A9D3}"/>
              </a:ext>
            </a:extLst>
          </p:cNvPr>
          <p:cNvPicPr>
            <a:picLocks noChangeAspect="1"/>
          </p:cNvPicPr>
          <p:nvPr/>
        </p:nvPicPr>
        <p:blipFill rotWithShape="1">
          <a:blip r:embed="rId2"/>
          <a:srcRect b="44979"/>
          <a:stretch/>
        </p:blipFill>
        <p:spPr>
          <a:xfrm>
            <a:off x="4188959" y="1123837"/>
            <a:ext cx="3078829" cy="2662690"/>
          </a:xfrm>
          <a:prstGeom prst="rect">
            <a:avLst/>
          </a:prstGeom>
        </p:spPr>
      </p:pic>
    </p:spTree>
    <p:extLst>
      <p:ext uri="{BB962C8B-B14F-4D97-AF65-F5344CB8AC3E}">
        <p14:creationId xmlns:p14="http://schemas.microsoft.com/office/powerpoint/2010/main" val="24877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B414-090A-4CD5-823B-6742A6B7A2AD}"/>
              </a:ext>
            </a:extLst>
          </p:cNvPr>
          <p:cNvSpPr>
            <a:spLocks noGrp="1"/>
          </p:cNvSpPr>
          <p:nvPr>
            <p:ph type="title"/>
          </p:nvPr>
        </p:nvSpPr>
        <p:spPr/>
        <p:txBody>
          <a:bodyPr/>
          <a:lstStyle/>
          <a:p>
            <a:r>
              <a:rPr lang="en-US" dirty="0"/>
              <a:t>Project Milestones</a:t>
            </a:r>
          </a:p>
        </p:txBody>
      </p:sp>
      <p:graphicFrame>
        <p:nvGraphicFramePr>
          <p:cNvPr id="4" name="Table 4">
            <a:extLst>
              <a:ext uri="{FF2B5EF4-FFF2-40B4-BE49-F238E27FC236}">
                <a16:creationId xmlns:a16="http://schemas.microsoft.com/office/drawing/2014/main" id="{1D2026C3-8854-440A-A70B-B5D237C3612F}"/>
              </a:ext>
            </a:extLst>
          </p:cNvPr>
          <p:cNvGraphicFramePr>
            <a:graphicFrameLocks noGrp="1"/>
          </p:cNvGraphicFramePr>
          <p:nvPr>
            <p:ph idx="1"/>
            <p:extLst>
              <p:ext uri="{D42A27DB-BD31-4B8C-83A1-F6EECF244321}">
                <p14:modId xmlns:p14="http://schemas.microsoft.com/office/powerpoint/2010/main" val="3593554884"/>
              </p:ext>
            </p:extLst>
          </p:nvPr>
        </p:nvGraphicFramePr>
        <p:xfrm>
          <a:off x="3882805" y="2354775"/>
          <a:ext cx="7315200" cy="1854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557051456"/>
                    </a:ext>
                  </a:extLst>
                </a:gridCol>
                <a:gridCol w="3657600">
                  <a:extLst>
                    <a:ext uri="{9D8B030D-6E8A-4147-A177-3AD203B41FA5}">
                      <a16:colId xmlns:a16="http://schemas.microsoft.com/office/drawing/2014/main" val="1729501312"/>
                    </a:ext>
                  </a:extLst>
                </a:gridCol>
              </a:tblGrid>
              <a:tr h="370840">
                <a:tc>
                  <a:txBody>
                    <a:bodyPr/>
                    <a:lstStyle/>
                    <a:p>
                      <a:r>
                        <a:rPr lang="en-US" dirty="0"/>
                        <a:t>Milestone</a:t>
                      </a:r>
                    </a:p>
                  </a:txBody>
                  <a:tcPr/>
                </a:tc>
                <a:tc>
                  <a:txBody>
                    <a:bodyPr/>
                    <a:lstStyle/>
                    <a:p>
                      <a:r>
                        <a:rPr lang="en-US" dirty="0"/>
                        <a:t>Completion date (tentative)</a:t>
                      </a:r>
                    </a:p>
                  </a:txBody>
                  <a:tcPr/>
                </a:tc>
                <a:extLst>
                  <a:ext uri="{0D108BD9-81ED-4DB2-BD59-A6C34878D82A}">
                    <a16:rowId xmlns:a16="http://schemas.microsoft.com/office/drawing/2014/main" val="3968321606"/>
                  </a:ext>
                </a:extLst>
              </a:tr>
              <a:tr h="370840">
                <a:tc>
                  <a:txBody>
                    <a:bodyPr/>
                    <a:lstStyle/>
                    <a:p>
                      <a:r>
                        <a:rPr lang="en-US" dirty="0"/>
                        <a:t>Dataset Selection</a:t>
                      </a:r>
                    </a:p>
                  </a:txBody>
                  <a:tcPr/>
                </a:tc>
                <a:tc>
                  <a:txBody>
                    <a:bodyPr/>
                    <a:lstStyle/>
                    <a:p>
                      <a:r>
                        <a:rPr lang="en-US" dirty="0"/>
                        <a:t>26</a:t>
                      </a:r>
                      <a:r>
                        <a:rPr lang="en-US" baseline="30000" dirty="0"/>
                        <a:t>th</a:t>
                      </a:r>
                      <a:r>
                        <a:rPr lang="en-US" dirty="0"/>
                        <a:t> October 2019</a:t>
                      </a:r>
                    </a:p>
                  </a:txBody>
                  <a:tcPr/>
                </a:tc>
                <a:extLst>
                  <a:ext uri="{0D108BD9-81ED-4DB2-BD59-A6C34878D82A}">
                    <a16:rowId xmlns:a16="http://schemas.microsoft.com/office/drawing/2014/main" val="2205604657"/>
                  </a:ext>
                </a:extLst>
              </a:tr>
              <a:tr h="370840">
                <a:tc>
                  <a:txBody>
                    <a:bodyPr/>
                    <a:lstStyle/>
                    <a:p>
                      <a:r>
                        <a:rPr lang="en-US" dirty="0"/>
                        <a:t>Model Selection</a:t>
                      </a:r>
                    </a:p>
                  </a:txBody>
                  <a:tcPr/>
                </a:tc>
                <a:tc>
                  <a:txBody>
                    <a:bodyPr/>
                    <a:lstStyle/>
                    <a:p>
                      <a:r>
                        <a:rPr lang="en-US" dirty="0"/>
                        <a:t>16</a:t>
                      </a:r>
                      <a:r>
                        <a:rPr lang="en-US" baseline="30000" dirty="0"/>
                        <a:t>th</a:t>
                      </a:r>
                      <a:r>
                        <a:rPr lang="en-US" dirty="0"/>
                        <a:t> November 2019</a:t>
                      </a:r>
                    </a:p>
                  </a:txBody>
                  <a:tcPr/>
                </a:tc>
                <a:extLst>
                  <a:ext uri="{0D108BD9-81ED-4DB2-BD59-A6C34878D82A}">
                    <a16:rowId xmlns:a16="http://schemas.microsoft.com/office/drawing/2014/main" val="5174913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Applying models</a:t>
                      </a:r>
                    </a:p>
                  </a:txBody>
                  <a:tcPr/>
                </a:tc>
                <a:tc>
                  <a:txBody>
                    <a:bodyPr/>
                    <a:lstStyle/>
                    <a:p>
                      <a:r>
                        <a:rPr lang="en-US" dirty="0"/>
                        <a:t>7</a:t>
                      </a:r>
                      <a:r>
                        <a:rPr lang="en-US" baseline="30000" dirty="0"/>
                        <a:t>th</a:t>
                      </a:r>
                      <a:r>
                        <a:rPr lang="en-US" dirty="0"/>
                        <a:t> December</a:t>
                      </a:r>
                    </a:p>
                  </a:txBody>
                  <a:tcPr/>
                </a:tc>
                <a:extLst>
                  <a:ext uri="{0D108BD9-81ED-4DB2-BD59-A6C34878D82A}">
                    <a16:rowId xmlns:a16="http://schemas.microsoft.com/office/drawing/2014/main" val="1112318342"/>
                  </a:ext>
                </a:extLst>
              </a:tr>
              <a:tr h="370840">
                <a:tc>
                  <a:txBody>
                    <a:bodyPr/>
                    <a:lstStyle/>
                    <a:p>
                      <a:r>
                        <a:rPr lang="en-US" dirty="0"/>
                        <a:t>Comparing models</a:t>
                      </a:r>
                    </a:p>
                  </a:txBody>
                  <a:tcPr/>
                </a:tc>
                <a:tc>
                  <a:txBody>
                    <a:bodyPr/>
                    <a:lstStyle/>
                    <a:p>
                      <a:r>
                        <a:rPr lang="en-US" dirty="0"/>
                        <a:t>7</a:t>
                      </a:r>
                      <a:r>
                        <a:rPr lang="en-US" baseline="30000" dirty="0"/>
                        <a:t>th</a:t>
                      </a:r>
                      <a:r>
                        <a:rPr lang="en-US" dirty="0"/>
                        <a:t> December</a:t>
                      </a:r>
                    </a:p>
                  </a:txBody>
                  <a:tcPr/>
                </a:tc>
                <a:extLst>
                  <a:ext uri="{0D108BD9-81ED-4DB2-BD59-A6C34878D82A}">
                    <a16:rowId xmlns:a16="http://schemas.microsoft.com/office/drawing/2014/main" val="1646924847"/>
                  </a:ext>
                </a:extLst>
              </a:tr>
            </a:tbl>
          </a:graphicData>
        </a:graphic>
      </p:graphicFrame>
    </p:spTree>
    <p:extLst>
      <p:ext uri="{BB962C8B-B14F-4D97-AF65-F5344CB8AC3E}">
        <p14:creationId xmlns:p14="http://schemas.microsoft.com/office/powerpoint/2010/main" val="314637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0699-E8B8-405B-8FB2-ED18A3EF79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928A41A-4897-4400-B373-8013CA96BADC}"/>
              </a:ext>
            </a:extLst>
          </p:cNvPr>
          <p:cNvSpPr>
            <a:spLocks noGrp="1"/>
          </p:cNvSpPr>
          <p:nvPr>
            <p:ph idx="1"/>
          </p:nvPr>
        </p:nvSpPr>
        <p:spPr/>
        <p:txBody>
          <a:bodyPr/>
          <a:lstStyle/>
          <a:p>
            <a:pPr marL="0" indent="0">
              <a:buNone/>
            </a:pPr>
            <a:r>
              <a:rPr lang="en-US" dirty="0"/>
              <a:t>Dataset: </a:t>
            </a:r>
          </a:p>
          <a:p>
            <a:pPr marL="0" indent="0">
              <a:buNone/>
            </a:pPr>
            <a:r>
              <a:rPr lang="en-US" dirty="0">
                <a:hlinkClick r:id="rId2"/>
              </a:rPr>
              <a:t>https://github.com/spMohanty/PlantVillage-Dataset/tree/master/raw/color</a:t>
            </a:r>
            <a:endParaRPr lang="en-US" dirty="0"/>
          </a:p>
          <a:p>
            <a:pPr marL="0" indent="0">
              <a:buNone/>
            </a:pPr>
            <a:endParaRPr lang="en-US" dirty="0"/>
          </a:p>
        </p:txBody>
      </p:sp>
    </p:spTree>
    <p:extLst>
      <p:ext uri="{BB962C8B-B14F-4D97-AF65-F5344CB8AC3E}">
        <p14:creationId xmlns:p14="http://schemas.microsoft.com/office/powerpoint/2010/main" val="3767596856"/>
      </p:ext>
    </p:extLst>
  </p:cSld>
  <p:clrMapOvr>
    <a:masterClrMapping/>
  </p:clrMapOvr>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83</TotalTime>
  <Words>259</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CSE 465.1:  Pattern Recognition and Neural Networks</vt:lpstr>
      <vt:lpstr>The Topic</vt:lpstr>
      <vt:lpstr>Benefit to the Industry </vt:lpstr>
      <vt:lpstr>Dataset </vt:lpstr>
      <vt:lpstr>Dataset description</vt:lpstr>
      <vt:lpstr>Project Milestones</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465:  Pattern Recognition</dc:title>
  <dc:creator>promi farzeen</dc:creator>
  <cp:lastModifiedBy>Zareen Sharar</cp:lastModifiedBy>
  <cp:revision>9</cp:revision>
  <dcterms:created xsi:type="dcterms:W3CDTF">2019-10-26T13:14:20Z</dcterms:created>
  <dcterms:modified xsi:type="dcterms:W3CDTF">2019-10-26T15:02:19Z</dcterms:modified>
</cp:coreProperties>
</file>