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34" autoAdjust="0"/>
  </p:normalViewPr>
  <p:slideViewPr>
    <p:cSldViewPr snapToGrid="0">
      <p:cViewPr varScale="1">
        <p:scale>
          <a:sx n="66" d="100"/>
          <a:sy n="66" d="100"/>
        </p:scale>
        <p:origin x="19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D5BE8B-037D-4684-A6AC-ADBD9FC6F1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9ADB7422-22AA-4541-BD48-099F02C9ABA2}">
      <dgm:prSet phldrT="[Text]" custT="1"/>
      <dgm:spPr/>
      <dgm:t>
        <a:bodyPr/>
        <a:lstStyle/>
        <a:p>
          <a:r>
            <a:rPr lang="en-US" sz="2800" dirty="0"/>
            <a:t>Data Acquisition / Data Wrangling</a:t>
          </a:r>
          <a:endParaRPr lang="en-NZ" sz="2800" dirty="0"/>
        </a:p>
      </dgm:t>
    </dgm:pt>
    <dgm:pt modelId="{BE331F6A-F16A-4D91-8678-1FD905EFD972}" type="parTrans" cxnId="{6575CF7B-30DB-4032-BE9E-90E6B7A0DA1B}">
      <dgm:prSet/>
      <dgm:spPr/>
      <dgm:t>
        <a:bodyPr/>
        <a:lstStyle/>
        <a:p>
          <a:endParaRPr lang="en-NZ"/>
        </a:p>
      </dgm:t>
    </dgm:pt>
    <dgm:pt modelId="{29E9A600-A503-4EF4-BD92-A3075BE4121E}" type="sibTrans" cxnId="{6575CF7B-30DB-4032-BE9E-90E6B7A0DA1B}">
      <dgm:prSet/>
      <dgm:spPr/>
      <dgm:t>
        <a:bodyPr/>
        <a:lstStyle/>
        <a:p>
          <a:endParaRPr lang="en-NZ"/>
        </a:p>
      </dgm:t>
    </dgm:pt>
    <dgm:pt modelId="{94B5FD04-3981-4EA9-BA9E-183C0084CE60}">
      <dgm:prSet phldrT="[Text]" custT="1"/>
      <dgm:spPr/>
      <dgm:t>
        <a:bodyPr/>
        <a:lstStyle/>
        <a:p>
          <a:r>
            <a:rPr lang="en-US" sz="2000" dirty="0"/>
            <a:t>Tweepy (Python wrapper for Twitter API)</a:t>
          </a:r>
          <a:endParaRPr lang="en-NZ" sz="2000" dirty="0"/>
        </a:p>
      </dgm:t>
    </dgm:pt>
    <dgm:pt modelId="{5D259BE0-E9B6-4A03-9454-7A70F7806175}" type="parTrans" cxnId="{B1AA05A0-C190-4254-ABB3-05C7F75B52EC}">
      <dgm:prSet/>
      <dgm:spPr/>
      <dgm:t>
        <a:bodyPr/>
        <a:lstStyle/>
        <a:p>
          <a:endParaRPr lang="en-NZ"/>
        </a:p>
      </dgm:t>
    </dgm:pt>
    <dgm:pt modelId="{DBF66490-2DAD-4CA1-A3EA-01C44E6819FF}" type="sibTrans" cxnId="{B1AA05A0-C190-4254-ABB3-05C7F75B52EC}">
      <dgm:prSet/>
      <dgm:spPr/>
      <dgm:t>
        <a:bodyPr/>
        <a:lstStyle/>
        <a:p>
          <a:endParaRPr lang="en-NZ"/>
        </a:p>
      </dgm:t>
    </dgm:pt>
    <dgm:pt modelId="{BC85BB73-BABD-407A-82FB-B737D2169CF9}">
      <dgm:prSet phldrT="[Text]" custT="1"/>
      <dgm:spPr/>
      <dgm:t>
        <a:bodyPr/>
        <a:lstStyle/>
        <a:p>
          <a:r>
            <a:rPr lang="en-US" sz="2000" dirty="0"/>
            <a:t>Pandas</a:t>
          </a:r>
          <a:endParaRPr lang="en-NZ" sz="2000" dirty="0"/>
        </a:p>
      </dgm:t>
    </dgm:pt>
    <dgm:pt modelId="{E3855F01-64A6-42CD-B0D2-EA2917673938}" type="parTrans" cxnId="{A937E9FE-4FD3-4A84-9F80-2995DC8BD84C}">
      <dgm:prSet/>
      <dgm:spPr/>
      <dgm:t>
        <a:bodyPr/>
        <a:lstStyle/>
        <a:p>
          <a:endParaRPr lang="en-NZ"/>
        </a:p>
      </dgm:t>
    </dgm:pt>
    <dgm:pt modelId="{6A17BB85-A772-4982-A54A-655CE6F3B7A2}" type="sibTrans" cxnId="{A937E9FE-4FD3-4A84-9F80-2995DC8BD84C}">
      <dgm:prSet/>
      <dgm:spPr/>
      <dgm:t>
        <a:bodyPr/>
        <a:lstStyle/>
        <a:p>
          <a:endParaRPr lang="en-NZ"/>
        </a:p>
      </dgm:t>
    </dgm:pt>
    <dgm:pt modelId="{4BB14294-790C-4DCA-A1ED-E59AD25C01DB}">
      <dgm:prSet phldrT="[Text]" custT="1"/>
      <dgm:spPr/>
      <dgm:t>
        <a:bodyPr/>
        <a:lstStyle/>
        <a:p>
          <a:r>
            <a:rPr lang="en-US" sz="2800" dirty="0"/>
            <a:t>Data Visualization</a:t>
          </a:r>
          <a:endParaRPr lang="en-NZ" sz="2800" dirty="0"/>
        </a:p>
      </dgm:t>
    </dgm:pt>
    <dgm:pt modelId="{E26FF80F-19DB-4B92-8FCF-AB9152401829}" type="parTrans" cxnId="{7E45EFBD-2317-4926-9A36-D93C7628E49C}">
      <dgm:prSet/>
      <dgm:spPr/>
      <dgm:t>
        <a:bodyPr/>
        <a:lstStyle/>
        <a:p>
          <a:endParaRPr lang="en-NZ"/>
        </a:p>
      </dgm:t>
    </dgm:pt>
    <dgm:pt modelId="{74C316D0-39BF-4E11-BEC7-B5CF42CE1B4E}" type="sibTrans" cxnId="{7E45EFBD-2317-4926-9A36-D93C7628E49C}">
      <dgm:prSet/>
      <dgm:spPr/>
      <dgm:t>
        <a:bodyPr/>
        <a:lstStyle/>
        <a:p>
          <a:endParaRPr lang="en-NZ"/>
        </a:p>
      </dgm:t>
    </dgm:pt>
    <dgm:pt modelId="{DFC83F48-D0FB-492E-9CE1-070C3DA91AD4}">
      <dgm:prSet phldrT="[Text]" custT="1"/>
      <dgm:spPr/>
      <dgm:t>
        <a:bodyPr/>
        <a:lstStyle/>
        <a:p>
          <a:r>
            <a:rPr lang="en-US" sz="2000" dirty="0"/>
            <a:t>Plotly Dash (Python wrapper for React.js, Plotly.js, built on Flask)</a:t>
          </a:r>
          <a:endParaRPr lang="en-NZ" sz="2000" dirty="0"/>
        </a:p>
      </dgm:t>
    </dgm:pt>
    <dgm:pt modelId="{811A1C82-7C2F-49DC-BF66-AEA64ACA2550}" type="parTrans" cxnId="{92B0FA77-F08B-4816-B77F-242BEE18A958}">
      <dgm:prSet/>
      <dgm:spPr/>
      <dgm:t>
        <a:bodyPr/>
        <a:lstStyle/>
        <a:p>
          <a:endParaRPr lang="en-NZ"/>
        </a:p>
      </dgm:t>
    </dgm:pt>
    <dgm:pt modelId="{C581D943-8C7F-477C-AD56-399B9CD33E38}" type="sibTrans" cxnId="{92B0FA77-F08B-4816-B77F-242BEE18A958}">
      <dgm:prSet/>
      <dgm:spPr/>
      <dgm:t>
        <a:bodyPr/>
        <a:lstStyle/>
        <a:p>
          <a:endParaRPr lang="en-NZ"/>
        </a:p>
      </dgm:t>
    </dgm:pt>
    <dgm:pt modelId="{B04AA092-CCCB-4AAB-8235-FFD522BA8CF3}">
      <dgm:prSet phldrT="[Text]" custT="1"/>
      <dgm:spPr/>
      <dgm:t>
        <a:bodyPr/>
        <a:lstStyle/>
        <a:p>
          <a:r>
            <a:rPr lang="en-US" sz="2000" dirty="0"/>
            <a:t>Dash Cytoscape (Python library for network graphs)</a:t>
          </a:r>
          <a:endParaRPr lang="en-NZ" sz="2000" dirty="0"/>
        </a:p>
      </dgm:t>
    </dgm:pt>
    <dgm:pt modelId="{95C86F00-B19C-4901-8D9F-0F4793D8898C}" type="parTrans" cxnId="{7334680B-B271-4E66-94E5-C148FB59BC68}">
      <dgm:prSet/>
      <dgm:spPr/>
      <dgm:t>
        <a:bodyPr/>
        <a:lstStyle/>
        <a:p>
          <a:endParaRPr lang="en-NZ"/>
        </a:p>
      </dgm:t>
    </dgm:pt>
    <dgm:pt modelId="{ED67801B-8321-43D2-877D-5B1E3274E210}" type="sibTrans" cxnId="{7334680B-B271-4E66-94E5-C148FB59BC68}">
      <dgm:prSet/>
      <dgm:spPr/>
      <dgm:t>
        <a:bodyPr/>
        <a:lstStyle/>
        <a:p>
          <a:endParaRPr lang="en-NZ"/>
        </a:p>
      </dgm:t>
    </dgm:pt>
    <dgm:pt modelId="{641C7BEA-8F2E-4DF7-B979-B2FF42DF5B82}">
      <dgm:prSet phldrT="[Text]" custT="1"/>
      <dgm:spPr/>
      <dgm:t>
        <a:bodyPr/>
        <a:lstStyle/>
        <a:p>
          <a:r>
            <a:rPr lang="en-US" sz="2800" dirty="0"/>
            <a:t>Data Analysis / Machine Learning</a:t>
          </a:r>
          <a:endParaRPr lang="en-NZ" sz="2800" dirty="0"/>
        </a:p>
      </dgm:t>
    </dgm:pt>
    <dgm:pt modelId="{FE710D49-398B-4EF0-A813-EEF49AB42E1C}" type="parTrans" cxnId="{25576A95-506F-4AB2-A46A-FDEAF13F6CCA}">
      <dgm:prSet/>
      <dgm:spPr/>
      <dgm:t>
        <a:bodyPr/>
        <a:lstStyle/>
        <a:p>
          <a:endParaRPr lang="en-NZ"/>
        </a:p>
      </dgm:t>
    </dgm:pt>
    <dgm:pt modelId="{F4887BA5-F53B-458F-94D7-EF39A51116F2}" type="sibTrans" cxnId="{25576A95-506F-4AB2-A46A-FDEAF13F6CCA}">
      <dgm:prSet/>
      <dgm:spPr/>
      <dgm:t>
        <a:bodyPr/>
        <a:lstStyle/>
        <a:p>
          <a:endParaRPr lang="en-NZ"/>
        </a:p>
      </dgm:t>
    </dgm:pt>
    <dgm:pt modelId="{3AAE8F9A-2092-47F3-9D90-4FBB13A74406}">
      <dgm:prSet phldrT="[Text]" custT="1"/>
      <dgm:spPr/>
      <dgm:t>
        <a:bodyPr/>
        <a:lstStyle/>
        <a:p>
          <a:r>
            <a:rPr lang="en-US" sz="2000" dirty="0"/>
            <a:t>Sentiment Analysis (pre-trained) – Text Blob, VADER</a:t>
          </a:r>
          <a:endParaRPr lang="en-NZ" sz="2000" dirty="0"/>
        </a:p>
      </dgm:t>
    </dgm:pt>
    <dgm:pt modelId="{633E2455-63E4-4488-A9EE-B259619AA3D5}" type="parTrans" cxnId="{25E8A374-12B5-4084-9E79-9D3F57F69887}">
      <dgm:prSet/>
      <dgm:spPr/>
      <dgm:t>
        <a:bodyPr/>
        <a:lstStyle/>
        <a:p>
          <a:endParaRPr lang="en-NZ"/>
        </a:p>
      </dgm:t>
    </dgm:pt>
    <dgm:pt modelId="{28E0668B-25A0-4033-96E2-B1B48B5CB219}" type="sibTrans" cxnId="{25E8A374-12B5-4084-9E79-9D3F57F69887}">
      <dgm:prSet/>
      <dgm:spPr/>
      <dgm:t>
        <a:bodyPr/>
        <a:lstStyle/>
        <a:p>
          <a:endParaRPr lang="en-NZ"/>
        </a:p>
      </dgm:t>
    </dgm:pt>
    <dgm:pt modelId="{E3F5C47F-15BE-4848-A408-06C715FA17FB}">
      <dgm:prSet phldrT="[Text]" custT="1"/>
      <dgm:spPr/>
      <dgm:t>
        <a:bodyPr/>
        <a:lstStyle/>
        <a:p>
          <a:r>
            <a:rPr lang="en-US" sz="2000" dirty="0"/>
            <a:t>Pandas – Aggregation functions</a:t>
          </a:r>
          <a:endParaRPr lang="en-NZ" sz="2000" dirty="0"/>
        </a:p>
      </dgm:t>
    </dgm:pt>
    <dgm:pt modelId="{578CC103-EAE8-4E8F-9986-7AF20CA52C6E}" type="parTrans" cxnId="{F01FD962-EAD3-44AC-AAA8-084661AEE7F6}">
      <dgm:prSet/>
      <dgm:spPr/>
      <dgm:t>
        <a:bodyPr/>
        <a:lstStyle/>
        <a:p>
          <a:endParaRPr lang="en-NZ"/>
        </a:p>
      </dgm:t>
    </dgm:pt>
    <dgm:pt modelId="{E9D259F7-2689-43EE-9E42-111B373A4893}" type="sibTrans" cxnId="{F01FD962-EAD3-44AC-AAA8-084661AEE7F6}">
      <dgm:prSet/>
      <dgm:spPr/>
      <dgm:t>
        <a:bodyPr/>
        <a:lstStyle/>
        <a:p>
          <a:endParaRPr lang="en-NZ"/>
        </a:p>
      </dgm:t>
    </dgm:pt>
    <dgm:pt modelId="{AA290E6A-F55F-4C20-A51F-AF6C5868CE0E}">
      <dgm:prSet phldrT="[Text]" custT="1"/>
      <dgm:spPr/>
      <dgm:t>
        <a:bodyPr/>
        <a:lstStyle/>
        <a:p>
          <a:r>
            <a:rPr lang="en-US" sz="2000" dirty="0"/>
            <a:t>Word Cloud</a:t>
          </a:r>
          <a:endParaRPr lang="en-NZ" sz="2000" dirty="0"/>
        </a:p>
      </dgm:t>
    </dgm:pt>
    <dgm:pt modelId="{5F86BC0B-B9F8-4435-9563-195A5C7E5A79}" type="parTrans" cxnId="{BC5D5982-012E-42B4-8F6A-73F52B69C9EA}">
      <dgm:prSet/>
      <dgm:spPr/>
      <dgm:t>
        <a:bodyPr/>
        <a:lstStyle/>
        <a:p>
          <a:endParaRPr lang="en-NZ"/>
        </a:p>
      </dgm:t>
    </dgm:pt>
    <dgm:pt modelId="{3CFDFA89-775D-4B3D-AAA4-815E715A6106}" type="sibTrans" cxnId="{BC5D5982-012E-42B4-8F6A-73F52B69C9EA}">
      <dgm:prSet/>
      <dgm:spPr/>
      <dgm:t>
        <a:bodyPr/>
        <a:lstStyle/>
        <a:p>
          <a:endParaRPr lang="en-NZ"/>
        </a:p>
      </dgm:t>
    </dgm:pt>
    <dgm:pt modelId="{CB8BD39B-8DC6-41E3-A304-7243EBA8A77E}" type="pres">
      <dgm:prSet presAssocID="{CED5BE8B-037D-4684-A6AC-ADBD9FC6F11B}" presName="linear" presStyleCnt="0">
        <dgm:presLayoutVars>
          <dgm:animLvl val="lvl"/>
          <dgm:resizeHandles val="exact"/>
        </dgm:presLayoutVars>
      </dgm:prSet>
      <dgm:spPr/>
    </dgm:pt>
    <dgm:pt modelId="{936521DE-7809-4E1F-B7C9-16251387F9F6}" type="pres">
      <dgm:prSet presAssocID="{9ADB7422-22AA-4541-BD48-099F02C9ABA2}" presName="parentText" presStyleLbl="node1" presStyleIdx="0" presStyleCnt="3">
        <dgm:presLayoutVars>
          <dgm:chMax val="0"/>
          <dgm:bulletEnabled val="1"/>
        </dgm:presLayoutVars>
      </dgm:prSet>
      <dgm:spPr/>
    </dgm:pt>
    <dgm:pt modelId="{7EC95DFD-E3B0-419B-9DC8-5D29FFBBC557}" type="pres">
      <dgm:prSet presAssocID="{9ADB7422-22AA-4541-BD48-099F02C9ABA2}" presName="childText" presStyleLbl="revTx" presStyleIdx="0" presStyleCnt="3">
        <dgm:presLayoutVars>
          <dgm:bulletEnabled val="1"/>
        </dgm:presLayoutVars>
      </dgm:prSet>
      <dgm:spPr/>
    </dgm:pt>
    <dgm:pt modelId="{A56BCF6E-6B4F-4D8C-9BEB-2B32BE13C421}" type="pres">
      <dgm:prSet presAssocID="{4BB14294-790C-4DCA-A1ED-E59AD25C01DB}" presName="parentText" presStyleLbl="node1" presStyleIdx="1" presStyleCnt="3">
        <dgm:presLayoutVars>
          <dgm:chMax val="0"/>
          <dgm:bulletEnabled val="1"/>
        </dgm:presLayoutVars>
      </dgm:prSet>
      <dgm:spPr/>
    </dgm:pt>
    <dgm:pt modelId="{2AC42D8E-9D88-4CD7-9BEF-AF0BFAF12194}" type="pres">
      <dgm:prSet presAssocID="{4BB14294-790C-4DCA-A1ED-E59AD25C01DB}" presName="childText" presStyleLbl="revTx" presStyleIdx="1" presStyleCnt="3">
        <dgm:presLayoutVars>
          <dgm:bulletEnabled val="1"/>
        </dgm:presLayoutVars>
      </dgm:prSet>
      <dgm:spPr/>
    </dgm:pt>
    <dgm:pt modelId="{3D623018-ECE1-484F-9943-683E12D65B5C}" type="pres">
      <dgm:prSet presAssocID="{641C7BEA-8F2E-4DF7-B979-B2FF42DF5B82}" presName="parentText" presStyleLbl="node1" presStyleIdx="2" presStyleCnt="3">
        <dgm:presLayoutVars>
          <dgm:chMax val="0"/>
          <dgm:bulletEnabled val="1"/>
        </dgm:presLayoutVars>
      </dgm:prSet>
      <dgm:spPr/>
    </dgm:pt>
    <dgm:pt modelId="{E6F9F628-2993-48DA-87B9-F22F9A62B436}" type="pres">
      <dgm:prSet presAssocID="{641C7BEA-8F2E-4DF7-B979-B2FF42DF5B82}" presName="childText" presStyleLbl="revTx" presStyleIdx="2" presStyleCnt="3">
        <dgm:presLayoutVars>
          <dgm:bulletEnabled val="1"/>
        </dgm:presLayoutVars>
      </dgm:prSet>
      <dgm:spPr/>
    </dgm:pt>
  </dgm:ptLst>
  <dgm:cxnLst>
    <dgm:cxn modelId="{414FF100-0DEE-4E36-9289-6781A7496BE5}" type="presOf" srcId="{AA290E6A-F55F-4C20-A51F-AF6C5868CE0E}" destId="{2AC42D8E-9D88-4CD7-9BEF-AF0BFAF12194}" srcOrd="0" destOrd="2" presId="urn:microsoft.com/office/officeart/2005/8/layout/vList2"/>
    <dgm:cxn modelId="{0274FB01-2369-4AE8-B877-46D83BBB6288}" type="presOf" srcId="{BC85BB73-BABD-407A-82FB-B737D2169CF9}" destId="{7EC95DFD-E3B0-419B-9DC8-5D29FFBBC557}" srcOrd="0" destOrd="1" presId="urn:microsoft.com/office/officeart/2005/8/layout/vList2"/>
    <dgm:cxn modelId="{7334680B-B271-4E66-94E5-C148FB59BC68}" srcId="{4BB14294-790C-4DCA-A1ED-E59AD25C01DB}" destId="{B04AA092-CCCB-4AAB-8235-FFD522BA8CF3}" srcOrd="1" destOrd="0" parTransId="{95C86F00-B19C-4901-8D9F-0F4793D8898C}" sibTransId="{ED67801B-8321-43D2-877D-5B1E3274E210}"/>
    <dgm:cxn modelId="{105EC73E-4A74-4139-92F9-DFFEF752910E}" type="presOf" srcId="{3AAE8F9A-2092-47F3-9D90-4FBB13A74406}" destId="{E6F9F628-2993-48DA-87B9-F22F9A62B436}" srcOrd="0" destOrd="0" presId="urn:microsoft.com/office/officeart/2005/8/layout/vList2"/>
    <dgm:cxn modelId="{0B986F5F-C0AE-448E-BBA8-92BCF949AB73}" type="presOf" srcId="{CED5BE8B-037D-4684-A6AC-ADBD9FC6F11B}" destId="{CB8BD39B-8DC6-41E3-A304-7243EBA8A77E}" srcOrd="0" destOrd="0" presId="urn:microsoft.com/office/officeart/2005/8/layout/vList2"/>
    <dgm:cxn modelId="{F01FD962-EAD3-44AC-AAA8-084661AEE7F6}" srcId="{641C7BEA-8F2E-4DF7-B979-B2FF42DF5B82}" destId="{E3F5C47F-15BE-4848-A408-06C715FA17FB}" srcOrd="1" destOrd="0" parTransId="{578CC103-EAE8-4E8F-9986-7AF20CA52C6E}" sibTransId="{E9D259F7-2689-43EE-9E42-111B373A4893}"/>
    <dgm:cxn modelId="{391B9353-02D6-4D8D-B58A-62728301710E}" type="presOf" srcId="{DFC83F48-D0FB-492E-9CE1-070C3DA91AD4}" destId="{2AC42D8E-9D88-4CD7-9BEF-AF0BFAF12194}" srcOrd="0" destOrd="0" presId="urn:microsoft.com/office/officeart/2005/8/layout/vList2"/>
    <dgm:cxn modelId="{DE9E9474-D06E-4DA6-A670-42BBE7FFFF53}" type="presOf" srcId="{641C7BEA-8F2E-4DF7-B979-B2FF42DF5B82}" destId="{3D623018-ECE1-484F-9943-683E12D65B5C}" srcOrd="0" destOrd="0" presId="urn:microsoft.com/office/officeart/2005/8/layout/vList2"/>
    <dgm:cxn modelId="{25E8A374-12B5-4084-9E79-9D3F57F69887}" srcId="{641C7BEA-8F2E-4DF7-B979-B2FF42DF5B82}" destId="{3AAE8F9A-2092-47F3-9D90-4FBB13A74406}" srcOrd="0" destOrd="0" parTransId="{633E2455-63E4-4488-A9EE-B259619AA3D5}" sibTransId="{28E0668B-25A0-4033-96E2-B1B48B5CB219}"/>
    <dgm:cxn modelId="{92B0FA77-F08B-4816-B77F-242BEE18A958}" srcId="{4BB14294-790C-4DCA-A1ED-E59AD25C01DB}" destId="{DFC83F48-D0FB-492E-9CE1-070C3DA91AD4}" srcOrd="0" destOrd="0" parTransId="{811A1C82-7C2F-49DC-BF66-AEA64ACA2550}" sibTransId="{C581D943-8C7F-477C-AD56-399B9CD33E38}"/>
    <dgm:cxn modelId="{6575CF7B-30DB-4032-BE9E-90E6B7A0DA1B}" srcId="{CED5BE8B-037D-4684-A6AC-ADBD9FC6F11B}" destId="{9ADB7422-22AA-4541-BD48-099F02C9ABA2}" srcOrd="0" destOrd="0" parTransId="{BE331F6A-F16A-4D91-8678-1FD905EFD972}" sibTransId="{29E9A600-A503-4EF4-BD92-A3075BE4121E}"/>
    <dgm:cxn modelId="{BC5D5982-012E-42B4-8F6A-73F52B69C9EA}" srcId="{4BB14294-790C-4DCA-A1ED-E59AD25C01DB}" destId="{AA290E6A-F55F-4C20-A51F-AF6C5868CE0E}" srcOrd="2" destOrd="0" parTransId="{5F86BC0B-B9F8-4435-9563-195A5C7E5A79}" sibTransId="{3CFDFA89-775D-4B3D-AAA4-815E715A6106}"/>
    <dgm:cxn modelId="{25576A95-506F-4AB2-A46A-FDEAF13F6CCA}" srcId="{CED5BE8B-037D-4684-A6AC-ADBD9FC6F11B}" destId="{641C7BEA-8F2E-4DF7-B979-B2FF42DF5B82}" srcOrd="2" destOrd="0" parTransId="{FE710D49-398B-4EF0-A813-EEF49AB42E1C}" sibTransId="{F4887BA5-F53B-458F-94D7-EF39A51116F2}"/>
    <dgm:cxn modelId="{B1AA05A0-C190-4254-ABB3-05C7F75B52EC}" srcId="{9ADB7422-22AA-4541-BD48-099F02C9ABA2}" destId="{94B5FD04-3981-4EA9-BA9E-183C0084CE60}" srcOrd="0" destOrd="0" parTransId="{5D259BE0-E9B6-4A03-9454-7A70F7806175}" sibTransId="{DBF66490-2DAD-4CA1-A3EA-01C44E6819FF}"/>
    <dgm:cxn modelId="{60C2CDA5-CA52-47E3-BAC1-234EEB4787F3}" type="presOf" srcId="{94B5FD04-3981-4EA9-BA9E-183C0084CE60}" destId="{7EC95DFD-E3B0-419B-9DC8-5D29FFBBC557}" srcOrd="0" destOrd="0" presId="urn:microsoft.com/office/officeart/2005/8/layout/vList2"/>
    <dgm:cxn modelId="{7E45EFBD-2317-4926-9A36-D93C7628E49C}" srcId="{CED5BE8B-037D-4684-A6AC-ADBD9FC6F11B}" destId="{4BB14294-790C-4DCA-A1ED-E59AD25C01DB}" srcOrd="1" destOrd="0" parTransId="{E26FF80F-19DB-4B92-8FCF-AB9152401829}" sibTransId="{74C316D0-39BF-4E11-BEC7-B5CF42CE1B4E}"/>
    <dgm:cxn modelId="{916E0FD0-5A70-4F75-A6C2-AD4EE93D85E3}" type="presOf" srcId="{4BB14294-790C-4DCA-A1ED-E59AD25C01DB}" destId="{A56BCF6E-6B4F-4D8C-9BEB-2B32BE13C421}" srcOrd="0" destOrd="0" presId="urn:microsoft.com/office/officeart/2005/8/layout/vList2"/>
    <dgm:cxn modelId="{0FA5CED9-3E94-444A-989C-081C907D15B0}" type="presOf" srcId="{E3F5C47F-15BE-4848-A408-06C715FA17FB}" destId="{E6F9F628-2993-48DA-87B9-F22F9A62B436}" srcOrd="0" destOrd="1" presId="urn:microsoft.com/office/officeart/2005/8/layout/vList2"/>
    <dgm:cxn modelId="{3A6981EB-6D69-44B5-9FB9-0E602B511226}" type="presOf" srcId="{B04AA092-CCCB-4AAB-8235-FFD522BA8CF3}" destId="{2AC42D8E-9D88-4CD7-9BEF-AF0BFAF12194}" srcOrd="0" destOrd="1" presId="urn:microsoft.com/office/officeart/2005/8/layout/vList2"/>
    <dgm:cxn modelId="{D62DA2EE-C17B-4442-B3C3-F09D19C052EA}" type="presOf" srcId="{9ADB7422-22AA-4541-BD48-099F02C9ABA2}" destId="{936521DE-7809-4E1F-B7C9-16251387F9F6}" srcOrd="0" destOrd="0" presId="urn:microsoft.com/office/officeart/2005/8/layout/vList2"/>
    <dgm:cxn modelId="{A937E9FE-4FD3-4A84-9F80-2995DC8BD84C}" srcId="{9ADB7422-22AA-4541-BD48-099F02C9ABA2}" destId="{BC85BB73-BABD-407A-82FB-B737D2169CF9}" srcOrd="1" destOrd="0" parTransId="{E3855F01-64A6-42CD-B0D2-EA2917673938}" sibTransId="{6A17BB85-A772-4982-A54A-655CE6F3B7A2}"/>
    <dgm:cxn modelId="{140F9A28-232A-430C-B839-FCF0D829E834}" type="presParOf" srcId="{CB8BD39B-8DC6-41E3-A304-7243EBA8A77E}" destId="{936521DE-7809-4E1F-B7C9-16251387F9F6}" srcOrd="0" destOrd="0" presId="urn:microsoft.com/office/officeart/2005/8/layout/vList2"/>
    <dgm:cxn modelId="{CBA1BF7E-D2DE-4494-8952-FB4376637808}" type="presParOf" srcId="{CB8BD39B-8DC6-41E3-A304-7243EBA8A77E}" destId="{7EC95DFD-E3B0-419B-9DC8-5D29FFBBC557}" srcOrd="1" destOrd="0" presId="urn:microsoft.com/office/officeart/2005/8/layout/vList2"/>
    <dgm:cxn modelId="{0F9E2FF5-A88D-403A-8688-7561A9682A93}" type="presParOf" srcId="{CB8BD39B-8DC6-41E3-A304-7243EBA8A77E}" destId="{A56BCF6E-6B4F-4D8C-9BEB-2B32BE13C421}" srcOrd="2" destOrd="0" presId="urn:microsoft.com/office/officeart/2005/8/layout/vList2"/>
    <dgm:cxn modelId="{DBA9D576-079D-4659-9C43-A187A0BF4632}" type="presParOf" srcId="{CB8BD39B-8DC6-41E3-A304-7243EBA8A77E}" destId="{2AC42D8E-9D88-4CD7-9BEF-AF0BFAF12194}" srcOrd="3" destOrd="0" presId="urn:microsoft.com/office/officeart/2005/8/layout/vList2"/>
    <dgm:cxn modelId="{85FBBBE7-137E-47FB-9F5D-6BD1D48BAEDF}" type="presParOf" srcId="{CB8BD39B-8DC6-41E3-A304-7243EBA8A77E}" destId="{3D623018-ECE1-484F-9943-683E12D65B5C}" srcOrd="4" destOrd="0" presId="urn:microsoft.com/office/officeart/2005/8/layout/vList2"/>
    <dgm:cxn modelId="{2FCA0362-9976-478D-93D3-AFA77EDF5AD9}" type="presParOf" srcId="{CB8BD39B-8DC6-41E3-A304-7243EBA8A77E}" destId="{E6F9F628-2993-48DA-87B9-F22F9A62B43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521DE-7809-4E1F-B7C9-16251387F9F6}">
      <dsp:nvSpPr>
        <dsp:cNvPr id="0" name=""/>
        <dsp:cNvSpPr/>
      </dsp:nvSpPr>
      <dsp:spPr>
        <a:xfrm>
          <a:off x="0" y="40231"/>
          <a:ext cx="9412288"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Data Acquisition / Data Wrangling</a:t>
          </a:r>
          <a:endParaRPr lang="en-NZ" sz="2800" kern="1200" dirty="0"/>
        </a:p>
      </dsp:txBody>
      <dsp:txXfrm>
        <a:off x="40209" y="80440"/>
        <a:ext cx="9331870" cy="743262"/>
      </dsp:txXfrm>
    </dsp:sp>
    <dsp:sp modelId="{7EC95DFD-E3B0-419B-9DC8-5D29FFBBC557}">
      <dsp:nvSpPr>
        <dsp:cNvPr id="0" name=""/>
        <dsp:cNvSpPr/>
      </dsp:nvSpPr>
      <dsp:spPr>
        <a:xfrm>
          <a:off x="0" y="863911"/>
          <a:ext cx="9412288"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84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Tweepy (Python wrapper for Twitter API)</a:t>
          </a:r>
          <a:endParaRPr lang="en-NZ" sz="2000" kern="1200" dirty="0"/>
        </a:p>
        <a:p>
          <a:pPr marL="228600" lvl="1" indent="-228600" algn="l" defTabSz="889000">
            <a:lnSpc>
              <a:spcPct val="90000"/>
            </a:lnSpc>
            <a:spcBef>
              <a:spcPct val="0"/>
            </a:spcBef>
            <a:spcAft>
              <a:spcPct val="20000"/>
            </a:spcAft>
            <a:buChar char="•"/>
          </a:pPr>
          <a:r>
            <a:rPr lang="en-US" sz="2000" kern="1200" dirty="0"/>
            <a:t>Pandas</a:t>
          </a:r>
          <a:endParaRPr lang="en-NZ" sz="2000" kern="1200" dirty="0"/>
        </a:p>
      </dsp:txBody>
      <dsp:txXfrm>
        <a:off x="0" y="863911"/>
        <a:ext cx="9412288" cy="728640"/>
      </dsp:txXfrm>
    </dsp:sp>
    <dsp:sp modelId="{A56BCF6E-6B4F-4D8C-9BEB-2B32BE13C421}">
      <dsp:nvSpPr>
        <dsp:cNvPr id="0" name=""/>
        <dsp:cNvSpPr/>
      </dsp:nvSpPr>
      <dsp:spPr>
        <a:xfrm>
          <a:off x="0" y="1592551"/>
          <a:ext cx="9412288"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Data Visualization</a:t>
          </a:r>
          <a:endParaRPr lang="en-NZ" sz="2800" kern="1200" dirty="0"/>
        </a:p>
      </dsp:txBody>
      <dsp:txXfrm>
        <a:off x="40209" y="1632760"/>
        <a:ext cx="9331870" cy="743262"/>
      </dsp:txXfrm>
    </dsp:sp>
    <dsp:sp modelId="{2AC42D8E-9D88-4CD7-9BEF-AF0BFAF12194}">
      <dsp:nvSpPr>
        <dsp:cNvPr id="0" name=""/>
        <dsp:cNvSpPr/>
      </dsp:nvSpPr>
      <dsp:spPr>
        <a:xfrm>
          <a:off x="0" y="2416231"/>
          <a:ext cx="9412288"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84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Plotly Dash (Python wrapper for React.js, Plotly.js, built on Flask)</a:t>
          </a:r>
          <a:endParaRPr lang="en-NZ" sz="2000" kern="1200" dirty="0"/>
        </a:p>
        <a:p>
          <a:pPr marL="228600" lvl="1" indent="-228600" algn="l" defTabSz="889000">
            <a:lnSpc>
              <a:spcPct val="90000"/>
            </a:lnSpc>
            <a:spcBef>
              <a:spcPct val="0"/>
            </a:spcBef>
            <a:spcAft>
              <a:spcPct val="20000"/>
            </a:spcAft>
            <a:buChar char="•"/>
          </a:pPr>
          <a:r>
            <a:rPr lang="en-US" sz="2000" kern="1200" dirty="0"/>
            <a:t>Dash Cytoscape (Python library for network graphs)</a:t>
          </a:r>
          <a:endParaRPr lang="en-NZ" sz="2000" kern="1200" dirty="0"/>
        </a:p>
        <a:p>
          <a:pPr marL="228600" lvl="1" indent="-228600" algn="l" defTabSz="889000">
            <a:lnSpc>
              <a:spcPct val="90000"/>
            </a:lnSpc>
            <a:spcBef>
              <a:spcPct val="0"/>
            </a:spcBef>
            <a:spcAft>
              <a:spcPct val="20000"/>
            </a:spcAft>
            <a:buChar char="•"/>
          </a:pPr>
          <a:r>
            <a:rPr lang="en-US" sz="2000" kern="1200" dirty="0"/>
            <a:t>Word Cloud</a:t>
          </a:r>
          <a:endParaRPr lang="en-NZ" sz="2000" kern="1200" dirty="0"/>
        </a:p>
      </dsp:txBody>
      <dsp:txXfrm>
        <a:off x="0" y="2416231"/>
        <a:ext cx="9412288" cy="1024650"/>
      </dsp:txXfrm>
    </dsp:sp>
    <dsp:sp modelId="{3D623018-ECE1-484F-9943-683E12D65B5C}">
      <dsp:nvSpPr>
        <dsp:cNvPr id="0" name=""/>
        <dsp:cNvSpPr/>
      </dsp:nvSpPr>
      <dsp:spPr>
        <a:xfrm>
          <a:off x="0" y="3440881"/>
          <a:ext cx="9412288"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Data Analysis / Machine Learning</a:t>
          </a:r>
          <a:endParaRPr lang="en-NZ" sz="2800" kern="1200" dirty="0"/>
        </a:p>
      </dsp:txBody>
      <dsp:txXfrm>
        <a:off x="40209" y="3481090"/>
        <a:ext cx="9331870" cy="743262"/>
      </dsp:txXfrm>
    </dsp:sp>
    <dsp:sp modelId="{E6F9F628-2993-48DA-87B9-F22F9A62B436}">
      <dsp:nvSpPr>
        <dsp:cNvPr id="0" name=""/>
        <dsp:cNvSpPr/>
      </dsp:nvSpPr>
      <dsp:spPr>
        <a:xfrm>
          <a:off x="0" y="4264561"/>
          <a:ext cx="9412288"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84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Sentiment Analysis (pre-trained) – Text Blob, VADER</a:t>
          </a:r>
          <a:endParaRPr lang="en-NZ" sz="2000" kern="1200" dirty="0"/>
        </a:p>
        <a:p>
          <a:pPr marL="228600" lvl="1" indent="-228600" algn="l" defTabSz="889000">
            <a:lnSpc>
              <a:spcPct val="90000"/>
            </a:lnSpc>
            <a:spcBef>
              <a:spcPct val="0"/>
            </a:spcBef>
            <a:spcAft>
              <a:spcPct val="20000"/>
            </a:spcAft>
            <a:buChar char="•"/>
          </a:pPr>
          <a:r>
            <a:rPr lang="en-US" sz="2000" kern="1200" dirty="0"/>
            <a:t>Pandas – Aggregation functions</a:t>
          </a:r>
          <a:endParaRPr lang="en-NZ" sz="2000" kern="1200" dirty="0"/>
        </a:p>
      </dsp:txBody>
      <dsp:txXfrm>
        <a:off x="0" y="4264561"/>
        <a:ext cx="9412288" cy="72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72DBF-2664-4CC5-AA65-B89DF1F50DCD}" type="datetimeFigureOut">
              <a:rPr lang="en-NZ" smtClean="0"/>
              <a:t>25/05/2021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6FB9-0C0E-4DAD-ADD7-E165B7ABFCC2}" type="slidenum">
              <a:rPr lang="en-NZ" smtClean="0"/>
              <a:t>‹#›</a:t>
            </a:fld>
            <a:endParaRPr lang="en-NZ"/>
          </a:p>
        </p:txBody>
      </p:sp>
    </p:spTree>
    <p:extLst>
      <p:ext uri="{BB962C8B-B14F-4D97-AF65-F5344CB8AC3E}">
        <p14:creationId xmlns:p14="http://schemas.microsoft.com/office/powerpoint/2010/main" val="104191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the presentation/demo</a:t>
            </a:r>
            <a:endParaRPr lang="en-NZ" dirty="0"/>
          </a:p>
        </p:txBody>
      </p:sp>
      <p:sp>
        <p:nvSpPr>
          <p:cNvPr id="4" name="Slide Number Placeholder 3"/>
          <p:cNvSpPr>
            <a:spLocks noGrp="1"/>
          </p:cNvSpPr>
          <p:nvPr>
            <p:ph type="sldNum" sz="quarter" idx="5"/>
          </p:nvPr>
        </p:nvSpPr>
        <p:spPr/>
        <p:txBody>
          <a:bodyPr/>
          <a:lstStyle/>
          <a:p>
            <a:fld id="{AA966FB9-0C0E-4DAD-ADD7-E165B7ABFCC2}" type="slidenum">
              <a:rPr lang="en-NZ" smtClean="0"/>
              <a:t>2</a:t>
            </a:fld>
            <a:endParaRPr lang="en-NZ"/>
          </a:p>
        </p:txBody>
      </p:sp>
    </p:spTree>
    <p:extLst>
      <p:ext uri="{BB962C8B-B14F-4D97-AF65-F5344CB8AC3E}">
        <p14:creationId xmlns:p14="http://schemas.microsoft.com/office/powerpoint/2010/main" val="1644325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main idea was to compete network analysis of tweets to establish links between disparate ideas.</a:t>
            </a:r>
          </a:p>
          <a:p>
            <a:pPr marL="171450" indent="-171450">
              <a:buFont typeface="Arial" panose="020B0604020202020204" pitchFamily="34" charset="0"/>
              <a:buChar char="•"/>
            </a:pPr>
            <a:r>
              <a:rPr lang="en-NZ" dirty="0"/>
              <a:t>A group of people may have interest in, or a particular attitude, towards different topics.</a:t>
            </a:r>
          </a:p>
          <a:p>
            <a:pPr marL="171450" indent="-171450">
              <a:buFont typeface="Arial" panose="020B0604020202020204" pitchFamily="34" charset="0"/>
              <a:buChar char="•"/>
            </a:pPr>
            <a:r>
              <a:rPr lang="en-NZ" dirty="0"/>
              <a:t>While this groups association with one topic may be obvious, this group/topic may be linked with other topics in a way that is not obvious.</a:t>
            </a:r>
          </a:p>
          <a:p>
            <a:pPr marL="171450" indent="-171450">
              <a:buFont typeface="Arial" panose="020B0604020202020204" pitchFamily="34" charset="0"/>
              <a:buChar char="•"/>
            </a:pPr>
            <a:r>
              <a:rPr lang="en-NZ" dirty="0"/>
              <a:t>Being able to ‘connect the dots’ in this way could be broadly applicable in social, business or political contexts.</a:t>
            </a:r>
          </a:p>
          <a:p>
            <a:pPr marL="0" indent="0">
              <a:buFont typeface="Arial" panose="020B0604020202020204" pitchFamily="34" charset="0"/>
              <a:buNone/>
            </a:pPr>
            <a:endParaRPr lang="en-NZ" dirty="0"/>
          </a:p>
          <a:p>
            <a:pPr marL="0" indent="0">
              <a:buFont typeface="Arial" panose="020B0604020202020204" pitchFamily="34" charset="0"/>
              <a:buNone/>
            </a:pPr>
            <a:r>
              <a:rPr lang="en-NZ" dirty="0"/>
              <a:t>We also thought that including sentiment analysis and location information would provide additional context to the analysis.</a:t>
            </a:r>
          </a:p>
        </p:txBody>
      </p:sp>
      <p:sp>
        <p:nvSpPr>
          <p:cNvPr id="4" name="Slide Number Placeholder 3"/>
          <p:cNvSpPr>
            <a:spLocks noGrp="1"/>
          </p:cNvSpPr>
          <p:nvPr>
            <p:ph type="sldNum" sz="quarter" idx="5"/>
          </p:nvPr>
        </p:nvSpPr>
        <p:spPr/>
        <p:txBody>
          <a:bodyPr/>
          <a:lstStyle/>
          <a:p>
            <a:fld id="{AA966FB9-0C0E-4DAD-ADD7-E165B7ABFCC2}" type="slidenum">
              <a:rPr lang="en-NZ" smtClean="0"/>
              <a:t>3</a:t>
            </a:fld>
            <a:endParaRPr lang="en-NZ"/>
          </a:p>
        </p:txBody>
      </p:sp>
    </p:spTree>
    <p:extLst>
      <p:ext uri="{BB962C8B-B14F-4D97-AF65-F5344CB8AC3E}">
        <p14:creationId xmlns:p14="http://schemas.microsoft.com/office/powerpoint/2010/main" val="3918803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we approached the task….</a:t>
            </a:r>
          </a:p>
          <a:p>
            <a:endParaRPr lang="en-US" dirty="0"/>
          </a:p>
          <a:p>
            <a:pPr marL="171450" indent="-171450">
              <a:buFont typeface="Arial" panose="020B0604020202020204" pitchFamily="34" charset="0"/>
              <a:buChar char="•"/>
            </a:pPr>
            <a:r>
              <a:rPr lang="en-US" dirty="0"/>
              <a:t>Brainstorming</a:t>
            </a:r>
          </a:p>
          <a:p>
            <a:pPr marL="628650" lvl="1" indent="-171450">
              <a:buFont typeface="Arial" panose="020B0604020202020204" pitchFamily="34" charset="0"/>
              <a:buChar char="•"/>
            </a:pPr>
            <a:r>
              <a:rPr lang="en-US" dirty="0"/>
              <a:t>Coming up with the ideas on the previous slide.</a:t>
            </a:r>
          </a:p>
          <a:p>
            <a:pPr marL="628650" lvl="1" indent="-171450">
              <a:buFont typeface="Arial" panose="020B0604020202020204" pitchFamily="34" charset="0"/>
              <a:buChar char="•"/>
            </a:pPr>
            <a:r>
              <a:rPr lang="en-US" dirty="0"/>
              <a:t>Suggesting a few technologies that we might find useful.</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Initial investigation and prototyping</a:t>
            </a:r>
          </a:p>
          <a:p>
            <a:pPr marL="628650" lvl="1" indent="-171450">
              <a:buFont typeface="Arial" panose="020B0604020202020204" pitchFamily="34" charset="0"/>
              <a:buChar char="•"/>
            </a:pPr>
            <a:r>
              <a:rPr lang="en-US" dirty="0"/>
              <a:t>Done individually over a coupe of days.</a:t>
            </a:r>
          </a:p>
          <a:p>
            <a:pPr marL="628650" lvl="1" indent="-171450">
              <a:buFont typeface="Arial" panose="020B0604020202020204" pitchFamily="34" charset="0"/>
              <a:buChar char="•"/>
            </a:pPr>
            <a:r>
              <a:rPr lang="en-US" dirty="0"/>
              <a:t>We determined that a location or map centric approach was not feasible</a:t>
            </a:r>
          </a:p>
          <a:p>
            <a:pPr marL="628650" lvl="1" indent="-171450">
              <a:buFont typeface="Arial" panose="020B0604020202020204" pitchFamily="34" charset="0"/>
              <a:buChar char="•"/>
            </a:pPr>
            <a:r>
              <a:rPr lang="en-US" dirty="0"/>
              <a:t>We all made progress in different areas (e.g., data modelling, UI, sentiment analysis)</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NZ" dirty="0"/>
              <a:t>Based on our initial efforts we refined our design and decided on the essential features we needed to implement within the timeframe allowed. You will see that it has both strengths and limitations.</a:t>
            </a:r>
          </a:p>
          <a:p>
            <a:pPr marL="171450" lvl="0" indent="-171450">
              <a:buFont typeface="Arial" panose="020B0604020202020204" pitchFamily="34" charset="0"/>
              <a:buChar char="•"/>
            </a:pPr>
            <a:endParaRPr lang="en-NZ" dirty="0"/>
          </a:p>
          <a:p>
            <a:pPr marL="171450" lvl="0" indent="-171450">
              <a:buFont typeface="Arial" panose="020B0604020202020204" pitchFamily="34" charset="0"/>
              <a:buChar char="•"/>
            </a:pPr>
            <a:r>
              <a:rPr lang="en-NZ" dirty="0"/>
              <a:t>We then developed the dashboard by starting with the most important features, and then adding additional features as time allowed.</a:t>
            </a:r>
          </a:p>
          <a:p>
            <a:pPr marL="171450" lvl="0" indent="-171450">
              <a:buFont typeface="Arial" panose="020B0604020202020204" pitchFamily="34" charset="0"/>
              <a:buChar char="•"/>
            </a:pPr>
            <a:endParaRPr lang="en-NZ" dirty="0"/>
          </a:p>
          <a:p>
            <a:pPr marL="171450" lvl="0" indent="-171450">
              <a:buFont typeface="Arial" panose="020B0604020202020204" pitchFamily="34" charset="0"/>
              <a:buChar char="•"/>
            </a:pPr>
            <a:r>
              <a:rPr lang="en-NZ" dirty="0"/>
              <a:t>Finally, we experimented with our dashboard to determine how useful it could be as an analytical tool.</a:t>
            </a:r>
          </a:p>
        </p:txBody>
      </p:sp>
      <p:sp>
        <p:nvSpPr>
          <p:cNvPr id="4" name="Slide Number Placeholder 3"/>
          <p:cNvSpPr>
            <a:spLocks noGrp="1"/>
          </p:cNvSpPr>
          <p:nvPr>
            <p:ph type="sldNum" sz="quarter" idx="5"/>
          </p:nvPr>
        </p:nvSpPr>
        <p:spPr/>
        <p:txBody>
          <a:bodyPr/>
          <a:lstStyle/>
          <a:p>
            <a:fld id="{AA966FB9-0C0E-4DAD-ADD7-E165B7ABFCC2}" type="slidenum">
              <a:rPr lang="en-NZ" smtClean="0"/>
              <a:t>4</a:t>
            </a:fld>
            <a:endParaRPr lang="en-NZ"/>
          </a:p>
        </p:txBody>
      </p:sp>
    </p:spTree>
    <p:extLst>
      <p:ext uri="{BB962C8B-B14F-4D97-AF65-F5344CB8AC3E}">
        <p14:creationId xmlns:p14="http://schemas.microsoft.com/office/powerpoint/2010/main" val="131863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selected a range of Python based and web technologies, as follows.</a:t>
            </a:r>
          </a:p>
          <a:p>
            <a:endParaRPr lang="en-US" dirty="0"/>
          </a:p>
          <a:p>
            <a:r>
              <a:rPr lang="en-US" dirty="0"/>
              <a:t>Note, we used two different sentiment analysis libraries and were able to compare them.</a:t>
            </a:r>
            <a:endParaRPr lang="en-NZ" dirty="0"/>
          </a:p>
        </p:txBody>
      </p:sp>
      <p:sp>
        <p:nvSpPr>
          <p:cNvPr id="4" name="Slide Number Placeholder 3"/>
          <p:cNvSpPr>
            <a:spLocks noGrp="1"/>
          </p:cNvSpPr>
          <p:nvPr>
            <p:ph type="sldNum" sz="quarter" idx="5"/>
          </p:nvPr>
        </p:nvSpPr>
        <p:spPr/>
        <p:txBody>
          <a:bodyPr/>
          <a:lstStyle/>
          <a:p>
            <a:fld id="{AA966FB9-0C0E-4DAD-ADD7-E165B7ABFCC2}" type="slidenum">
              <a:rPr lang="en-NZ" smtClean="0"/>
              <a:t>5</a:t>
            </a:fld>
            <a:endParaRPr lang="en-NZ"/>
          </a:p>
        </p:txBody>
      </p:sp>
    </p:spTree>
    <p:extLst>
      <p:ext uri="{BB962C8B-B14F-4D97-AF65-F5344CB8AC3E}">
        <p14:creationId xmlns:p14="http://schemas.microsoft.com/office/powerpoint/2010/main" val="1439221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err="1"/>
              <a:t>Jupyter</a:t>
            </a:r>
            <a:r>
              <a:rPr lang="en-US" dirty="0"/>
              <a:t> Notebook for full explanation.</a:t>
            </a:r>
            <a:endParaRPr lang="en-NZ" dirty="0"/>
          </a:p>
        </p:txBody>
      </p:sp>
      <p:sp>
        <p:nvSpPr>
          <p:cNvPr id="4" name="Slide Number Placeholder 3"/>
          <p:cNvSpPr>
            <a:spLocks noGrp="1"/>
          </p:cNvSpPr>
          <p:nvPr>
            <p:ph type="sldNum" sz="quarter" idx="5"/>
          </p:nvPr>
        </p:nvSpPr>
        <p:spPr/>
        <p:txBody>
          <a:bodyPr/>
          <a:lstStyle/>
          <a:p>
            <a:fld id="{AA966FB9-0C0E-4DAD-ADD7-E165B7ABFCC2}" type="slidenum">
              <a:rPr lang="en-NZ" smtClean="0"/>
              <a:t>7</a:t>
            </a:fld>
            <a:endParaRPr lang="en-NZ"/>
          </a:p>
        </p:txBody>
      </p:sp>
    </p:spTree>
    <p:extLst>
      <p:ext uri="{BB962C8B-B14F-4D97-AF65-F5344CB8AC3E}">
        <p14:creationId xmlns:p14="http://schemas.microsoft.com/office/powerpoint/2010/main" val="284605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6A02460-F91C-4B1B-98A3-127D5A293CDF}" type="datetimeFigureOut">
              <a:rPr lang="en-NZ" smtClean="0"/>
              <a:t>25/05/2021</a:t>
            </a:fld>
            <a:endParaRPr lang="en-NZ"/>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NZ"/>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3AA7CD3-6285-442C-8109-2D8E3E940081}" type="slidenum">
              <a:rPr lang="en-NZ" smtClean="0"/>
              <a:t>‹#›</a:t>
            </a:fld>
            <a:endParaRPr lang="en-NZ"/>
          </a:p>
        </p:txBody>
      </p:sp>
    </p:spTree>
    <p:extLst>
      <p:ext uri="{BB962C8B-B14F-4D97-AF65-F5344CB8AC3E}">
        <p14:creationId xmlns:p14="http://schemas.microsoft.com/office/powerpoint/2010/main" val="258316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02460-F91C-4B1B-98A3-127D5A293CDF}" type="datetimeFigureOut">
              <a:rPr lang="en-NZ" smtClean="0"/>
              <a:t>25/05/2021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3AA7CD3-6285-442C-8109-2D8E3E940081}" type="slidenum">
              <a:rPr lang="en-NZ" smtClean="0"/>
              <a:t>‹#›</a:t>
            </a:fld>
            <a:endParaRPr lang="en-NZ"/>
          </a:p>
        </p:txBody>
      </p:sp>
    </p:spTree>
    <p:extLst>
      <p:ext uri="{BB962C8B-B14F-4D97-AF65-F5344CB8AC3E}">
        <p14:creationId xmlns:p14="http://schemas.microsoft.com/office/powerpoint/2010/main" val="419028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02460-F91C-4B1B-98A3-127D5A293CDF}" type="datetimeFigureOut">
              <a:rPr lang="en-NZ" smtClean="0"/>
              <a:t>25/05/2021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3AA7CD3-6285-442C-8109-2D8E3E940081}" type="slidenum">
              <a:rPr lang="en-NZ" smtClean="0"/>
              <a:t>‹#›</a:t>
            </a:fld>
            <a:endParaRPr lang="en-NZ"/>
          </a:p>
        </p:txBody>
      </p:sp>
    </p:spTree>
    <p:extLst>
      <p:ext uri="{BB962C8B-B14F-4D97-AF65-F5344CB8AC3E}">
        <p14:creationId xmlns:p14="http://schemas.microsoft.com/office/powerpoint/2010/main" val="343058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02460-F91C-4B1B-98A3-127D5A293CDF}" type="datetimeFigureOut">
              <a:rPr lang="en-NZ" smtClean="0"/>
              <a:t>25/05/2021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3AA7CD3-6285-442C-8109-2D8E3E940081}" type="slidenum">
              <a:rPr lang="en-NZ" smtClean="0"/>
              <a:t>‹#›</a:t>
            </a:fld>
            <a:endParaRPr lang="en-NZ"/>
          </a:p>
        </p:txBody>
      </p:sp>
    </p:spTree>
    <p:extLst>
      <p:ext uri="{BB962C8B-B14F-4D97-AF65-F5344CB8AC3E}">
        <p14:creationId xmlns:p14="http://schemas.microsoft.com/office/powerpoint/2010/main" val="425849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02460-F91C-4B1B-98A3-127D5A293CDF}" type="datetimeFigureOut">
              <a:rPr lang="en-NZ" smtClean="0"/>
              <a:t>25/05/2021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3AA7CD3-6285-442C-8109-2D8E3E940081}" type="slidenum">
              <a:rPr lang="en-NZ" smtClean="0"/>
              <a:t>‹#›</a:t>
            </a:fld>
            <a:endParaRPr lang="en-NZ"/>
          </a:p>
        </p:txBody>
      </p:sp>
    </p:spTree>
    <p:extLst>
      <p:ext uri="{BB962C8B-B14F-4D97-AF65-F5344CB8AC3E}">
        <p14:creationId xmlns:p14="http://schemas.microsoft.com/office/powerpoint/2010/main" val="192326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A02460-F91C-4B1B-98A3-127D5A293CDF}" type="datetimeFigureOut">
              <a:rPr lang="en-NZ" smtClean="0"/>
              <a:t>25/05/2021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3AA7CD3-6285-442C-8109-2D8E3E940081}" type="slidenum">
              <a:rPr lang="en-NZ" smtClean="0"/>
              <a:t>‹#›</a:t>
            </a:fld>
            <a:endParaRPr lang="en-NZ"/>
          </a:p>
        </p:txBody>
      </p:sp>
    </p:spTree>
    <p:extLst>
      <p:ext uri="{BB962C8B-B14F-4D97-AF65-F5344CB8AC3E}">
        <p14:creationId xmlns:p14="http://schemas.microsoft.com/office/powerpoint/2010/main" val="167165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02460-F91C-4B1B-98A3-127D5A293CDF}" type="datetimeFigureOut">
              <a:rPr lang="en-NZ" smtClean="0"/>
              <a:t>25/05/2021</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A3AA7CD3-6285-442C-8109-2D8E3E940081}" type="slidenum">
              <a:rPr lang="en-NZ" smtClean="0"/>
              <a:t>‹#›</a:t>
            </a:fld>
            <a:endParaRPr lang="en-NZ"/>
          </a:p>
        </p:txBody>
      </p:sp>
    </p:spTree>
    <p:extLst>
      <p:ext uri="{BB962C8B-B14F-4D97-AF65-F5344CB8AC3E}">
        <p14:creationId xmlns:p14="http://schemas.microsoft.com/office/powerpoint/2010/main" val="171467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A02460-F91C-4B1B-98A3-127D5A293CDF}" type="datetimeFigureOut">
              <a:rPr lang="en-NZ" smtClean="0"/>
              <a:t>25/05/2021</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A3AA7CD3-6285-442C-8109-2D8E3E940081}" type="slidenum">
              <a:rPr lang="en-NZ" smtClean="0"/>
              <a:t>‹#›</a:t>
            </a:fld>
            <a:endParaRPr lang="en-NZ"/>
          </a:p>
        </p:txBody>
      </p:sp>
    </p:spTree>
    <p:extLst>
      <p:ext uri="{BB962C8B-B14F-4D97-AF65-F5344CB8AC3E}">
        <p14:creationId xmlns:p14="http://schemas.microsoft.com/office/powerpoint/2010/main" val="356448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02460-F91C-4B1B-98A3-127D5A293CDF}" type="datetimeFigureOut">
              <a:rPr lang="en-NZ" smtClean="0"/>
              <a:t>25/05/2021</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A3AA7CD3-6285-442C-8109-2D8E3E940081}" type="slidenum">
              <a:rPr lang="en-NZ" smtClean="0"/>
              <a:t>‹#›</a:t>
            </a:fld>
            <a:endParaRPr lang="en-NZ"/>
          </a:p>
        </p:txBody>
      </p:sp>
    </p:spTree>
    <p:extLst>
      <p:ext uri="{BB962C8B-B14F-4D97-AF65-F5344CB8AC3E}">
        <p14:creationId xmlns:p14="http://schemas.microsoft.com/office/powerpoint/2010/main" val="424927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6A02460-F91C-4B1B-98A3-127D5A293CDF}" type="datetimeFigureOut">
              <a:rPr lang="en-NZ" smtClean="0"/>
              <a:t>25/05/2021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3AA7CD3-6285-442C-8109-2D8E3E940081}" type="slidenum">
              <a:rPr lang="en-NZ" smtClean="0"/>
              <a:t>‹#›</a:t>
            </a:fld>
            <a:endParaRPr lang="en-NZ"/>
          </a:p>
        </p:txBody>
      </p:sp>
    </p:spTree>
    <p:extLst>
      <p:ext uri="{BB962C8B-B14F-4D97-AF65-F5344CB8AC3E}">
        <p14:creationId xmlns:p14="http://schemas.microsoft.com/office/powerpoint/2010/main" val="213086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6A02460-F91C-4B1B-98A3-127D5A293CDF}" type="datetimeFigureOut">
              <a:rPr lang="en-NZ" smtClean="0"/>
              <a:t>25/05/2021</a:t>
            </a:fld>
            <a:endParaRPr lang="en-NZ"/>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NZ"/>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3AA7CD3-6285-442C-8109-2D8E3E940081}" type="slidenum">
              <a:rPr lang="en-NZ" smtClean="0"/>
              <a:t>‹#›</a:t>
            </a:fld>
            <a:endParaRPr lang="en-NZ"/>
          </a:p>
        </p:txBody>
      </p:sp>
    </p:spTree>
    <p:extLst>
      <p:ext uri="{BB962C8B-B14F-4D97-AF65-F5344CB8AC3E}">
        <p14:creationId xmlns:p14="http://schemas.microsoft.com/office/powerpoint/2010/main" val="229660519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6A02460-F91C-4B1B-98A3-127D5A293CDF}" type="datetimeFigureOut">
              <a:rPr lang="en-NZ" smtClean="0"/>
              <a:t>25/05/2021</a:t>
            </a:fld>
            <a:endParaRPr lang="en-NZ"/>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NZ"/>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3AA7CD3-6285-442C-8109-2D8E3E940081}" type="slidenum">
              <a:rPr lang="en-NZ" smtClean="0"/>
              <a:t>‹#›</a:t>
            </a:fld>
            <a:endParaRPr lang="en-NZ"/>
          </a:p>
        </p:txBody>
      </p:sp>
    </p:spTree>
    <p:extLst>
      <p:ext uri="{BB962C8B-B14F-4D97-AF65-F5344CB8AC3E}">
        <p14:creationId xmlns:p14="http://schemas.microsoft.com/office/powerpoint/2010/main" val="4056643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DFB0-5015-49EA-BF82-99B03CA9937D}"/>
              </a:ext>
            </a:extLst>
          </p:cNvPr>
          <p:cNvSpPr>
            <a:spLocks noGrp="1"/>
          </p:cNvSpPr>
          <p:nvPr>
            <p:ph type="ctrTitle"/>
          </p:nvPr>
        </p:nvSpPr>
        <p:spPr/>
        <p:txBody>
          <a:bodyPr/>
          <a:lstStyle/>
          <a:p>
            <a:r>
              <a:rPr lang="en-US" dirty="0"/>
              <a:t>Twitter #Explorer</a:t>
            </a:r>
            <a:endParaRPr lang="en-NZ" dirty="0"/>
          </a:p>
        </p:txBody>
      </p:sp>
      <p:sp>
        <p:nvSpPr>
          <p:cNvPr id="3" name="Subtitle 2">
            <a:extLst>
              <a:ext uri="{FF2B5EF4-FFF2-40B4-BE49-F238E27FC236}">
                <a16:creationId xmlns:a16="http://schemas.microsoft.com/office/drawing/2014/main" id="{550F851E-E7EB-49FF-AC3E-4751125824B5}"/>
              </a:ext>
            </a:extLst>
          </p:cNvPr>
          <p:cNvSpPr>
            <a:spLocks noGrp="1"/>
          </p:cNvSpPr>
          <p:nvPr>
            <p:ph type="subTitle" idx="1"/>
          </p:nvPr>
        </p:nvSpPr>
        <p:spPr/>
        <p:txBody>
          <a:bodyPr>
            <a:normAutofit/>
          </a:bodyPr>
          <a:lstStyle/>
          <a:p>
            <a:r>
              <a:rPr lang="en-US" sz="2800" dirty="0"/>
              <a:t>Natalia Sazanakova</a:t>
            </a:r>
          </a:p>
          <a:p>
            <a:r>
              <a:rPr lang="en-US" sz="2800" dirty="0"/>
              <a:t>Ryan Langford</a:t>
            </a:r>
          </a:p>
          <a:p>
            <a:r>
              <a:rPr lang="en-US" sz="2800" dirty="0"/>
              <a:t>Hamish McCulloch</a:t>
            </a:r>
            <a:endParaRPr lang="en-NZ" sz="2800" dirty="0"/>
          </a:p>
        </p:txBody>
      </p:sp>
    </p:spTree>
    <p:extLst>
      <p:ext uri="{BB962C8B-B14F-4D97-AF65-F5344CB8AC3E}">
        <p14:creationId xmlns:p14="http://schemas.microsoft.com/office/powerpoint/2010/main" val="212105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23C0-FDE1-4B72-9A4F-006F91B10838}"/>
              </a:ext>
            </a:extLst>
          </p:cNvPr>
          <p:cNvSpPr>
            <a:spLocks noGrp="1"/>
          </p:cNvSpPr>
          <p:nvPr>
            <p:ph type="title"/>
          </p:nvPr>
        </p:nvSpPr>
        <p:spPr/>
        <p:txBody>
          <a:bodyPr/>
          <a:lstStyle/>
          <a:p>
            <a:r>
              <a:rPr lang="en-US" dirty="0"/>
              <a:t>Scope</a:t>
            </a:r>
            <a:endParaRPr lang="en-NZ" dirty="0"/>
          </a:p>
        </p:txBody>
      </p:sp>
      <p:sp>
        <p:nvSpPr>
          <p:cNvPr id="3" name="Content Placeholder 2">
            <a:extLst>
              <a:ext uri="{FF2B5EF4-FFF2-40B4-BE49-F238E27FC236}">
                <a16:creationId xmlns:a16="http://schemas.microsoft.com/office/drawing/2014/main" id="{DE9EAB97-5597-45D3-940C-37CA79000495}"/>
              </a:ext>
            </a:extLst>
          </p:cNvPr>
          <p:cNvSpPr>
            <a:spLocks noGrp="1"/>
          </p:cNvSpPr>
          <p:nvPr>
            <p:ph idx="1"/>
          </p:nvPr>
        </p:nvSpPr>
        <p:spPr/>
        <p:txBody>
          <a:bodyPr/>
          <a:lstStyle/>
          <a:p>
            <a:pPr lvl="1">
              <a:buFont typeface="Arial" panose="020B0604020202020204" pitchFamily="34" charset="0"/>
              <a:buChar char="•"/>
            </a:pPr>
            <a:r>
              <a:rPr lang="en-US" dirty="0"/>
              <a:t>Our Idea</a:t>
            </a:r>
          </a:p>
          <a:p>
            <a:pPr lvl="1">
              <a:buFont typeface="Arial" panose="020B0604020202020204" pitchFamily="34" charset="0"/>
              <a:buChar char="•"/>
            </a:pPr>
            <a:r>
              <a:rPr lang="en-US" dirty="0"/>
              <a:t>Problem Solving Approach</a:t>
            </a:r>
          </a:p>
          <a:p>
            <a:pPr lvl="1">
              <a:buFont typeface="Arial" panose="020B0604020202020204" pitchFamily="34" charset="0"/>
              <a:buChar char="•"/>
            </a:pPr>
            <a:r>
              <a:rPr lang="en-US" dirty="0"/>
              <a:t>Technology Choices</a:t>
            </a:r>
          </a:p>
          <a:p>
            <a:pPr lvl="1">
              <a:buFont typeface="Arial" panose="020B0604020202020204" pitchFamily="34" charset="0"/>
              <a:buChar char="•"/>
            </a:pPr>
            <a:r>
              <a:rPr lang="en-US" dirty="0"/>
              <a:t>App Demo</a:t>
            </a:r>
          </a:p>
          <a:p>
            <a:pPr lvl="1">
              <a:buFont typeface="Arial" panose="020B0604020202020204" pitchFamily="34" charset="0"/>
              <a:buChar char="•"/>
            </a:pPr>
            <a:r>
              <a:rPr lang="en-US" dirty="0"/>
              <a:t>Project Outcomes</a:t>
            </a:r>
          </a:p>
          <a:p>
            <a:pPr lvl="1">
              <a:buFont typeface="Arial" panose="020B0604020202020204" pitchFamily="34" charset="0"/>
              <a:buChar char="•"/>
            </a:pPr>
            <a:r>
              <a:rPr lang="en-US" dirty="0"/>
              <a:t>Questions</a:t>
            </a:r>
          </a:p>
          <a:p>
            <a:pPr marL="0" indent="0">
              <a:buNone/>
            </a:pPr>
            <a:endParaRPr lang="en-NZ" dirty="0"/>
          </a:p>
        </p:txBody>
      </p:sp>
    </p:spTree>
    <p:extLst>
      <p:ext uri="{BB962C8B-B14F-4D97-AF65-F5344CB8AC3E}">
        <p14:creationId xmlns:p14="http://schemas.microsoft.com/office/powerpoint/2010/main" val="122052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A81D-D773-48EF-86D6-80D675F15CBA}"/>
              </a:ext>
            </a:extLst>
          </p:cNvPr>
          <p:cNvSpPr>
            <a:spLocks noGrp="1"/>
          </p:cNvSpPr>
          <p:nvPr>
            <p:ph type="title"/>
          </p:nvPr>
        </p:nvSpPr>
        <p:spPr/>
        <p:txBody>
          <a:bodyPr/>
          <a:lstStyle/>
          <a:p>
            <a:r>
              <a:rPr lang="en-US" dirty="0"/>
              <a:t>Our Idea</a:t>
            </a:r>
            <a:endParaRPr lang="en-NZ" dirty="0"/>
          </a:p>
        </p:txBody>
      </p:sp>
      <p:sp>
        <p:nvSpPr>
          <p:cNvPr id="3" name="Content Placeholder 2">
            <a:extLst>
              <a:ext uri="{FF2B5EF4-FFF2-40B4-BE49-F238E27FC236}">
                <a16:creationId xmlns:a16="http://schemas.microsoft.com/office/drawing/2014/main" id="{EF012CAA-8A87-4380-838D-CED845EE1FA1}"/>
              </a:ext>
            </a:extLst>
          </p:cNvPr>
          <p:cNvSpPr>
            <a:spLocks noGrp="1"/>
          </p:cNvSpPr>
          <p:nvPr>
            <p:ph idx="1"/>
          </p:nvPr>
        </p:nvSpPr>
        <p:spPr/>
        <p:txBody>
          <a:bodyPr/>
          <a:lstStyle/>
          <a:p>
            <a:pPr lvl="1">
              <a:buFont typeface="Arial" panose="020B0604020202020204" pitchFamily="34" charset="0"/>
              <a:buChar char="•"/>
            </a:pPr>
            <a:r>
              <a:rPr lang="en-US" dirty="0"/>
              <a:t>Network analysis of Tweets to establish links between disparate ideas.</a:t>
            </a:r>
          </a:p>
          <a:p>
            <a:pPr lvl="1">
              <a:buFont typeface="Arial" panose="020B0604020202020204" pitchFamily="34" charset="0"/>
              <a:buChar char="•"/>
            </a:pPr>
            <a:r>
              <a:rPr lang="en-US" dirty="0"/>
              <a:t>Analysis of the sentiment (tone) of tweets associated with a topic.</a:t>
            </a:r>
          </a:p>
          <a:p>
            <a:pPr lvl="1">
              <a:buFont typeface="Arial" panose="020B0604020202020204" pitchFamily="34" charset="0"/>
              <a:buChar char="•"/>
            </a:pPr>
            <a:r>
              <a:rPr lang="en-US" dirty="0"/>
              <a:t>Correlation of location information.</a:t>
            </a:r>
          </a:p>
          <a:p>
            <a:pPr lvl="1">
              <a:buFont typeface="Arial" panose="020B0604020202020204" pitchFamily="34" charset="0"/>
              <a:buChar char="•"/>
            </a:pPr>
            <a:endParaRPr lang="en-NZ" dirty="0"/>
          </a:p>
        </p:txBody>
      </p:sp>
    </p:spTree>
    <p:extLst>
      <p:ext uri="{BB962C8B-B14F-4D97-AF65-F5344CB8AC3E}">
        <p14:creationId xmlns:p14="http://schemas.microsoft.com/office/powerpoint/2010/main" val="26443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5318-78CA-4AB4-B442-C925041CC0BF}"/>
              </a:ext>
            </a:extLst>
          </p:cNvPr>
          <p:cNvSpPr>
            <a:spLocks noGrp="1"/>
          </p:cNvSpPr>
          <p:nvPr>
            <p:ph type="title"/>
          </p:nvPr>
        </p:nvSpPr>
        <p:spPr/>
        <p:txBody>
          <a:bodyPr/>
          <a:lstStyle/>
          <a:p>
            <a:r>
              <a:rPr lang="en-US" dirty="0"/>
              <a:t>Approach</a:t>
            </a:r>
            <a:endParaRPr lang="en-NZ" dirty="0"/>
          </a:p>
        </p:txBody>
      </p:sp>
      <p:sp>
        <p:nvSpPr>
          <p:cNvPr id="3" name="Content Placeholder 2">
            <a:extLst>
              <a:ext uri="{FF2B5EF4-FFF2-40B4-BE49-F238E27FC236}">
                <a16:creationId xmlns:a16="http://schemas.microsoft.com/office/drawing/2014/main" id="{50F96342-D6C9-4A16-AB47-E6E869C9E85B}"/>
              </a:ext>
            </a:extLst>
          </p:cNvPr>
          <p:cNvSpPr>
            <a:spLocks noGrp="1"/>
          </p:cNvSpPr>
          <p:nvPr>
            <p:ph idx="1"/>
          </p:nvPr>
        </p:nvSpPr>
        <p:spPr/>
        <p:txBody>
          <a:bodyPr/>
          <a:lstStyle/>
          <a:p>
            <a:pPr lvl="1">
              <a:buFont typeface="Arial" panose="020B0604020202020204" pitchFamily="34" charset="0"/>
              <a:buChar char="•"/>
            </a:pPr>
            <a:r>
              <a:rPr lang="en-US" dirty="0"/>
              <a:t>Brainstorming</a:t>
            </a:r>
          </a:p>
          <a:p>
            <a:pPr lvl="1">
              <a:buFont typeface="Arial" panose="020B0604020202020204" pitchFamily="34" charset="0"/>
              <a:buChar char="•"/>
            </a:pPr>
            <a:r>
              <a:rPr lang="en-US" dirty="0"/>
              <a:t>Initial investigation and prototyping – individual</a:t>
            </a:r>
          </a:p>
          <a:p>
            <a:pPr lvl="1">
              <a:buFont typeface="Arial" panose="020B0604020202020204" pitchFamily="34" charset="0"/>
              <a:buChar char="•"/>
            </a:pPr>
            <a:r>
              <a:rPr lang="en-US" dirty="0"/>
              <a:t>Design refinement</a:t>
            </a:r>
          </a:p>
          <a:p>
            <a:pPr lvl="1">
              <a:buFont typeface="Arial" panose="020B0604020202020204" pitchFamily="34" charset="0"/>
              <a:buChar char="•"/>
            </a:pPr>
            <a:r>
              <a:rPr lang="en-US" dirty="0"/>
              <a:t>Iterative development</a:t>
            </a:r>
          </a:p>
          <a:p>
            <a:pPr lvl="1">
              <a:buFont typeface="Arial" panose="020B0604020202020204" pitchFamily="34" charset="0"/>
              <a:buChar char="•"/>
            </a:pPr>
            <a:r>
              <a:rPr lang="en-US" dirty="0"/>
              <a:t>Exploration of analytical power (usefulness)</a:t>
            </a:r>
          </a:p>
          <a:p>
            <a:endParaRPr lang="en-NZ" dirty="0"/>
          </a:p>
        </p:txBody>
      </p:sp>
    </p:spTree>
    <p:extLst>
      <p:ext uri="{BB962C8B-B14F-4D97-AF65-F5344CB8AC3E}">
        <p14:creationId xmlns:p14="http://schemas.microsoft.com/office/powerpoint/2010/main" val="21092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B879-5332-4A8B-B669-D17AEDAD8167}"/>
              </a:ext>
            </a:extLst>
          </p:cNvPr>
          <p:cNvSpPr>
            <a:spLocks noGrp="1"/>
          </p:cNvSpPr>
          <p:nvPr>
            <p:ph type="title"/>
          </p:nvPr>
        </p:nvSpPr>
        <p:spPr>
          <a:xfrm>
            <a:off x="709612" y="190500"/>
            <a:ext cx="10772775" cy="821267"/>
          </a:xfrm>
        </p:spPr>
        <p:txBody>
          <a:bodyPr/>
          <a:lstStyle/>
          <a:p>
            <a:r>
              <a:rPr lang="en-US" dirty="0"/>
              <a:t>Technology Choices</a:t>
            </a:r>
            <a:endParaRPr lang="en-NZ" dirty="0"/>
          </a:p>
        </p:txBody>
      </p:sp>
      <p:graphicFrame>
        <p:nvGraphicFramePr>
          <p:cNvPr id="5" name="Diagram 4">
            <a:extLst>
              <a:ext uri="{FF2B5EF4-FFF2-40B4-BE49-F238E27FC236}">
                <a16:creationId xmlns:a16="http://schemas.microsoft.com/office/drawing/2014/main" id="{6186EC85-0C59-4990-83A7-7A286C62DA4C}"/>
              </a:ext>
            </a:extLst>
          </p:cNvPr>
          <p:cNvGraphicFramePr/>
          <p:nvPr>
            <p:extLst>
              <p:ext uri="{D42A27DB-BD31-4B8C-83A1-F6EECF244321}">
                <p14:modId xmlns:p14="http://schemas.microsoft.com/office/powerpoint/2010/main" val="2799565175"/>
              </p:ext>
            </p:extLst>
          </p:nvPr>
        </p:nvGraphicFramePr>
        <p:xfrm>
          <a:off x="709612" y="1151467"/>
          <a:ext cx="9412288" cy="5033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28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AE9ECA-DE4D-477B-89A6-45AD34221760}"/>
              </a:ext>
            </a:extLst>
          </p:cNvPr>
          <p:cNvSpPr>
            <a:spLocks noGrp="1"/>
          </p:cNvSpPr>
          <p:nvPr>
            <p:ph type="title"/>
          </p:nvPr>
        </p:nvSpPr>
        <p:spPr/>
        <p:txBody>
          <a:bodyPr/>
          <a:lstStyle/>
          <a:p>
            <a:r>
              <a:rPr lang="en-US" dirty="0"/>
              <a:t>App Demo</a:t>
            </a:r>
            <a:endParaRPr lang="en-NZ" dirty="0"/>
          </a:p>
        </p:txBody>
      </p:sp>
      <p:sp>
        <p:nvSpPr>
          <p:cNvPr id="6" name="Text Placeholder 5">
            <a:extLst>
              <a:ext uri="{FF2B5EF4-FFF2-40B4-BE49-F238E27FC236}">
                <a16:creationId xmlns:a16="http://schemas.microsoft.com/office/drawing/2014/main" id="{65DCD153-7E4C-4F70-81CB-BBD15C298C59}"/>
              </a:ext>
            </a:extLst>
          </p:cNvPr>
          <p:cNvSpPr>
            <a:spLocks noGrp="1"/>
          </p:cNvSpPr>
          <p:nvPr>
            <p:ph type="body" sz="half" idx="2"/>
          </p:nvPr>
        </p:nvSpPr>
        <p:spPr/>
        <p:txBody>
          <a:bodyPr/>
          <a:lstStyle/>
          <a:p>
            <a:endParaRPr lang="en-NZ"/>
          </a:p>
        </p:txBody>
      </p:sp>
      <p:sp>
        <p:nvSpPr>
          <p:cNvPr id="3" name="Picture Placeholder 2">
            <a:extLst>
              <a:ext uri="{FF2B5EF4-FFF2-40B4-BE49-F238E27FC236}">
                <a16:creationId xmlns:a16="http://schemas.microsoft.com/office/drawing/2014/main" id="{BB6F7D78-9C4A-4622-BF33-97770C85CA89}"/>
              </a:ext>
            </a:extLst>
          </p:cNvPr>
          <p:cNvSpPr>
            <a:spLocks noGrp="1"/>
          </p:cNvSpPr>
          <p:nvPr>
            <p:ph type="pic" idx="1"/>
          </p:nvPr>
        </p:nvSpPr>
        <p:spPr/>
      </p:sp>
      <p:pic>
        <p:nvPicPr>
          <p:cNvPr id="7" name="Picture 6">
            <a:extLst>
              <a:ext uri="{FF2B5EF4-FFF2-40B4-BE49-F238E27FC236}">
                <a16:creationId xmlns:a16="http://schemas.microsoft.com/office/drawing/2014/main" id="{7FF1BF06-9EAD-435B-BE19-C16350DE4246}"/>
              </a:ext>
            </a:extLst>
          </p:cNvPr>
          <p:cNvPicPr>
            <a:picLocks noChangeAspect="1"/>
          </p:cNvPicPr>
          <p:nvPr/>
        </p:nvPicPr>
        <p:blipFill>
          <a:blip r:embed="rId2"/>
          <a:stretch>
            <a:fillRect/>
          </a:stretch>
        </p:blipFill>
        <p:spPr>
          <a:xfrm>
            <a:off x="1519288" y="42835"/>
            <a:ext cx="9910712" cy="5245282"/>
          </a:xfrm>
          <a:prstGeom prst="rect">
            <a:avLst/>
          </a:prstGeom>
        </p:spPr>
      </p:pic>
    </p:spTree>
    <p:extLst>
      <p:ext uri="{BB962C8B-B14F-4D97-AF65-F5344CB8AC3E}">
        <p14:creationId xmlns:p14="http://schemas.microsoft.com/office/powerpoint/2010/main" val="121326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AFFF0A-D7C5-45E5-808E-F1FE43FA7DC1}"/>
              </a:ext>
            </a:extLst>
          </p:cNvPr>
          <p:cNvSpPr>
            <a:spLocks noGrp="1"/>
          </p:cNvSpPr>
          <p:nvPr>
            <p:ph type="title"/>
          </p:nvPr>
        </p:nvSpPr>
        <p:spPr/>
        <p:txBody>
          <a:bodyPr/>
          <a:lstStyle/>
          <a:p>
            <a:r>
              <a:rPr lang="en-US" dirty="0"/>
              <a:t>Project Outcomes</a:t>
            </a:r>
            <a:endParaRPr lang="en-NZ" dirty="0"/>
          </a:p>
        </p:txBody>
      </p:sp>
      <p:sp>
        <p:nvSpPr>
          <p:cNvPr id="2" name="Content Placeholder 1">
            <a:extLst>
              <a:ext uri="{FF2B5EF4-FFF2-40B4-BE49-F238E27FC236}">
                <a16:creationId xmlns:a16="http://schemas.microsoft.com/office/drawing/2014/main" id="{22DF5C80-26F4-41FE-9E86-F265A574AFEB}"/>
              </a:ext>
            </a:extLst>
          </p:cNvPr>
          <p:cNvSpPr>
            <a:spLocks noGrp="1"/>
          </p:cNvSpPr>
          <p:nvPr>
            <p:ph sz="half" idx="1"/>
          </p:nvPr>
        </p:nvSpPr>
        <p:spPr/>
        <p:txBody>
          <a:bodyPr/>
          <a:lstStyle/>
          <a:p>
            <a:pPr marL="4572" lvl="1" indent="0">
              <a:buNone/>
            </a:pPr>
            <a:r>
              <a:rPr lang="en-US" b="1" dirty="0"/>
              <a:t>Strengths</a:t>
            </a:r>
          </a:p>
          <a:p>
            <a:pPr lvl="1">
              <a:buFont typeface="Arial" panose="020B0604020202020204" pitchFamily="34" charset="0"/>
              <a:buChar char="•"/>
            </a:pPr>
            <a:r>
              <a:rPr lang="en-US" dirty="0"/>
              <a:t>Interactive, graph-based visualization for analysis and exploration.</a:t>
            </a:r>
          </a:p>
          <a:p>
            <a:pPr lvl="1">
              <a:buFont typeface="Arial" panose="020B0604020202020204" pitchFamily="34" charset="0"/>
              <a:buChar char="•"/>
            </a:pPr>
            <a:r>
              <a:rPr lang="en-US" dirty="0"/>
              <a:t>Identify linkages between different topics.</a:t>
            </a:r>
          </a:p>
          <a:p>
            <a:pPr lvl="1">
              <a:buFont typeface="Arial" panose="020B0604020202020204" pitchFamily="34" charset="0"/>
              <a:buChar char="•"/>
            </a:pPr>
            <a:r>
              <a:rPr lang="en-US" dirty="0"/>
              <a:t>Determine attitudes towards a topic.</a:t>
            </a:r>
          </a:p>
          <a:p>
            <a:pPr lvl="1">
              <a:buFont typeface="Arial" panose="020B0604020202020204" pitchFamily="34" charset="0"/>
              <a:buChar char="•"/>
            </a:pPr>
            <a:r>
              <a:rPr lang="en-US" dirty="0"/>
              <a:t>Effective for small searches.</a:t>
            </a:r>
          </a:p>
          <a:p>
            <a:pPr lvl="1">
              <a:buFont typeface="Arial" panose="020B0604020202020204" pitchFamily="34" charset="0"/>
              <a:buChar char="•"/>
            </a:pPr>
            <a:endParaRPr lang="en-NZ" dirty="0"/>
          </a:p>
        </p:txBody>
      </p:sp>
      <p:sp>
        <p:nvSpPr>
          <p:cNvPr id="3" name="Content Placeholder 2">
            <a:extLst>
              <a:ext uri="{FF2B5EF4-FFF2-40B4-BE49-F238E27FC236}">
                <a16:creationId xmlns:a16="http://schemas.microsoft.com/office/drawing/2014/main" id="{4122E5A9-5957-428F-B7B1-47F02837EA2D}"/>
              </a:ext>
            </a:extLst>
          </p:cNvPr>
          <p:cNvSpPr>
            <a:spLocks noGrp="1"/>
          </p:cNvSpPr>
          <p:nvPr>
            <p:ph sz="half" idx="2"/>
          </p:nvPr>
        </p:nvSpPr>
        <p:spPr/>
        <p:txBody>
          <a:bodyPr/>
          <a:lstStyle/>
          <a:p>
            <a:pPr marL="4572" lvl="1" indent="0">
              <a:buNone/>
            </a:pPr>
            <a:r>
              <a:rPr lang="en-US" b="1" dirty="0"/>
              <a:t>Limitations</a:t>
            </a:r>
          </a:p>
          <a:p>
            <a:pPr lvl="1">
              <a:buFont typeface="Arial" panose="020B0604020202020204" pitchFamily="34" charset="0"/>
              <a:buChar char="•"/>
            </a:pPr>
            <a:r>
              <a:rPr lang="en-US" dirty="0"/>
              <a:t>Average Sentiment – Neutral</a:t>
            </a:r>
          </a:p>
          <a:p>
            <a:pPr lvl="1">
              <a:buFont typeface="Arial" panose="020B0604020202020204" pitchFamily="34" charset="0"/>
              <a:buChar char="•"/>
            </a:pPr>
            <a:r>
              <a:rPr lang="en-US" dirty="0"/>
              <a:t>Some searches return clusters of very similar topics.</a:t>
            </a:r>
          </a:p>
          <a:p>
            <a:pPr lvl="1">
              <a:buFont typeface="Arial" panose="020B0604020202020204" pitchFamily="34" charset="0"/>
              <a:buChar char="•"/>
            </a:pPr>
            <a:r>
              <a:rPr lang="en-US" dirty="0"/>
              <a:t>Overwhelming – lots of hashtags per tweet.</a:t>
            </a:r>
          </a:p>
          <a:p>
            <a:pPr lvl="1">
              <a:buFont typeface="Arial" panose="020B0604020202020204" pitchFamily="34" charset="0"/>
              <a:buChar char="•"/>
            </a:pPr>
            <a:r>
              <a:rPr lang="en-US" dirty="0"/>
              <a:t>Foreign languages – sentiment analysis accuracy?</a:t>
            </a:r>
          </a:p>
          <a:p>
            <a:pPr lvl="1">
              <a:buFont typeface="Arial" panose="020B0604020202020204" pitchFamily="34" charset="0"/>
              <a:buChar char="•"/>
            </a:pPr>
            <a:r>
              <a:rPr lang="en-US" dirty="0"/>
              <a:t>Location information is not particularly accurate.</a:t>
            </a:r>
          </a:p>
        </p:txBody>
      </p:sp>
    </p:spTree>
    <p:extLst>
      <p:ext uri="{BB962C8B-B14F-4D97-AF65-F5344CB8AC3E}">
        <p14:creationId xmlns:p14="http://schemas.microsoft.com/office/powerpoint/2010/main" val="165053527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108</TotalTime>
  <Words>506</Words>
  <Application>Microsoft Office PowerPoint</Application>
  <PresentationFormat>Widescreen</PresentationFormat>
  <Paragraphs>77</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Metropolitan</vt:lpstr>
      <vt:lpstr>Twitter #Explorer</vt:lpstr>
      <vt:lpstr>Scope</vt:lpstr>
      <vt:lpstr>Our Idea</vt:lpstr>
      <vt:lpstr>Approach</vt:lpstr>
      <vt:lpstr>Technology Choices</vt:lpstr>
      <vt:lpstr>App Demo</vt:lpstr>
      <vt:lpstr>Project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#Explorer</dc:title>
  <dc:creator>Hamish McCulloch</dc:creator>
  <cp:lastModifiedBy>Hamish McCulloch</cp:lastModifiedBy>
  <cp:revision>28</cp:revision>
  <dcterms:created xsi:type="dcterms:W3CDTF">2021-05-21T02:18:59Z</dcterms:created>
  <dcterms:modified xsi:type="dcterms:W3CDTF">2021-05-24T21:17:38Z</dcterms:modified>
</cp:coreProperties>
</file>