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2"/>
  </p:normalViewPr>
  <p:slideViewPr>
    <p:cSldViewPr snapToGrid="0">
      <p:cViewPr varScale="1">
        <p:scale>
          <a:sx n="137" d="100"/>
          <a:sy n="13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01C92-1819-780B-034D-4AC29BEA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38792-2510-92B1-884F-7C268FD63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147A0-AEA3-9F76-5AC7-697A37A2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9CC08-BFED-74EF-3D44-44DF91F6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11C3A-400E-7F6A-FFA1-FB972A2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8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7D7D-68AF-AC48-954D-DF6E0848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469D7-3BBD-CC3B-3037-8F4A509A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67B8E-4B01-87B6-FB16-CEF7D294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B87E5-D916-99A0-9543-DB916F62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4F716-DED6-DA21-C394-FC9E0EC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00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848420-4ACF-4EC0-C3D3-1E77C341E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EFC184-802B-36B1-DFA9-B4A8B212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D3016-7D96-BA10-590D-519CF335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37045-CBBB-1845-6627-BAC85B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C762A-5271-1A1F-41AC-7E5A2738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74E1C-AA53-C6B9-90B5-AADF9659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A68D8-C421-60C1-E194-024E8098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86109-5A76-77DD-2E6D-AA13B619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02112-52DF-4325-59C7-D7E05E5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065E0-98F8-EC52-32BF-FCFEFFF4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139F5-D373-5BBA-BF5B-7771CAE8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36260A-B0C3-0CF4-C8A7-C4141B44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C5CF6-3DBA-22A2-332E-CB43BF2A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CF14F-5074-75BF-F6B3-86A71CAF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2FC05-AFEE-8F21-0A5B-D2EC37E7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C2BEC-84B0-D685-D027-AFE4E49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826BA-7D10-0E5F-C43D-E7136D5A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8E127-9243-8C07-DE78-15931458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659D01-0C42-F5B2-CDC3-EB898B7A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E67EF-87E2-9A32-E622-13221647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F3C64-6DE4-184E-0AF5-716ADDF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9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8275-D78A-2071-1017-738042B6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92860-2E2A-56A1-F0E2-F7672852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C7798-467F-573F-F773-0BF8ADF7A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365A8-093C-4DB3-8379-D0069830F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E086C-536D-41F9-AA73-0C72FF88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0B758B-4272-8DD2-2736-2AD082A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404D84-8109-B2F3-4969-FB7EF38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39A30C-0FE5-AB78-C555-D3C0333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092C8-E1E1-B955-A113-53BD7FE2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1E9E57-47B1-C143-2A99-76EF57E8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CCD850-37F6-74DD-13D9-BC6B65CF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83D71-ECF4-35E5-08BB-5F9BD354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0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5B8E80-95F9-A0BB-D5D2-EEDBAFF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78AD3C-A21A-8CBA-404E-D5F54810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FB887-552E-9D53-E0FB-70A4A90A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5D16A-12D7-91D4-B525-F41BCD0A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22240-C756-FE2F-EA29-59449B2F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618261-C5A1-20E2-D50A-AB591F6A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F967AF-C10F-9B8F-4F84-A147E0B1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3FA002-406B-0767-50F1-48E0FAD1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C4063C-0049-064B-DFB7-D4738EE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84FF-0AB2-FC63-8B42-0173D7E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A2EE23-F55E-C269-736A-E49DC90FA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EC109B-056E-FF67-620E-1C0B4275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79A4B-113C-563D-4D17-F4BDC66F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23DB64-1423-8692-9A4D-59D29BD1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5849C-6DE9-983F-C009-366CDE2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8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40334-2556-D13B-78B9-AB740197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C7FD5-9574-730D-6ACB-01D8841F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B2B6-6E16-D949-1D9E-4217518D9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99A8-314E-DD4B-BA10-C655D1B5243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EE824-3E41-6556-5267-1666A9D5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37FD0-D0A9-F685-7509-529595F7C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8451-DA66-B248-BCDA-CACD20AB6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zonovAlexGit/RabotaRU/blob/main/finish_&#1057;&#1086;&#1079;&#1076;&#1072;&#1085;&#1080;&#1077;%20&#1076;&#1072;&#1090;&#1072;&#1089;&#1077;&#1090;&#1072;%20&#1076;&#1083;&#1103;%20&#1086;&#1073;&#1091;&#1095;&#1077;&#1085;&#1080;&#1103;%20&#1084;&#1086;&#1076;&#1077;&#1083;&#1080;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zonovAlexGit/RabotaRU/blob/main/finish_surprise_algo_best.ipynb" TargetMode="External"/><Relationship Id="rId2" Type="http://schemas.openxmlformats.org/officeDocument/2006/relationships/hyperlink" Target="https://github.com/SazonovAlexGit/RabotaRU/blob/main/finish_gridsearch_surprise.ipyn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zonovAlexGit/RabotaRU/blob/main/finish_test_analysis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zonovAlexGit/RabotaRU/blob/main/finish_test_predict.ipyn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zonovAlexGit/RabotaRU/blob/main/Neural%20Collaborative%20Filtering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3324808" y="1305341"/>
            <a:ext cx="5542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>
                  <a:outerShdw blurRad="50800" dist="50800" dir="5400000" sx="100833" sy="100833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Рекомендательный сервис для платформы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b="1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sz="1800" b="1" i="0" u="none" strike="noStrike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b="1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b="1" i="0" u="none" strike="noStrike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b="1" dirty="0">
              <a:solidFill>
                <a:srgbClr val="000000"/>
              </a:solidFill>
              <a:effectLst>
                <a:outerShdw blurRad="50800" dist="50800" dir="5400000" sx="100833" sy="100833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>
                  <a:outerShdw blurRad="50800" dist="50800" dir="5400000" sx="100833" sy="100833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от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effectLst>
                  <a:outerShdw blurRad="50800" dist="50800" dir="5400000" sx="100833" sy="100833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команды </a:t>
            </a:r>
            <a:r>
              <a:rPr lang="ru-RU" b="1" dirty="0" err="1">
                <a:solidFill>
                  <a:srgbClr val="000000"/>
                </a:solidFill>
                <a:effectLst>
                  <a:outerShdw blurRad="50800" dist="50800" dir="5400000" sx="100833" sy="100833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хакатона</a:t>
            </a:r>
            <a:r>
              <a:rPr lang="ru-RU" b="1" dirty="0">
                <a:solidFill>
                  <a:srgbClr val="000000"/>
                </a:solidFill>
                <a:effectLst>
                  <a:outerShdw blurRad="50800" dist="50800" dir="5400000" sx="100833" sy="100833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МФТИ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Copperplate Gothic Bold" panose="020E0705020206020404" pitchFamily="34" charset="0"/>
                <a:ea typeface="Apple Color Emoji" pitchFamily="2" charset="0"/>
              </a:rPr>
              <a:t>In Data we Trust</a:t>
            </a:r>
            <a:endParaRPr lang="ru-RU" sz="3600" b="1" i="0" u="none" strike="noStrike" dirty="0"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/>
              <a:ea typeface="Apple Color Emoji" pitchFamily="2" charset="0"/>
            </a:endParaRPr>
          </a:p>
          <a:p>
            <a:pPr algn="ctr"/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41" y="2024742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02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221DC2-0C65-4F16-76B0-0F2022CA62CA}"/>
              </a:ext>
            </a:extLst>
          </p:cNvPr>
          <p:cNvSpPr/>
          <p:nvPr/>
        </p:nvSpPr>
        <p:spPr>
          <a:xfrm>
            <a:off x="0" y="4201886"/>
            <a:ext cx="12192000" cy="265611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0" ty="19050" sx="100000" sy="55000" flip="none" algn="tl"/>
          </a:blipFill>
          <a:ln>
            <a:noFill/>
          </a:ln>
          <a:effectLst>
            <a:outerShdw dist="50800" dir="5400000" sx="103903" sy="103903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452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исходном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все пропущенные значения для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заполнили по следующему принципу: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где-то было уже для данного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упоминание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это значение взяли для всех данных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же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везде использовалось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None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мы заменили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значение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Данные изменения внесли в новый столбец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user_id_filled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(файл: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finish_Работа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пропусками.ipynb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Заменили значение в столбце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следующему принципу: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положительные действия мы меняем на 10,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обычные на 1.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show_vacancy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'preview_click_vacancy','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click_favorite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preview_click_favorite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 = 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['click_contacts','preview_click_contacts','preview_click_phone','preview_click_response','click_phone','click_response'] = 10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После замены произвели группировку по столбцам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user_id_filled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vacancy_id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_' с агрегатной функцией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(файл: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finish_Создание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датасета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для обучения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модели.ipynb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596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Подготовка данных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490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данной задачи мы выбрали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набор Python для сборки и анализа рекомендательные системы. Данные сильно не сбалансированы, и мы попытались найти лучшее соотношение длины ряда вакансий, с которыми взаимодействовал пользователь, ориентировавшись на метрику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всего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Лучшие метрики показали ряды вакансий – от 0 до мах и от 5 до мах. За основу взяли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длиной от 5 до мах.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finish_gridsearch_surprise.ipynb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шаг поиск оптимальных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модели на данном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проверка на тестовом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По метрике предложенной в задаче получили значения  0%.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(файл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finish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surprise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algo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ipynb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" sz="1800" dirty="0"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ru-RU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7413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Выбор и создание модели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374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начале для каждого пользователя мы решили найти всех похожих пользователей, которые сделали хоть какие-то действия на вакансиях, с которыми взаимодействовал пользователь.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оставить список всех вакансий, с которыми взаимодействовали данные пользователи.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данного списка найти частоту положительных взаимодействий с вакансиями из последнего списка. И по частоте взаимодействий посмотреть количество вакансий, из предсказания для данного пользователя, которые попали в топ 50 и топ 20.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если точно предсказать вакансии из топ 50 – метрика будет 4,12%, а из топ 20 1,99%. Очень похоже что вакансии из этого предсказания – это новые вакансии, и их невозможно предсказать используя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коллаборативную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фильтрацию. Поэтому на метрику для предсказания как пересечения топ 5 нашей модели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тесте использовать не правильно.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finish_test_analysis.ipynb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77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Анализ тестового </a:t>
            </a:r>
            <a:r>
              <a:rPr lang="ru-RU" sz="4000" dirty="0" err="1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датасета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Предсказание для каждого пользователя мы решили делать не на всех вакансиях, а только на вакансиях с которыми взаимодействовали похожие пользователи.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finish_test_predict.ipynb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6" y="913702"/>
            <a:ext cx="820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Формирование предсказания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Нами также представлена реализация нейронной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коллаборативной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фильтрации, но без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Проблема заключалась в отсутствии мощностей для реализации данной модели. Также вероятность большого переобучения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Neural_Collaborative_Filtering_4_version.ipynb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/>
              </a:rPr>
              <a:t> </a:t>
            </a:r>
            <a:endParaRPr lang="ru-RU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864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Тестирование других моделей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6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ru-RU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 верная оценка сроков реализации данной задачи со стороны организаторов</a:t>
            </a:r>
          </a:p>
          <a:p>
            <a:pPr marL="285750" indent="-285750" algn="l">
              <a:buFontTx/>
              <a:buChar char="-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оперативной обратной связи со стороны организаторов</a:t>
            </a:r>
          </a:p>
          <a:p>
            <a:pPr marL="285750" indent="-285750" algn="l">
              <a:buFontTx/>
              <a:buChar char="-"/>
            </a:pPr>
            <a:r>
              <a:rPr lang="ru-RU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Отсутствие необходимых производственных мощностей для обучения нейронной сети (на видеокарте 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Nvidia RTX-3090 </a:t>
            </a:r>
            <a:r>
              <a:rPr lang="ru-RU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расчет одной эпохи занимал в среднем 45-50 минут. Необходимое количество эпох для обучения нейросети от 5 до 15-ти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9083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Проблемы во время реализации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1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2FE10-0D31-52D1-EE62-AE0703812479}"/>
              </a:ext>
            </a:extLst>
          </p:cNvPr>
          <p:cNvSpPr txBox="1"/>
          <p:nvPr/>
        </p:nvSpPr>
        <p:spPr>
          <a:xfrm>
            <a:off x="108857" y="1800808"/>
            <a:ext cx="1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///</a:t>
            </a:r>
            <a:endParaRPr lang="ru-RU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1B618-5F91-F8F3-BA72-BEFF89CE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82" y="0"/>
            <a:ext cx="2924918" cy="913702"/>
          </a:xfrm>
          <a:prstGeom prst="rect">
            <a:avLst/>
          </a:prstGeom>
          <a:effectLst>
            <a:outerShdw blurRad="50800" dist="66290" dir="5400000" algn="ctr" rotWithShape="0">
              <a:srgbClr val="000000">
                <a:alpha val="67275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DA15-0274-DBEF-91B1-20166A762B45}"/>
              </a:ext>
            </a:extLst>
          </p:cNvPr>
          <p:cNvSpPr txBox="1"/>
          <p:nvPr/>
        </p:nvSpPr>
        <p:spPr>
          <a:xfrm>
            <a:off x="359227" y="913702"/>
            <a:ext cx="596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50800" dist="50800" dir="5400000" sx="98906" sy="98906" algn="ctr" rotWithShape="0">
                    <a:srgbClr val="000000">
                      <a:alpha val="43000"/>
                    </a:srgbClr>
                  </a:outerShdw>
                </a:effectLst>
                <a:latin typeface="MS Reference Sans Serif" panose="020B0604030504040204" pitchFamily="34" charset="0"/>
                <a:cs typeface="Arial" panose="020B0604020202020204" pitchFamily="34" charset="0"/>
              </a:rPr>
              <a:t>Обратная связь</a:t>
            </a:r>
            <a:endParaRPr lang="ru-RU" dirty="0">
              <a:effectLst>
                <a:outerShdw blurRad="50800" dist="50800" dir="5400000" sx="98906" sy="98906" algn="ctr" rotWithShape="0">
                  <a:srgbClr val="000000">
                    <a:alpha val="43000"/>
                  </a:srgbClr>
                </a:outerShdw>
              </a:effectLst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64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642</Words>
  <Application>Microsoft Macintosh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MS Reference Sans Serif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2023-04-09T19:32:48Z</dcterms:created>
  <dcterms:modified xsi:type="dcterms:W3CDTF">2023-05-02T11:21:32Z</dcterms:modified>
</cp:coreProperties>
</file>