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Comfortaa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9721CD1-5306-4DC7-AF3D-0EF82071E6E9}">
  <a:tblStyle styleId="{B9721CD1-5306-4DC7-AF3D-0EF82071E6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mfortaa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Comfortaa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e0f24e4191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e0f24e4191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e13539ae6f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e13539ae6f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e0f24e4191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e0f24e4191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0b46266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e0b46266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e0b462665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e0b462665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e0f24e4191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e0f24e4191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e13539ae6f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e13539ae6f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e0f24e4191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e0f24e4191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e0f24e419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e0f24e419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e0f24e4191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e0f24e4191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e13539ae6f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e13539ae6f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jpg"/><Relationship Id="rId4" Type="http://schemas.openxmlformats.org/officeDocument/2006/relationships/image" Target="../media/image18.jpg"/><Relationship Id="rId5" Type="http://schemas.openxmlformats.org/officeDocument/2006/relationships/image" Target="../media/image15.jpg"/><Relationship Id="rId6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10" Type="http://schemas.openxmlformats.org/officeDocument/2006/relationships/image" Target="../media/image9.png"/><Relationship Id="rId9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8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050900" y="1648075"/>
            <a:ext cx="3820800" cy="11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5235">
                <a:solidFill>
                  <a:srgbClr val="202122"/>
                </a:solidFill>
                <a:latin typeface="Comfortaa"/>
                <a:ea typeface="Comfortaa"/>
                <a:cs typeface="Comfortaa"/>
                <a:sym typeface="Comfortaa"/>
              </a:rPr>
              <a:t>«</a:t>
            </a:r>
            <a:r>
              <a:rPr lang="ru" sz="5280">
                <a:latin typeface="Comfortaa"/>
                <a:ea typeface="Comfortaa"/>
                <a:cs typeface="Comfortaa"/>
                <a:sym typeface="Comfortaa"/>
              </a:rPr>
              <a:t>TikTalk</a:t>
            </a:r>
            <a:r>
              <a:rPr lang="ru" sz="5235">
                <a:solidFill>
                  <a:srgbClr val="202122"/>
                </a:solidFill>
                <a:latin typeface="Comfortaa"/>
                <a:ea typeface="Comfortaa"/>
                <a:cs typeface="Comfortaa"/>
                <a:sym typeface="Comfortaa"/>
              </a:rPr>
              <a:t>»</a:t>
            </a:r>
            <a:endParaRPr sz="5235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15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426650" y="973575"/>
            <a:ext cx="22467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ru" sz="2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Группа</a:t>
            </a:r>
            <a:r>
              <a:rPr lang="ru" sz="2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9-1</a:t>
            </a:r>
            <a:endParaRPr sz="2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426650" y="3381525"/>
            <a:ext cx="4205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Луговской Константин</a:t>
            </a:r>
            <a:endParaRPr sz="2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Сазонов Александр</a:t>
            </a:r>
            <a:endParaRPr sz="2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Сошич Мирослав</a:t>
            </a:r>
            <a:endParaRPr sz="2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Негуляев Павел</a:t>
            </a:r>
            <a:endParaRPr sz="2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5727250" y="0"/>
            <a:ext cx="2911800" cy="431100"/>
          </a:xfrm>
          <a:prstGeom prst="rect">
            <a:avLst/>
          </a:prstGeom>
          <a:solidFill>
            <a:srgbClr val="FF4D32"/>
          </a:solidFill>
          <a:ln cap="flat" cmpd="sng" w="9525">
            <a:solidFill>
              <a:srgbClr val="FF4D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58" name="Google Shape;58;p13"/>
          <p:cNvSpPr/>
          <p:nvPr/>
        </p:nvSpPr>
        <p:spPr>
          <a:xfrm rot="-5400000">
            <a:off x="-1300650" y="1300650"/>
            <a:ext cx="5143500" cy="2542200"/>
          </a:xfrm>
          <a:prstGeom prst="rect">
            <a:avLst/>
          </a:prstGeom>
          <a:solidFill>
            <a:srgbClr val="FF4D32"/>
          </a:solidFill>
          <a:ln cap="flat" cmpd="sng" w="9525">
            <a:solidFill>
              <a:srgbClr val="FF4D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59" name="Google Shape;59;p13"/>
          <p:cNvSpPr/>
          <p:nvPr/>
        </p:nvSpPr>
        <p:spPr>
          <a:xfrm rot="5400000">
            <a:off x="183900" y="619300"/>
            <a:ext cx="3800700" cy="40650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FF4D3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 rot="-5400000">
            <a:off x="183900" y="619300"/>
            <a:ext cx="3800700" cy="40650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987000" y="1696300"/>
            <a:ext cx="2194500" cy="1911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1825" y="1729362"/>
            <a:ext cx="1844875" cy="18448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/>
          <p:nvPr/>
        </p:nvSpPr>
        <p:spPr>
          <a:xfrm>
            <a:off x="4520200" y="2435375"/>
            <a:ext cx="3741900" cy="836400"/>
          </a:xfrm>
          <a:prstGeom prst="roundRect">
            <a:avLst>
              <a:gd fmla="val 16667" name="adj"/>
            </a:avLst>
          </a:prstGeom>
          <a:solidFill>
            <a:srgbClr val="FF4D32"/>
          </a:solidFill>
          <a:ln cap="flat" cmpd="sng" w="9525">
            <a:solidFill>
              <a:srgbClr val="FF4D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4520200" y="2399525"/>
            <a:ext cx="42933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35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Короткие подкасты - большие идеи!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/>
          <p:nvPr/>
        </p:nvSpPr>
        <p:spPr>
          <a:xfrm>
            <a:off x="1108875" y="3170350"/>
            <a:ext cx="7035300" cy="593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1116250" y="2180075"/>
            <a:ext cx="7035300" cy="593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1138425" y="1160250"/>
            <a:ext cx="7035300" cy="593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2"/>
          <p:cNvSpPr txBox="1"/>
          <p:nvPr>
            <p:ph type="ctrTitle"/>
          </p:nvPr>
        </p:nvSpPr>
        <p:spPr>
          <a:xfrm>
            <a:off x="1235400" y="-58250"/>
            <a:ext cx="6673200" cy="80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580">
                <a:latin typeface="Comfortaa"/>
                <a:ea typeface="Comfortaa"/>
                <a:cs typeface="Comfortaa"/>
                <a:sym typeface="Comfortaa"/>
              </a:rPr>
              <a:t>Бизнес-модель</a:t>
            </a:r>
            <a:endParaRPr sz="338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8" name="Google Shape;188;p22"/>
          <p:cNvSpPr txBox="1"/>
          <p:nvPr/>
        </p:nvSpPr>
        <p:spPr>
          <a:xfrm>
            <a:off x="1435275" y="3117900"/>
            <a:ext cx="7004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Это позволит бесплатно предоставлять контент пользователям.</a:t>
            </a:r>
            <a:endParaRPr sz="21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9" name="Google Shape;189;p22"/>
          <p:cNvSpPr txBox="1"/>
          <p:nvPr/>
        </p:nvSpPr>
        <p:spPr>
          <a:xfrm>
            <a:off x="1435275" y="1224350"/>
            <a:ext cx="7141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В приложении используется рекламная бизнес-модель. </a:t>
            </a:r>
            <a:endParaRPr sz="21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0" name="Google Shape;190;p22"/>
          <p:cNvSpPr txBox="1"/>
          <p:nvPr/>
        </p:nvSpPr>
        <p:spPr>
          <a:xfrm>
            <a:off x="1435275" y="2133713"/>
            <a:ext cx="7141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Реклама будет встраиваться в ленте между подкастами.</a:t>
            </a:r>
            <a:endParaRPr sz="21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1" name="Google Shape;191;p22"/>
          <p:cNvSpPr/>
          <p:nvPr/>
        </p:nvSpPr>
        <p:spPr>
          <a:xfrm>
            <a:off x="793875" y="1151000"/>
            <a:ext cx="641400" cy="593100"/>
          </a:xfrm>
          <a:prstGeom prst="ellipse">
            <a:avLst/>
          </a:prstGeom>
          <a:solidFill>
            <a:srgbClr val="FF4D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793875" y="2163175"/>
            <a:ext cx="641400" cy="593100"/>
          </a:xfrm>
          <a:prstGeom prst="ellipse">
            <a:avLst/>
          </a:prstGeom>
          <a:solidFill>
            <a:srgbClr val="FF4D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793875" y="3166100"/>
            <a:ext cx="641400" cy="593100"/>
          </a:xfrm>
          <a:prstGeom prst="ellipse">
            <a:avLst/>
          </a:prstGeom>
          <a:solidFill>
            <a:srgbClr val="FF4D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2335275" y="4697100"/>
            <a:ext cx="4700100" cy="431100"/>
          </a:xfrm>
          <a:prstGeom prst="rect">
            <a:avLst/>
          </a:prstGeom>
          <a:solidFill>
            <a:srgbClr val="FF4D32"/>
          </a:solidFill>
          <a:ln cap="flat" cmpd="sng" w="9525">
            <a:solidFill>
              <a:srgbClr val="FF4D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195" name="Google Shape;195;p22"/>
          <p:cNvSpPr txBox="1"/>
          <p:nvPr/>
        </p:nvSpPr>
        <p:spPr>
          <a:xfrm>
            <a:off x="8350800" y="4543200"/>
            <a:ext cx="600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10</a:t>
            </a:r>
            <a:endParaRPr sz="2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/>
          <p:nvPr/>
        </p:nvSpPr>
        <p:spPr>
          <a:xfrm>
            <a:off x="1126000" y="2372175"/>
            <a:ext cx="7035300" cy="593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3"/>
          <p:cNvSpPr/>
          <p:nvPr/>
        </p:nvSpPr>
        <p:spPr>
          <a:xfrm>
            <a:off x="1116250" y="1619963"/>
            <a:ext cx="7035300" cy="593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3"/>
          <p:cNvSpPr/>
          <p:nvPr/>
        </p:nvSpPr>
        <p:spPr>
          <a:xfrm>
            <a:off x="1138425" y="872025"/>
            <a:ext cx="7035300" cy="593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3"/>
          <p:cNvSpPr txBox="1"/>
          <p:nvPr>
            <p:ph type="ctrTitle"/>
          </p:nvPr>
        </p:nvSpPr>
        <p:spPr>
          <a:xfrm>
            <a:off x="1235400" y="-58250"/>
            <a:ext cx="6673200" cy="80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580">
                <a:latin typeface="Comfortaa"/>
                <a:ea typeface="Comfortaa"/>
                <a:cs typeface="Comfortaa"/>
                <a:sym typeface="Comfortaa"/>
              </a:rPr>
              <a:t>План развития</a:t>
            </a:r>
            <a:endParaRPr sz="338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4" name="Google Shape;204;p23"/>
          <p:cNvSpPr txBox="1"/>
          <p:nvPr/>
        </p:nvSpPr>
        <p:spPr>
          <a:xfrm>
            <a:off x="1452400" y="2454775"/>
            <a:ext cx="7004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Добавление технической поддержки.</a:t>
            </a:r>
            <a:endParaRPr sz="21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5" name="Google Shape;205;p23"/>
          <p:cNvSpPr txBox="1"/>
          <p:nvPr/>
        </p:nvSpPr>
        <p:spPr>
          <a:xfrm>
            <a:off x="1435275" y="936125"/>
            <a:ext cx="7141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Создание рекомендательной системы.</a:t>
            </a:r>
            <a:endParaRPr sz="21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6" name="Google Shape;206;p23"/>
          <p:cNvSpPr txBox="1"/>
          <p:nvPr/>
        </p:nvSpPr>
        <p:spPr>
          <a:xfrm>
            <a:off x="1435275" y="1547738"/>
            <a:ext cx="6673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Увеличение количества инструментов обработки при создании подкаста.</a:t>
            </a:r>
            <a:endParaRPr sz="21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7" name="Google Shape;207;p23"/>
          <p:cNvSpPr/>
          <p:nvPr/>
        </p:nvSpPr>
        <p:spPr>
          <a:xfrm>
            <a:off x="793875" y="862775"/>
            <a:ext cx="641400" cy="593100"/>
          </a:xfrm>
          <a:prstGeom prst="ellipse">
            <a:avLst/>
          </a:prstGeom>
          <a:solidFill>
            <a:srgbClr val="FF4D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3"/>
          <p:cNvSpPr/>
          <p:nvPr/>
        </p:nvSpPr>
        <p:spPr>
          <a:xfrm>
            <a:off x="793875" y="1603063"/>
            <a:ext cx="641400" cy="593100"/>
          </a:xfrm>
          <a:prstGeom prst="ellipse">
            <a:avLst/>
          </a:prstGeom>
          <a:solidFill>
            <a:srgbClr val="FF4D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3"/>
          <p:cNvSpPr/>
          <p:nvPr/>
        </p:nvSpPr>
        <p:spPr>
          <a:xfrm>
            <a:off x="811000" y="2367925"/>
            <a:ext cx="641400" cy="593100"/>
          </a:xfrm>
          <a:prstGeom prst="ellipse">
            <a:avLst/>
          </a:prstGeom>
          <a:solidFill>
            <a:srgbClr val="FF4D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3"/>
          <p:cNvSpPr/>
          <p:nvPr/>
        </p:nvSpPr>
        <p:spPr>
          <a:xfrm>
            <a:off x="2335275" y="4697100"/>
            <a:ext cx="4700100" cy="431100"/>
          </a:xfrm>
          <a:prstGeom prst="rect">
            <a:avLst/>
          </a:prstGeom>
          <a:solidFill>
            <a:srgbClr val="FF4D32"/>
          </a:solidFill>
          <a:ln cap="flat" cmpd="sng" w="9525">
            <a:solidFill>
              <a:srgbClr val="FF4D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211" name="Google Shape;211;p23"/>
          <p:cNvSpPr txBox="1"/>
          <p:nvPr/>
        </p:nvSpPr>
        <p:spPr>
          <a:xfrm>
            <a:off x="8350800" y="4543200"/>
            <a:ext cx="600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11</a:t>
            </a:r>
            <a:endParaRPr sz="2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2" name="Google Shape;212;p23"/>
          <p:cNvSpPr/>
          <p:nvPr/>
        </p:nvSpPr>
        <p:spPr>
          <a:xfrm>
            <a:off x="1126000" y="3131313"/>
            <a:ext cx="7035300" cy="593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3"/>
          <p:cNvSpPr txBox="1"/>
          <p:nvPr/>
        </p:nvSpPr>
        <p:spPr>
          <a:xfrm>
            <a:off x="1452400" y="3213913"/>
            <a:ext cx="6595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Ввод комментариев и реакций.</a:t>
            </a:r>
            <a:endParaRPr sz="21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4" name="Google Shape;214;p23"/>
          <p:cNvSpPr/>
          <p:nvPr/>
        </p:nvSpPr>
        <p:spPr>
          <a:xfrm>
            <a:off x="811000" y="3127063"/>
            <a:ext cx="641400" cy="593100"/>
          </a:xfrm>
          <a:prstGeom prst="ellipse">
            <a:avLst/>
          </a:prstGeom>
          <a:solidFill>
            <a:srgbClr val="FF4D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3"/>
          <p:cNvSpPr/>
          <p:nvPr/>
        </p:nvSpPr>
        <p:spPr>
          <a:xfrm>
            <a:off x="1126000" y="3894725"/>
            <a:ext cx="7035300" cy="593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3"/>
          <p:cNvSpPr txBox="1"/>
          <p:nvPr/>
        </p:nvSpPr>
        <p:spPr>
          <a:xfrm>
            <a:off x="1452400" y="3977325"/>
            <a:ext cx="6595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Добавление категорий подкастов.</a:t>
            </a:r>
            <a:endParaRPr sz="21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7" name="Google Shape;217;p23"/>
          <p:cNvSpPr/>
          <p:nvPr/>
        </p:nvSpPr>
        <p:spPr>
          <a:xfrm>
            <a:off x="811000" y="3890475"/>
            <a:ext cx="641400" cy="593100"/>
          </a:xfrm>
          <a:prstGeom prst="ellipse">
            <a:avLst/>
          </a:prstGeom>
          <a:solidFill>
            <a:srgbClr val="FF4D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"/>
          <p:cNvSpPr txBox="1"/>
          <p:nvPr>
            <p:ph type="ctrTitle"/>
          </p:nvPr>
        </p:nvSpPr>
        <p:spPr>
          <a:xfrm>
            <a:off x="1235400" y="-154325"/>
            <a:ext cx="6673200" cy="80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580">
                <a:latin typeface="Comfortaa"/>
                <a:ea typeface="Comfortaa"/>
                <a:cs typeface="Comfortaa"/>
                <a:sym typeface="Comfortaa"/>
              </a:rPr>
              <a:t>Команда 9-1</a:t>
            </a:r>
            <a:endParaRPr sz="338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23" name="Google Shape;223;p24"/>
          <p:cNvSpPr txBox="1"/>
          <p:nvPr/>
        </p:nvSpPr>
        <p:spPr>
          <a:xfrm>
            <a:off x="8439650" y="4607250"/>
            <a:ext cx="606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12</a:t>
            </a:r>
            <a:endParaRPr sz="2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24" name="Google Shape;224;p24"/>
          <p:cNvSpPr/>
          <p:nvPr/>
        </p:nvSpPr>
        <p:spPr>
          <a:xfrm>
            <a:off x="70163" y="675650"/>
            <a:ext cx="2187600" cy="2268600"/>
          </a:xfrm>
          <a:prstGeom prst="roundRect">
            <a:avLst>
              <a:gd fmla="val 16667" name="adj"/>
            </a:avLst>
          </a:prstGeom>
          <a:solidFill>
            <a:srgbClr val="FF4D3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4"/>
          <p:cNvSpPr/>
          <p:nvPr/>
        </p:nvSpPr>
        <p:spPr>
          <a:xfrm>
            <a:off x="2321563" y="675650"/>
            <a:ext cx="2187600" cy="2268600"/>
          </a:xfrm>
          <a:prstGeom prst="roundRect">
            <a:avLst>
              <a:gd fmla="val 16667" name="adj"/>
            </a:avLst>
          </a:prstGeom>
          <a:solidFill>
            <a:srgbClr val="FF4D3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4"/>
          <p:cNvSpPr/>
          <p:nvPr/>
        </p:nvSpPr>
        <p:spPr>
          <a:xfrm>
            <a:off x="4572963" y="712600"/>
            <a:ext cx="2187600" cy="2268600"/>
          </a:xfrm>
          <a:prstGeom prst="roundRect">
            <a:avLst>
              <a:gd fmla="val 16667" name="adj"/>
            </a:avLst>
          </a:prstGeom>
          <a:solidFill>
            <a:srgbClr val="FF4D3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4"/>
          <p:cNvSpPr/>
          <p:nvPr/>
        </p:nvSpPr>
        <p:spPr>
          <a:xfrm>
            <a:off x="6824363" y="712600"/>
            <a:ext cx="2187600" cy="2268600"/>
          </a:xfrm>
          <a:prstGeom prst="roundRect">
            <a:avLst>
              <a:gd fmla="val 16667" name="adj"/>
            </a:avLst>
          </a:prstGeom>
          <a:solidFill>
            <a:srgbClr val="FF4D3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4"/>
          <p:cNvSpPr/>
          <p:nvPr/>
        </p:nvSpPr>
        <p:spPr>
          <a:xfrm>
            <a:off x="70163" y="3521538"/>
            <a:ext cx="2157900" cy="1123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4"/>
          <p:cNvSpPr txBox="1"/>
          <p:nvPr/>
        </p:nvSpPr>
        <p:spPr>
          <a:xfrm>
            <a:off x="105713" y="3559038"/>
            <a:ext cx="20424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team lead, back-end разработчик</a:t>
            </a:r>
            <a:endParaRPr sz="1700"/>
          </a:p>
        </p:txBody>
      </p:sp>
      <p:sp>
        <p:nvSpPr>
          <p:cNvPr id="230" name="Google Shape;230;p24"/>
          <p:cNvSpPr/>
          <p:nvPr/>
        </p:nvSpPr>
        <p:spPr>
          <a:xfrm>
            <a:off x="2321563" y="3521538"/>
            <a:ext cx="2157900" cy="1123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4"/>
          <p:cNvSpPr/>
          <p:nvPr/>
        </p:nvSpPr>
        <p:spPr>
          <a:xfrm>
            <a:off x="4553488" y="3521538"/>
            <a:ext cx="2187600" cy="1123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4"/>
          <p:cNvSpPr/>
          <p:nvPr/>
        </p:nvSpPr>
        <p:spPr>
          <a:xfrm>
            <a:off x="6815113" y="3521538"/>
            <a:ext cx="2187600" cy="1123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4"/>
          <p:cNvSpPr txBox="1"/>
          <p:nvPr/>
        </p:nvSpPr>
        <p:spPr>
          <a:xfrm>
            <a:off x="2383675" y="3640638"/>
            <a:ext cx="2042400" cy="8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дизайнер, </a:t>
            </a:r>
            <a:endParaRPr sz="1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mobile </a:t>
            </a:r>
            <a:endParaRPr sz="1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разработчик</a:t>
            </a:r>
            <a:endParaRPr sz="1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4" name="Google Shape;234;p24"/>
          <p:cNvSpPr txBox="1"/>
          <p:nvPr/>
        </p:nvSpPr>
        <p:spPr>
          <a:xfrm>
            <a:off x="4626088" y="3559038"/>
            <a:ext cx="20424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технический писатель, аналитик</a:t>
            </a:r>
            <a:endParaRPr sz="2000"/>
          </a:p>
        </p:txBody>
      </p:sp>
      <p:sp>
        <p:nvSpPr>
          <p:cNvPr id="235" name="Google Shape;235;p24"/>
          <p:cNvSpPr txBox="1"/>
          <p:nvPr/>
        </p:nvSpPr>
        <p:spPr>
          <a:xfrm>
            <a:off x="6872863" y="3559038"/>
            <a:ext cx="20424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front-end разработчик, тестировщик</a:t>
            </a:r>
            <a:endParaRPr sz="2000"/>
          </a:p>
        </p:txBody>
      </p:sp>
      <p:pic>
        <p:nvPicPr>
          <p:cNvPr id="236" name="Google Shape;2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9725" y="786500"/>
            <a:ext cx="1924200" cy="2174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7" name="Google Shape;237;p24"/>
          <p:cNvSpPr/>
          <p:nvPr/>
        </p:nvSpPr>
        <p:spPr>
          <a:xfrm>
            <a:off x="2321563" y="2712175"/>
            <a:ext cx="2187600" cy="731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4"/>
          <p:cNvSpPr txBox="1"/>
          <p:nvPr/>
        </p:nvSpPr>
        <p:spPr>
          <a:xfrm>
            <a:off x="2290900" y="2662375"/>
            <a:ext cx="2157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Сазонов Александр</a:t>
            </a:r>
            <a:endParaRPr/>
          </a:p>
        </p:txBody>
      </p:sp>
      <p:pic>
        <p:nvPicPr>
          <p:cNvPr id="239" name="Google Shape;239;p24"/>
          <p:cNvPicPr preferRelativeResize="0"/>
          <p:nvPr/>
        </p:nvPicPr>
        <p:blipFill rotWithShape="1">
          <a:blip r:embed="rId4">
            <a:alphaModFix/>
          </a:blip>
          <a:srcRect b="6499" l="0" r="0" t="6499"/>
          <a:stretch/>
        </p:blipFill>
        <p:spPr>
          <a:xfrm>
            <a:off x="201850" y="786500"/>
            <a:ext cx="1924200" cy="2174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0" name="Google Shape;240;p24"/>
          <p:cNvSpPr/>
          <p:nvPr/>
        </p:nvSpPr>
        <p:spPr>
          <a:xfrm>
            <a:off x="70163" y="2712175"/>
            <a:ext cx="2187600" cy="731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4"/>
          <p:cNvSpPr txBox="1"/>
          <p:nvPr/>
        </p:nvSpPr>
        <p:spPr>
          <a:xfrm>
            <a:off x="99863" y="2782075"/>
            <a:ext cx="21579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Луговской </a:t>
            </a:r>
            <a:endParaRPr sz="2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Константин</a:t>
            </a:r>
            <a:r>
              <a:rPr lang="ru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/>
          </a:p>
        </p:txBody>
      </p:sp>
      <p:pic>
        <p:nvPicPr>
          <p:cNvPr id="242" name="Google Shape;242;p24"/>
          <p:cNvPicPr preferRelativeResize="0"/>
          <p:nvPr/>
        </p:nvPicPr>
        <p:blipFill rotWithShape="1">
          <a:blip r:embed="rId5">
            <a:alphaModFix/>
          </a:blip>
          <a:srcRect b="6047" l="0" r="0" t="6047"/>
          <a:stretch/>
        </p:blipFill>
        <p:spPr>
          <a:xfrm>
            <a:off x="4699175" y="826963"/>
            <a:ext cx="1924200" cy="2174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3" name="Google Shape;243;p24"/>
          <p:cNvSpPr/>
          <p:nvPr/>
        </p:nvSpPr>
        <p:spPr>
          <a:xfrm>
            <a:off x="4585875" y="2712175"/>
            <a:ext cx="2187600" cy="731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4"/>
          <p:cNvSpPr txBox="1"/>
          <p:nvPr/>
        </p:nvSpPr>
        <p:spPr>
          <a:xfrm>
            <a:off x="4587800" y="2782075"/>
            <a:ext cx="21579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Сошич</a:t>
            </a:r>
            <a:endParaRPr sz="2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Мирослав</a:t>
            </a:r>
            <a:endParaRPr sz="2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45" name="Google Shape;245;p24"/>
          <p:cNvPicPr preferRelativeResize="0"/>
          <p:nvPr/>
        </p:nvPicPr>
        <p:blipFill rotWithShape="1">
          <a:blip r:embed="rId6">
            <a:alphaModFix/>
          </a:blip>
          <a:srcRect b="0" l="7140" r="7140" t="0"/>
          <a:stretch/>
        </p:blipFill>
        <p:spPr>
          <a:xfrm>
            <a:off x="6949575" y="838888"/>
            <a:ext cx="1924200" cy="2174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6" name="Google Shape;246;p24"/>
          <p:cNvSpPr/>
          <p:nvPr/>
        </p:nvSpPr>
        <p:spPr>
          <a:xfrm>
            <a:off x="6843100" y="2712175"/>
            <a:ext cx="2157900" cy="731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4"/>
          <p:cNvSpPr txBox="1"/>
          <p:nvPr/>
        </p:nvSpPr>
        <p:spPr>
          <a:xfrm>
            <a:off x="6850163" y="2782075"/>
            <a:ext cx="21579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Негуляев</a:t>
            </a:r>
            <a:endParaRPr sz="2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Павел</a:t>
            </a:r>
            <a:endParaRPr sz="2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ctrTitle"/>
          </p:nvPr>
        </p:nvSpPr>
        <p:spPr>
          <a:xfrm>
            <a:off x="1235400" y="-28700"/>
            <a:ext cx="6673200" cy="80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580">
                <a:latin typeface="Comfortaa"/>
                <a:ea typeface="Comfortaa"/>
                <a:cs typeface="Comfortaa"/>
                <a:sym typeface="Comfortaa"/>
              </a:rPr>
              <a:t>Аналитика проблемы</a:t>
            </a:r>
            <a:endParaRPr sz="338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8439475" y="4506250"/>
            <a:ext cx="423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2</a:t>
            </a:r>
            <a:endParaRPr sz="2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1909025" y="771688"/>
            <a:ext cx="5350500" cy="948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2152025" y="1005875"/>
            <a:ext cx="5201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rPr b="1" lang="ru" sz="2300">
                <a:solidFill>
                  <a:srgbClr val="0D0D0D"/>
                </a:solidFill>
                <a:latin typeface="Comfortaa"/>
                <a:ea typeface="Comfortaa"/>
                <a:cs typeface="Comfortaa"/>
                <a:sym typeface="Comfortaa"/>
              </a:rPr>
              <a:t>Большая продолжительность</a:t>
            </a:r>
            <a:endParaRPr sz="1900"/>
          </a:p>
        </p:txBody>
      </p:sp>
      <p:sp>
        <p:nvSpPr>
          <p:cNvPr id="73" name="Google Shape;73;p14"/>
          <p:cNvSpPr/>
          <p:nvPr/>
        </p:nvSpPr>
        <p:spPr>
          <a:xfrm>
            <a:off x="1294675" y="816988"/>
            <a:ext cx="894300" cy="857400"/>
          </a:xfrm>
          <a:prstGeom prst="ellipse">
            <a:avLst/>
          </a:prstGeom>
          <a:solidFill>
            <a:srgbClr val="FF4D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1909025" y="1807263"/>
            <a:ext cx="5350500" cy="948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1909025" y="2832913"/>
            <a:ext cx="5350500" cy="948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1324250" y="1847600"/>
            <a:ext cx="894300" cy="857400"/>
          </a:xfrm>
          <a:prstGeom prst="ellipse">
            <a:avLst/>
          </a:prstGeom>
          <a:solidFill>
            <a:srgbClr val="FF4D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1324250" y="2880700"/>
            <a:ext cx="894300" cy="857400"/>
          </a:xfrm>
          <a:prstGeom prst="ellipse">
            <a:avLst/>
          </a:prstGeom>
          <a:solidFill>
            <a:srgbClr val="FF4D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152025" y="2030788"/>
            <a:ext cx="5526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rPr b="1" lang="ru" sz="2300">
                <a:solidFill>
                  <a:srgbClr val="0D0D0D"/>
                </a:solidFill>
                <a:latin typeface="Comfortaa"/>
                <a:ea typeface="Comfortaa"/>
                <a:cs typeface="Comfortaa"/>
                <a:sym typeface="Comfortaa"/>
              </a:rPr>
              <a:t>Занятость</a:t>
            </a:r>
            <a:r>
              <a:rPr b="1" lang="ru" sz="2300">
                <a:solidFill>
                  <a:srgbClr val="0D0D0D"/>
                </a:solidFill>
                <a:latin typeface="Comfortaa"/>
                <a:ea typeface="Comfortaa"/>
                <a:cs typeface="Comfortaa"/>
                <a:sym typeface="Comfortaa"/>
              </a:rPr>
              <a:t> пользователей</a:t>
            </a:r>
            <a:endParaRPr sz="2300"/>
          </a:p>
        </p:txBody>
      </p:sp>
      <p:sp>
        <p:nvSpPr>
          <p:cNvPr id="79" name="Google Shape;79;p14"/>
          <p:cNvSpPr txBox="1"/>
          <p:nvPr/>
        </p:nvSpPr>
        <p:spPr>
          <a:xfrm>
            <a:off x="2152025" y="3040000"/>
            <a:ext cx="5149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rPr b="1" lang="ru" sz="2300">
                <a:solidFill>
                  <a:srgbClr val="0D0D0D"/>
                </a:solidFill>
                <a:latin typeface="Comfortaa"/>
                <a:ea typeface="Comfortaa"/>
                <a:cs typeface="Comfortaa"/>
                <a:sym typeface="Comfortaa"/>
              </a:rPr>
              <a:t>Неудобство других форматов</a:t>
            </a:r>
            <a:endParaRPr b="1" sz="2300">
              <a:solidFill>
                <a:srgbClr val="0D0D0D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1530025" y="845288"/>
            <a:ext cx="4236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1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1</a:t>
            </a:r>
            <a:endParaRPr sz="41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1530025" y="1886213"/>
            <a:ext cx="4236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1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2</a:t>
            </a:r>
            <a:endParaRPr sz="41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1530025" y="2901538"/>
            <a:ext cx="4236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1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3</a:t>
            </a:r>
            <a:endParaRPr sz="41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1909025" y="3858563"/>
            <a:ext cx="5350500" cy="948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4"/>
          <p:cNvSpPr/>
          <p:nvPr/>
        </p:nvSpPr>
        <p:spPr>
          <a:xfrm>
            <a:off x="1324250" y="3906350"/>
            <a:ext cx="894300" cy="857400"/>
          </a:xfrm>
          <a:prstGeom prst="ellipse">
            <a:avLst/>
          </a:prstGeom>
          <a:solidFill>
            <a:srgbClr val="FF4D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4"/>
          <p:cNvSpPr txBox="1"/>
          <p:nvPr/>
        </p:nvSpPr>
        <p:spPr>
          <a:xfrm>
            <a:off x="2152025" y="4065650"/>
            <a:ext cx="5201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rPr b="1" lang="ru" sz="2300">
                <a:solidFill>
                  <a:srgbClr val="0D0D0D"/>
                </a:solidFill>
                <a:latin typeface="Comfortaa"/>
                <a:ea typeface="Comfortaa"/>
                <a:cs typeface="Comfortaa"/>
                <a:sym typeface="Comfortaa"/>
              </a:rPr>
              <a:t>Отсутствие инструментов</a:t>
            </a:r>
            <a:endParaRPr sz="2300">
              <a:solidFill>
                <a:srgbClr val="0D0D0D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6" name="Google Shape;86;p14"/>
          <p:cNvSpPr txBox="1"/>
          <p:nvPr/>
        </p:nvSpPr>
        <p:spPr>
          <a:xfrm>
            <a:off x="1530025" y="3927188"/>
            <a:ext cx="4236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1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4</a:t>
            </a:r>
            <a:endParaRPr sz="41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ctrTitle"/>
          </p:nvPr>
        </p:nvSpPr>
        <p:spPr>
          <a:xfrm>
            <a:off x="1235400" y="-58250"/>
            <a:ext cx="6673200" cy="80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580">
                <a:latin typeface="Comfortaa"/>
                <a:ea typeface="Comfortaa"/>
                <a:cs typeface="Comfortaa"/>
                <a:sym typeface="Comfortaa"/>
              </a:rPr>
              <a:t>Аналитика проблемы</a:t>
            </a:r>
            <a:endParaRPr sz="338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8439475" y="4506250"/>
            <a:ext cx="423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3</a:t>
            </a:r>
            <a:endParaRPr sz="2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93" name="Google Shape;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5400" y="582425"/>
            <a:ext cx="6673200" cy="375366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5"/>
          <p:cNvSpPr/>
          <p:nvPr/>
        </p:nvSpPr>
        <p:spPr>
          <a:xfrm>
            <a:off x="1729275" y="4374925"/>
            <a:ext cx="5875200" cy="650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 txBox="1"/>
          <p:nvPr>
            <p:ph idx="1" type="subTitle"/>
          </p:nvPr>
        </p:nvSpPr>
        <p:spPr>
          <a:xfrm>
            <a:off x="1405275" y="4356625"/>
            <a:ext cx="6523200" cy="6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Диаграмма </a:t>
            </a:r>
            <a:r>
              <a:rPr lang="ru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исследований</a:t>
            </a:r>
            <a:r>
              <a:rPr lang="ru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обстоятельства прослушивания подкастов</a:t>
            </a:r>
            <a:endParaRPr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ctrTitle"/>
          </p:nvPr>
        </p:nvSpPr>
        <p:spPr>
          <a:xfrm>
            <a:off x="1235400" y="-58250"/>
            <a:ext cx="6673200" cy="80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580">
                <a:latin typeface="Comfortaa"/>
                <a:ea typeface="Comfortaa"/>
                <a:cs typeface="Comfortaa"/>
                <a:sym typeface="Comfortaa"/>
              </a:rPr>
              <a:t>Целевая аудитория</a:t>
            </a:r>
            <a:endParaRPr sz="338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8483800" y="4506250"/>
            <a:ext cx="423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4</a:t>
            </a:r>
            <a:endParaRPr sz="2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02" name="Google Shape;1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4425" y="704825"/>
            <a:ext cx="6402600" cy="360147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6"/>
          <p:cNvSpPr/>
          <p:nvPr/>
        </p:nvSpPr>
        <p:spPr>
          <a:xfrm>
            <a:off x="1803175" y="4374925"/>
            <a:ext cx="5705100" cy="650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 txBox="1"/>
          <p:nvPr>
            <p:ph idx="1" type="subTitle"/>
          </p:nvPr>
        </p:nvSpPr>
        <p:spPr>
          <a:xfrm>
            <a:off x="829700" y="4475875"/>
            <a:ext cx="6945900" cy="4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Люди в возрасте от 18 до 35 лет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ctrTitle"/>
          </p:nvPr>
        </p:nvSpPr>
        <p:spPr>
          <a:xfrm>
            <a:off x="1235400" y="-58250"/>
            <a:ext cx="6673200" cy="80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580">
                <a:latin typeface="Comfortaa"/>
                <a:ea typeface="Comfortaa"/>
                <a:cs typeface="Comfortaa"/>
                <a:sym typeface="Comfortaa"/>
              </a:rPr>
              <a:t>Анализ конкурентов</a:t>
            </a:r>
            <a:endParaRPr sz="3380"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110" name="Google Shape;110;p17"/>
          <p:cNvGraphicFramePr/>
          <p:nvPr/>
        </p:nvGraphicFramePr>
        <p:xfrm>
          <a:off x="213900" y="1005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{B9721CD1-5306-4DC7-AF3D-0EF82071E6E9}</a:tableStyleId>
              </a:tblPr>
              <a:tblGrid>
                <a:gridCol w="2135650"/>
                <a:gridCol w="1406975"/>
                <a:gridCol w="1894850"/>
                <a:gridCol w="1847050"/>
                <a:gridCol w="1453350"/>
              </a:tblGrid>
              <a:tr h="380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Критерий</a:t>
                      </a:r>
                      <a:endParaRPr b="1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PocketCast</a:t>
                      </a:r>
                      <a:endParaRPr b="1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Яндекс.Музыка</a:t>
                      </a:r>
                      <a:endParaRPr b="1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Youtube.Shorts</a:t>
                      </a:r>
                      <a:endParaRPr b="1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TikTalk</a:t>
                      </a:r>
                      <a:endParaRPr b="1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4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Ориентация на подкасты</a:t>
                      </a:r>
                      <a:endParaRPr b="1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26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+</a:t>
                      </a:r>
                      <a:endParaRPr b="1" sz="26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26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-</a:t>
                      </a:r>
                      <a:endParaRPr b="1" sz="26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26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-</a:t>
                      </a:r>
                      <a:endParaRPr b="1" sz="26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26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+</a:t>
                      </a:r>
                      <a:endParaRPr b="1" sz="26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0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Поиск</a:t>
                      </a:r>
                      <a:endParaRPr b="1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контента</a:t>
                      </a:r>
                      <a:endParaRPr b="1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26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+</a:t>
                      </a:r>
                      <a:endParaRPr b="1" sz="26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26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+</a:t>
                      </a:r>
                      <a:endParaRPr b="1" sz="26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26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-</a:t>
                      </a:r>
                      <a:endParaRPr b="1" sz="26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26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+</a:t>
                      </a:r>
                      <a:endParaRPr b="1" sz="26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789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Инструменты для записи подкастов</a:t>
                      </a:r>
                      <a:endParaRPr b="1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26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-</a:t>
                      </a:r>
                      <a:endParaRPr b="1" sz="26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26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-</a:t>
                      </a:r>
                      <a:endParaRPr b="1" sz="26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26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-</a:t>
                      </a:r>
                      <a:endParaRPr b="1" sz="26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26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+</a:t>
                      </a:r>
                      <a:endParaRPr b="1" sz="26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Монетизация для создателей контента</a:t>
                      </a:r>
                      <a:endParaRPr b="1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26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-</a:t>
                      </a:r>
                      <a:endParaRPr b="1" sz="26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26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+</a:t>
                      </a:r>
                      <a:endParaRPr b="1" sz="26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26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+</a:t>
                      </a:r>
                      <a:endParaRPr b="1" sz="26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26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-</a:t>
                      </a:r>
                      <a:endParaRPr b="1" sz="26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</a:tbl>
          </a:graphicData>
        </a:graphic>
      </p:graphicFrame>
      <p:sp>
        <p:nvSpPr>
          <p:cNvPr id="111" name="Google Shape;111;p17"/>
          <p:cNvSpPr txBox="1"/>
          <p:nvPr/>
        </p:nvSpPr>
        <p:spPr>
          <a:xfrm>
            <a:off x="8528150" y="4543200"/>
            <a:ext cx="423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5</a:t>
            </a:r>
            <a:endParaRPr sz="2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idx="1" type="subTitle"/>
          </p:nvPr>
        </p:nvSpPr>
        <p:spPr>
          <a:xfrm>
            <a:off x="339950" y="680350"/>
            <a:ext cx="6532800" cy="6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TikTalk</a:t>
            </a:r>
            <a:r>
              <a:rPr lang="ru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- наше мобильное приложение для прослушивания коротких подкастов, предлагающее следующие решения:</a:t>
            </a:r>
            <a:endParaRPr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7078" y="2188368"/>
            <a:ext cx="1721931" cy="167823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 txBox="1"/>
          <p:nvPr>
            <p:ph type="ctrTitle"/>
          </p:nvPr>
        </p:nvSpPr>
        <p:spPr>
          <a:xfrm>
            <a:off x="1235400" y="-58250"/>
            <a:ext cx="6673200" cy="80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580">
                <a:latin typeface="Comfortaa"/>
                <a:ea typeface="Comfortaa"/>
                <a:cs typeface="Comfortaa"/>
                <a:sym typeface="Comfortaa"/>
              </a:rPr>
              <a:t>Наше решение</a:t>
            </a:r>
            <a:endParaRPr sz="338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9" name="Google Shape;119;p18"/>
          <p:cNvSpPr/>
          <p:nvPr/>
        </p:nvSpPr>
        <p:spPr>
          <a:xfrm rot="5400000">
            <a:off x="5367012" y="1312900"/>
            <a:ext cx="3342000" cy="35208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FF4D3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 rot="-5400000">
            <a:off x="5371025" y="1272613"/>
            <a:ext cx="3333900" cy="36012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726600" y="1793825"/>
            <a:ext cx="3744300" cy="726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726600" y="2605900"/>
            <a:ext cx="3744300" cy="726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726600" y="3417975"/>
            <a:ext cx="3744300" cy="726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726600" y="4230050"/>
            <a:ext cx="3744300" cy="726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442300" y="1860425"/>
            <a:ext cx="641400" cy="593100"/>
          </a:xfrm>
          <a:prstGeom prst="ellipse">
            <a:avLst/>
          </a:prstGeom>
          <a:solidFill>
            <a:srgbClr val="FF4D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/>
          <p:nvPr/>
        </p:nvSpPr>
        <p:spPr>
          <a:xfrm>
            <a:off x="442300" y="2672500"/>
            <a:ext cx="641400" cy="593100"/>
          </a:xfrm>
          <a:prstGeom prst="ellipse">
            <a:avLst/>
          </a:prstGeom>
          <a:solidFill>
            <a:srgbClr val="FF4D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>
            <a:off x="442300" y="3484575"/>
            <a:ext cx="641400" cy="593100"/>
          </a:xfrm>
          <a:prstGeom prst="ellipse">
            <a:avLst/>
          </a:prstGeom>
          <a:solidFill>
            <a:srgbClr val="FF4D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442300" y="4296650"/>
            <a:ext cx="641400" cy="593100"/>
          </a:xfrm>
          <a:prstGeom prst="ellipse">
            <a:avLst/>
          </a:prstGeom>
          <a:solidFill>
            <a:srgbClr val="FF4D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 txBox="1"/>
          <p:nvPr/>
        </p:nvSpPr>
        <p:spPr>
          <a:xfrm>
            <a:off x="1083700" y="1787525"/>
            <a:ext cx="3867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П</a:t>
            </a:r>
            <a:r>
              <a:rPr lang="ru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оиск интересующих подкастов</a:t>
            </a:r>
            <a:endParaRPr sz="1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1098750" y="2745850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Лента контента</a:t>
            </a:r>
            <a:endParaRPr sz="1300"/>
          </a:p>
        </p:txBody>
      </p:sp>
      <p:sp>
        <p:nvSpPr>
          <p:cNvPr id="131" name="Google Shape;131;p18"/>
          <p:cNvSpPr txBox="1"/>
          <p:nvPr/>
        </p:nvSpPr>
        <p:spPr>
          <a:xfrm>
            <a:off x="1098750" y="3442575"/>
            <a:ext cx="3439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Инструмент для создания коротких подкастов</a:t>
            </a:r>
            <a:endParaRPr sz="1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1098750" y="4370000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Альбомы и подписки</a:t>
            </a:r>
            <a:endParaRPr sz="1300"/>
          </a:p>
        </p:txBody>
      </p:sp>
      <p:sp>
        <p:nvSpPr>
          <p:cNvPr id="133" name="Google Shape;133;p18"/>
          <p:cNvSpPr txBox="1"/>
          <p:nvPr/>
        </p:nvSpPr>
        <p:spPr>
          <a:xfrm>
            <a:off x="8528150" y="4543200"/>
            <a:ext cx="423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6</a:t>
            </a:r>
            <a:endParaRPr sz="2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571075" y="3579138"/>
            <a:ext cx="1971000" cy="304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9"/>
          <p:cNvSpPr/>
          <p:nvPr/>
        </p:nvSpPr>
        <p:spPr>
          <a:xfrm>
            <a:off x="571075" y="2306238"/>
            <a:ext cx="1202700" cy="304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9"/>
          <p:cNvSpPr txBox="1"/>
          <p:nvPr>
            <p:ph type="ctrTitle"/>
          </p:nvPr>
        </p:nvSpPr>
        <p:spPr>
          <a:xfrm>
            <a:off x="1235400" y="-58250"/>
            <a:ext cx="6673200" cy="80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580">
                <a:latin typeface="Comfortaa"/>
                <a:ea typeface="Comfortaa"/>
                <a:cs typeface="Comfortaa"/>
                <a:sym typeface="Comfortaa"/>
              </a:rPr>
              <a:t>Технологии и инновации</a:t>
            </a:r>
            <a:endParaRPr sz="338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1" name="Google Shape;141;p19"/>
          <p:cNvSpPr txBox="1"/>
          <p:nvPr/>
        </p:nvSpPr>
        <p:spPr>
          <a:xfrm>
            <a:off x="571075" y="1157213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●"/>
            </a:pPr>
            <a:r>
              <a:rPr lang="ru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Swift </a:t>
            </a:r>
            <a:r>
              <a:rPr lang="ru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UIKit</a:t>
            </a:r>
            <a:endParaRPr/>
          </a:p>
        </p:txBody>
      </p:sp>
      <p:sp>
        <p:nvSpPr>
          <p:cNvPr id="142" name="Google Shape;142;p19"/>
          <p:cNvSpPr txBox="1"/>
          <p:nvPr/>
        </p:nvSpPr>
        <p:spPr>
          <a:xfrm>
            <a:off x="571075" y="1831513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●"/>
            </a:pPr>
            <a:r>
              <a:rPr lang="ru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Vue.js</a:t>
            </a:r>
            <a:endParaRPr/>
          </a:p>
        </p:txBody>
      </p:sp>
      <p:sp>
        <p:nvSpPr>
          <p:cNvPr id="143" name="Google Shape;143;p19"/>
          <p:cNvSpPr txBox="1"/>
          <p:nvPr/>
        </p:nvSpPr>
        <p:spPr>
          <a:xfrm>
            <a:off x="521925" y="2227788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Back-end</a:t>
            </a:r>
            <a:endParaRPr/>
          </a:p>
        </p:txBody>
      </p:sp>
      <p:sp>
        <p:nvSpPr>
          <p:cNvPr id="144" name="Google Shape;144;p19"/>
          <p:cNvSpPr txBox="1"/>
          <p:nvPr/>
        </p:nvSpPr>
        <p:spPr>
          <a:xfrm>
            <a:off x="571075" y="2610475"/>
            <a:ext cx="3000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●"/>
            </a:pPr>
            <a:r>
              <a:rPr lang="ru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Java Spring Boot</a:t>
            </a:r>
            <a:endParaRPr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●"/>
            </a:pPr>
            <a:r>
              <a:rPr lang="ru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PostgreSQL</a:t>
            </a:r>
            <a:endParaRPr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●"/>
            </a:pPr>
            <a:r>
              <a:rPr lang="ru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MinIO</a:t>
            </a:r>
            <a:endParaRPr/>
          </a:p>
        </p:txBody>
      </p:sp>
      <p:sp>
        <p:nvSpPr>
          <p:cNvPr id="145" name="Google Shape;145;p19"/>
          <p:cNvSpPr/>
          <p:nvPr/>
        </p:nvSpPr>
        <p:spPr>
          <a:xfrm>
            <a:off x="571075" y="873488"/>
            <a:ext cx="4005300" cy="304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9"/>
          <p:cNvSpPr txBox="1"/>
          <p:nvPr/>
        </p:nvSpPr>
        <p:spPr>
          <a:xfrm>
            <a:off x="521925" y="3500688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Безопасность</a:t>
            </a:r>
            <a:endParaRPr/>
          </a:p>
        </p:txBody>
      </p:sp>
      <p:sp>
        <p:nvSpPr>
          <p:cNvPr id="147" name="Google Shape;147;p19"/>
          <p:cNvSpPr txBox="1"/>
          <p:nvPr/>
        </p:nvSpPr>
        <p:spPr>
          <a:xfrm>
            <a:off x="571075" y="38457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●"/>
            </a:pPr>
            <a:r>
              <a:rPr lang="ru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Keycloak</a:t>
            </a:r>
            <a:endParaRPr/>
          </a:p>
        </p:txBody>
      </p:sp>
      <p:sp>
        <p:nvSpPr>
          <p:cNvPr id="148" name="Google Shape;148;p19"/>
          <p:cNvSpPr txBox="1"/>
          <p:nvPr/>
        </p:nvSpPr>
        <p:spPr>
          <a:xfrm>
            <a:off x="521925" y="795038"/>
            <a:ext cx="443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Мобильное приложение на iOS</a:t>
            </a:r>
            <a:endParaRPr/>
          </a:p>
        </p:txBody>
      </p:sp>
      <p:sp>
        <p:nvSpPr>
          <p:cNvPr id="149" name="Google Shape;149;p19"/>
          <p:cNvSpPr/>
          <p:nvPr/>
        </p:nvSpPr>
        <p:spPr>
          <a:xfrm>
            <a:off x="571075" y="1550638"/>
            <a:ext cx="1328100" cy="304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9"/>
          <p:cNvSpPr txBox="1"/>
          <p:nvPr/>
        </p:nvSpPr>
        <p:spPr>
          <a:xfrm>
            <a:off x="521925" y="1472188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Front-end</a:t>
            </a:r>
            <a:endParaRPr/>
          </a:p>
        </p:txBody>
      </p:sp>
      <p:sp>
        <p:nvSpPr>
          <p:cNvPr id="151" name="Google Shape;151;p19"/>
          <p:cNvSpPr txBox="1"/>
          <p:nvPr/>
        </p:nvSpPr>
        <p:spPr>
          <a:xfrm>
            <a:off x="8528150" y="4543200"/>
            <a:ext cx="423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7</a:t>
            </a:r>
            <a:endParaRPr sz="2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52" name="Google Shape;15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0718" y="1036351"/>
            <a:ext cx="1264633" cy="1271756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3" name="Google Shape;15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9842" y="1117752"/>
            <a:ext cx="1625325" cy="122586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4" name="Google Shape;154;p19"/>
          <p:cNvPicPr preferRelativeResize="0"/>
          <p:nvPr/>
        </p:nvPicPr>
        <p:blipFill rotWithShape="1">
          <a:blip r:embed="rId5">
            <a:alphaModFix/>
          </a:blip>
          <a:srcRect b="0" l="21703" r="19796" t="7415"/>
          <a:stretch/>
        </p:blipFill>
        <p:spPr>
          <a:xfrm>
            <a:off x="4413295" y="2262849"/>
            <a:ext cx="1413087" cy="1156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9"/>
          <p:cNvPicPr preferRelativeResize="0"/>
          <p:nvPr/>
        </p:nvPicPr>
        <p:blipFill rotWithShape="1">
          <a:blip r:embed="rId6">
            <a:alphaModFix/>
          </a:blip>
          <a:srcRect b="8482" l="21585" r="19900" t="5746"/>
          <a:stretch/>
        </p:blipFill>
        <p:spPr>
          <a:xfrm>
            <a:off x="5784473" y="2223643"/>
            <a:ext cx="1738836" cy="17086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09190" y="3282268"/>
            <a:ext cx="1373426" cy="1381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96253" y="1887382"/>
            <a:ext cx="921397" cy="1871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924125" y="3282273"/>
            <a:ext cx="1216992" cy="1301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69860" y="3580254"/>
            <a:ext cx="1413090" cy="1378822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9"/>
          <p:cNvSpPr/>
          <p:nvPr/>
        </p:nvSpPr>
        <p:spPr>
          <a:xfrm>
            <a:off x="571075" y="4269850"/>
            <a:ext cx="2059800" cy="304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9"/>
          <p:cNvSpPr txBox="1"/>
          <p:nvPr/>
        </p:nvSpPr>
        <p:spPr>
          <a:xfrm>
            <a:off x="521925" y="41914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Развертывание</a:t>
            </a:r>
            <a:endParaRPr/>
          </a:p>
        </p:txBody>
      </p:sp>
      <p:sp>
        <p:nvSpPr>
          <p:cNvPr id="162" name="Google Shape;162;p19"/>
          <p:cNvSpPr txBox="1"/>
          <p:nvPr/>
        </p:nvSpPr>
        <p:spPr>
          <a:xfrm>
            <a:off x="571075" y="45269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●"/>
            </a:pPr>
            <a:r>
              <a:rPr lang="ru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Docker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2250" y="97975"/>
            <a:ext cx="2282700" cy="494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6000" y="97975"/>
            <a:ext cx="2282700" cy="4947558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0"/>
          <p:cNvSpPr txBox="1"/>
          <p:nvPr/>
        </p:nvSpPr>
        <p:spPr>
          <a:xfrm>
            <a:off x="8528150" y="4543200"/>
            <a:ext cx="423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8</a:t>
            </a:r>
            <a:endParaRPr sz="2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0" name="Google Shape;170;p20"/>
          <p:cNvSpPr/>
          <p:nvPr/>
        </p:nvSpPr>
        <p:spPr>
          <a:xfrm rot="-5400000">
            <a:off x="-1240350" y="2157925"/>
            <a:ext cx="2911800" cy="431100"/>
          </a:xfrm>
          <a:prstGeom prst="rect">
            <a:avLst/>
          </a:prstGeom>
          <a:solidFill>
            <a:srgbClr val="FF4D32"/>
          </a:solidFill>
          <a:ln cap="flat" cmpd="sng" w="9525">
            <a:solidFill>
              <a:srgbClr val="FF4D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171" name="Google Shape;171;p20"/>
          <p:cNvSpPr/>
          <p:nvPr/>
        </p:nvSpPr>
        <p:spPr>
          <a:xfrm rot="-5400000">
            <a:off x="7476600" y="2131100"/>
            <a:ext cx="2903700" cy="431100"/>
          </a:xfrm>
          <a:prstGeom prst="rect">
            <a:avLst/>
          </a:prstGeom>
          <a:solidFill>
            <a:srgbClr val="FF4D32"/>
          </a:solidFill>
          <a:ln cap="flat" cmpd="sng" w="9525">
            <a:solidFill>
              <a:srgbClr val="FF4D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/>
        </p:nvSpPr>
        <p:spPr>
          <a:xfrm>
            <a:off x="8528150" y="4543200"/>
            <a:ext cx="423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9</a:t>
            </a:r>
            <a:endParaRPr sz="2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7" name="Google Shape;177;p21"/>
          <p:cNvSpPr/>
          <p:nvPr/>
        </p:nvSpPr>
        <p:spPr>
          <a:xfrm rot="-5400000">
            <a:off x="-1240350" y="2157925"/>
            <a:ext cx="2911800" cy="431100"/>
          </a:xfrm>
          <a:prstGeom prst="rect">
            <a:avLst/>
          </a:prstGeom>
          <a:solidFill>
            <a:srgbClr val="FF4D32"/>
          </a:solidFill>
          <a:ln cap="flat" cmpd="sng" w="9525">
            <a:solidFill>
              <a:srgbClr val="FF4D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178" name="Google Shape;178;p21"/>
          <p:cNvSpPr/>
          <p:nvPr/>
        </p:nvSpPr>
        <p:spPr>
          <a:xfrm rot="-5400000">
            <a:off x="7476600" y="2131100"/>
            <a:ext cx="2903700" cy="431100"/>
          </a:xfrm>
          <a:prstGeom prst="rect">
            <a:avLst/>
          </a:prstGeom>
          <a:solidFill>
            <a:srgbClr val="FF4D32"/>
          </a:solidFill>
          <a:ln cap="flat" cmpd="sng" w="9525">
            <a:solidFill>
              <a:srgbClr val="FF4D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80000"/>
              </a:solidFill>
            </a:endParaRPr>
          </a:p>
        </p:txBody>
      </p:sp>
      <p:pic>
        <p:nvPicPr>
          <p:cNvPr id="179" name="Google Shape;179;p21"/>
          <p:cNvPicPr preferRelativeResize="0"/>
          <p:nvPr/>
        </p:nvPicPr>
        <p:blipFill rotWithShape="1">
          <a:blip r:embed="rId3">
            <a:alphaModFix/>
          </a:blip>
          <a:srcRect b="20829" l="0" r="0" t="0"/>
          <a:stretch/>
        </p:blipFill>
        <p:spPr>
          <a:xfrm>
            <a:off x="578313" y="226325"/>
            <a:ext cx="7987376" cy="4555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