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717785-F324-4B70-B041-1AAA2437AA0B}">
  <a:tblStyle styleId="{E1717785-F324-4B70-B041-1AAA2437AA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Comforta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16.jpg"/><Relationship Id="rId5" Type="http://schemas.openxmlformats.org/officeDocument/2006/relationships/image" Target="../media/image10.jpg"/><Relationship Id="rId6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hyperlink" Target="https://vk.com/away.php?to=https%3A%2F%2F1economic.ru%2Flib%2F121072&amp;cc_key=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vk.com/away.php?to=https%3A%2F%2F1economic.ru%2Flib%2F121072&amp;cc_key=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50900" y="1648075"/>
            <a:ext cx="38208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235">
                <a:solidFill>
                  <a:srgbClr val="202122"/>
                </a:solidFill>
                <a:latin typeface="Comfortaa"/>
                <a:ea typeface="Comfortaa"/>
                <a:cs typeface="Comfortaa"/>
                <a:sym typeface="Comfortaa"/>
              </a:rPr>
              <a:t>«</a:t>
            </a:r>
            <a:r>
              <a:rPr lang="ru" sz="5280">
                <a:latin typeface="Comfortaa"/>
                <a:ea typeface="Comfortaa"/>
                <a:cs typeface="Comfortaa"/>
                <a:sym typeface="Comfortaa"/>
              </a:rPr>
              <a:t>TikTalk</a:t>
            </a:r>
            <a:r>
              <a:rPr lang="ru" sz="5235">
                <a:solidFill>
                  <a:srgbClr val="202122"/>
                </a:solidFill>
                <a:latin typeface="Comfortaa"/>
                <a:ea typeface="Comfortaa"/>
                <a:cs typeface="Comfortaa"/>
                <a:sym typeface="Comfortaa"/>
              </a:rPr>
              <a:t>»</a:t>
            </a:r>
            <a:endParaRPr sz="5235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15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26650" y="973575"/>
            <a:ext cx="311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Группа 9 Команда 1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426650" y="3381525"/>
            <a:ext cx="4205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ru" sz="2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Луговской Константин</a:t>
            </a:r>
            <a:endParaRPr b="0" i="0" sz="2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ru" sz="2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Сазонов Александр</a:t>
            </a:r>
            <a:endParaRPr b="0" i="0" sz="2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ru" sz="2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Сошич Мирослав</a:t>
            </a:r>
            <a:endParaRPr b="0" i="0" sz="2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ru" sz="2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Негуляев Павел</a:t>
            </a:r>
            <a:endParaRPr b="0" i="0" sz="2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727250" y="0"/>
            <a:ext cx="2911800" cy="431100"/>
          </a:xfrm>
          <a:prstGeom prst="rect">
            <a:avLst/>
          </a:prstGeom>
          <a:solidFill>
            <a:srgbClr val="FF4D32"/>
          </a:solidFill>
          <a:ln cap="flat" cmpd="sng" w="9525">
            <a:solidFill>
              <a:srgbClr val="FF4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 rot="-5400000">
            <a:off x="-1300650" y="1300650"/>
            <a:ext cx="5143500" cy="2542200"/>
          </a:xfrm>
          <a:prstGeom prst="rect">
            <a:avLst/>
          </a:prstGeom>
          <a:solidFill>
            <a:srgbClr val="FF4D32"/>
          </a:solidFill>
          <a:ln cap="flat" cmpd="sng" w="9525">
            <a:solidFill>
              <a:srgbClr val="FF4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 rot="5400000">
            <a:off x="183900" y="619300"/>
            <a:ext cx="3800700" cy="4065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4D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 rot="-5400000">
            <a:off x="183900" y="619300"/>
            <a:ext cx="3800700" cy="4065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987000" y="1696300"/>
            <a:ext cx="2194500" cy="191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1825" y="1729362"/>
            <a:ext cx="1844875" cy="18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4520200" y="2435375"/>
            <a:ext cx="3741900" cy="836400"/>
          </a:xfrm>
          <a:prstGeom prst="roundRect">
            <a:avLst>
              <a:gd fmla="val 16667" name="adj"/>
            </a:avLst>
          </a:prstGeom>
          <a:solidFill>
            <a:srgbClr val="FF4D32"/>
          </a:solidFill>
          <a:ln cap="flat" cmpd="sng" w="9525">
            <a:solidFill>
              <a:srgbClr val="FF4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520200" y="2399525"/>
            <a:ext cx="42933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</a:pPr>
            <a:r>
              <a:rPr b="0" i="0" lang="ru" sz="235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Короткие подкасты - большие идеи!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1108875" y="3170350"/>
            <a:ext cx="7035300" cy="59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1116250" y="2180075"/>
            <a:ext cx="7035300" cy="59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1138425" y="1160250"/>
            <a:ext cx="7035300" cy="59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 txBox="1"/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Бизнес-модель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1435275" y="3117900"/>
            <a:ext cx="700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Это позволит бесплатно предоставлять контент пользователям.</a:t>
            </a:r>
            <a:endParaRPr b="0" i="0" sz="2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1435275" y="1224350"/>
            <a:ext cx="714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В приложении используется рекламная бизнес-модель. </a:t>
            </a:r>
            <a:endParaRPr b="0" i="0" sz="2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1435275" y="2133713"/>
            <a:ext cx="714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Реклама будет встраиваться в ленте между подкастами.</a:t>
            </a:r>
            <a:endParaRPr b="0" i="0" sz="2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793875" y="1151000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793875" y="2163175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793875" y="3166100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2335275" y="4697100"/>
            <a:ext cx="4700100" cy="431100"/>
          </a:xfrm>
          <a:prstGeom prst="rect">
            <a:avLst/>
          </a:prstGeom>
          <a:solidFill>
            <a:srgbClr val="FF4D32"/>
          </a:solidFill>
          <a:ln cap="flat" cmpd="sng" w="9525">
            <a:solidFill>
              <a:srgbClr val="FF4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8350800" y="4543200"/>
            <a:ext cx="60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2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10</a:t>
            </a:r>
            <a:endParaRPr b="0" i="0" sz="27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1126000" y="2372175"/>
            <a:ext cx="7035300" cy="59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116250" y="1619963"/>
            <a:ext cx="7035300" cy="59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1138425" y="872025"/>
            <a:ext cx="7035300" cy="59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 txBox="1"/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План развития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1452400" y="2454775"/>
            <a:ext cx="7004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Добавление технической поддержки.</a:t>
            </a:r>
            <a:endParaRPr b="0" i="0" sz="2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1435275" y="936125"/>
            <a:ext cx="714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Создание рекомендательной системы.</a:t>
            </a:r>
            <a:endParaRPr b="0" i="0" sz="2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1435275" y="1547738"/>
            <a:ext cx="667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Увеличение количества инструментов обработки при создании подкаста.</a:t>
            </a:r>
            <a:endParaRPr b="0" i="0" sz="2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793875" y="862775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793875" y="1603063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811000" y="2367925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2335275" y="4697100"/>
            <a:ext cx="4700100" cy="431100"/>
          </a:xfrm>
          <a:prstGeom prst="rect">
            <a:avLst/>
          </a:prstGeom>
          <a:solidFill>
            <a:srgbClr val="FF4D32"/>
          </a:solidFill>
          <a:ln cap="flat" cmpd="sng" w="9525">
            <a:solidFill>
              <a:srgbClr val="FF4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8350800" y="4543200"/>
            <a:ext cx="60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2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11</a:t>
            </a:r>
            <a:endParaRPr b="0" i="0" sz="27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1126000" y="3131313"/>
            <a:ext cx="7035300" cy="59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1452400" y="3213913"/>
            <a:ext cx="659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Ввод комментариев и реакций.</a:t>
            </a:r>
            <a:endParaRPr b="0" i="0" sz="2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811000" y="3127063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1126000" y="3894725"/>
            <a:ext cx="7035300" cy="59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1452400" y="3977325"/>
            <a:ext cx="659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Добавление категорий подкастов.</a:t>
            </a:r>
            <a:endParaRPr b="0" i="0" sz="2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811000" y="3890475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ctrTitle"/>
          </p:nvPr>
        </p:nvSpPr>
        <p:spPr>
          <a:xfrm>
            <a:off x="1235400" y="-154325"/>
            <a:ext cx="667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Группа 9 Команда 1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8439650" y="4607250"/>
            <a:ext cx="606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2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b="0" i="0" sz="27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70163" y="675650"/>
            <a:ext cx="2187600" cy="2268600"/>
          </a:xfrm>
          <a:prstGeom prst="roundRect">
            <a:avLst>
              <a:gd fmla="val 16667" name="adj"/>
            </a:avLst>
          </a:prstGeom>
          <a:solidFill>
            <a:srgbClr val="FF4D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2321563" y="675650"/>
            <a:ext cx="2187600" cy="2268600"/>
          </a:xfrm>
          <a:prstGeom prst="roundRect">
            <a:avLst>
              <a:gd fmla="val 16667" name="adj"/>
            </a:avLst>
          </a:prstGeom>
          <a:solidFill>
            <a:srgbClr val="FF4D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4572963" y="712600"/>
            <a:ext cx="2187600" cy="2268600"/>
          </a:xfrm>
          <a:prstGeom prst="roundRect">
            <a:avLst>
              <a:gd fmla="val 16667" name="adj"/>
            </a:avLst>
          </a:prstGeom>
          <a:solidFill>
            <a:srgbClr val="FF4D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6824363" y="712600"/>
            <a:ext cx="2187600" cy="2268600"/>
          </a:xfrm>
          <a:prstGeom prst="roundRect">
            <a:avLst>
              <a:gd fmla="val 16667" name="adj"/>
            </a:avLst>
          </a:prstGeom>
          <a:solidFill>
            <a:srgbClr val="FF4D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70163" y="3521538"/>
            <a:ext cx="2157900" cy="11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126662" y="3493675"/>
            <a:ext cx="20424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team lead, back-end разработчик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2321563" y="3521538"/>
            <a:ext cx="2157900" cy="11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4553488" y="3521538"/>
            <a:ext cx="2187600" cy="11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6815113" y="3521538"/>
            <a:ext cx="2187600" cy="11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2408849" y="3640641"/>
            <a:ext cx="20424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дизайнер, </a:t>
            </a:r>
            <a:endParaRPr b="0" i="0" sz="17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mobile </a:t>
            </a:r>
            <a:endParaRPr b="0" i="0" sz="17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разработчик</a:t>
            </a:r>
            <a:endParaRPr b="0" i="0" sz="17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4670076" y="3493675"/>
            <a:ext cx="20424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технический писатель, аналитик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6903087" y="3521550"/>
            <a:ext cx="20424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front-end разработчик, тестировщик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725" y="786500"/>
            <a:ext cx="1924200" cy="217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1" name="Google Shape;231;p24"/>
          <p:cNvSpPr/>
          <p:nvPr/>
        </p:nvSpPr>
        <p:spPr>
          <a:xfrm>
            <a:off x="2321563" y="2712175"/>
            <a:ext cx="2187600" cy="73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2290900" y="2662375"/>
            <a:ext cx="215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ru" sz="2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Сазонов Александр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4">
            <a:alphaModFix/>
          </a:blip>
          <a:srcRect b="6498" l="0" r="0" t="6499"/>
          <a:stretch/>
        </p:blipFill>
        <p:spPr>
          <a:xfrm>
            <a:off x="201850" y="786500"/>
            <a:ext cx="1924200" cy="217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24"/>
          <p:cNvSpPr/>
          <p:nvPr/>
        </p:nvSpPr>
        <p:spPr>
          <a:xfrm>
            <a:off x="70163" y="2712175"/>
            <a:ext cx="2187600" cy="73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99863" y="2782075"/>
            <a:ext cx="2157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ru" sz="2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Луговской </a:t>
            </a:r>
            <a:endParaRPr b="0" i="0" sz="2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ru" sz="2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Константин</a:t>
            </a:r>
            <a:r>
              <a:rPr b="0" i="0" lang="ru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4"/>
          <p:cNvPicPr preferRelativeResize="0"/>
          <p:nvPr/>
        </p:nvPicPr>
        <p:blipFill rotWithShape="1">
          <a:blip r:embed="rId5">
            <a:alphaModFix/>
          </a:blip>
          <a:srcRect b="6046" l="0" r="0" t="6047"/>
          <a:stretch/>
        </p:blipFill>
        <p:spPr>
          <a:xfrm>
            <a:off x="4699175" y="826963"/>
            <a:ext cx="1924200" cy="217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24"/>
          <p:cNvSpPr/>
          <p:nvPr/>
        </p:nvSpPr>
        <p:spPr>
          <a:xfrm>
            <a:off x="4585875" y="2712175"/>
            <a:ext cx="2187600" cy="73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4587800" y="2782075"/>
            <a:ext cx="2157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ru" sz="2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Сошич</a:t>
            </a:r>
            <a:endParaRPr b="0" i="0" sz="2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ru" sz="2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Мирослав</a:t>
            </a:r>
            <a:endParaRPr b="0" i="0" sz="2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9" name="Google Shape;239;p24"/>
          <p:cNvPicPr preferRelativeResize="0"/>
          <p:nvPr/>
        </p:nvPicPr>
        <p:blipFill rotWithShape="1">
          <a:blip r:embed="rId6">
            <a:alphaModFix/>
          </a:blip>
          <a:srcRect b="0" l="7139" r="7140" t="0"/>
          <a:stretch/>
        </p:blipFill>
        <p:spPr>
          <a:xfrm>
            <a:off x="6949575" y="838888"/>
            <a:ext cx="1924200" cy="217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0" name="Google Shape;240;p24"/>
          <p:cNvSpPr/>
          <p:nvPr/>
        </p:nvSpPr>
        <p:spPr>
          <a:xfrm>
            <a:off x="6843100" y="2712175"/>
            <a:ext cx="2157900" cy="73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6850163" y="2782075"/>
            <a:ext cx="2157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ru" sz="2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Негуляев</a:t>
            </a:r>
            <a:endParaRPr b="0" i="0" sz="2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ru" sz="2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Павел</a:t>
            </a:r>
            <a:endParaRPr b="0" i="0" sz="2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235400" y="-28700"/>
            <a:ext cx="667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Аналитика проблемы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439475" y="450625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2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0" i="0" sz="27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909025" y="1067125"/>
            <a:ext cx="5350500" cy="94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152025" y="1259345"/>
            <a:ext cx="52011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2300" u="none" cap="none" strike="noStrike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Занятость пользователей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294675" y="1112425"/>
            <a:ext cx="894300" cy="8574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909025" y="2102700"/>
            <a:ext cx="5350500" cy="94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909025" y="3128350"/>
            <a:ext cx="5350500" cy="94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324250" y="2143038"/>
            <a:ext cx="894300" cy="8574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324250" y="3176138"/>
            <a:ext cx="894300" cy="8574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152025" y="2143032"/>
            <a:ext cx="5526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3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Отсутствие</a:t>
            </a:r>
            <a:r>
              <a:rPr b="1" lang="ru" sz="23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подобного формата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152025" y="3341803"/>
            <a:ext cx="51495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2300" u="none" cap="none" strike="noStrike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Большая продолжительность</a:t>
            </a:r>
            <a:endParaRPr b="1" i="0" sz="2300" u="none" cap="none" strike="noStrike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530025" y="1140725"/>
            <a:ext cx="423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ru" sz="41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0" i="0" sz="41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530025" y="2181650"/>
            <a:ext cx="423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ru" sz="41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0" i="0" sz="41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530025" y="3196975"/>
            <a:ext cx="423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ru" sz="41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 b="0" i="0" sz="41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Аналитика проблемы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8439475" y="450625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2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 b="0" i="0" sz="27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400" y="582425"/>
            <a:ext cx="6673200" cy="375366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1729275" y="4374925"/>
            <a:ext cx="5875200" cy="65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1405275" y="4356625"/>
            <a:ext cx="65232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Диаграмма исследований обстоятельства прослушивания подкастов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461275" y="4017925"/>
            <a:ext cx="226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https://1economic.ru/lib/121072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Целевая аудитория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8483800" y="450625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2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 b="0" i="0" sz="27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425" y="704825"/>
            <a:ext cx="6402600" cy="360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1803175" y="4345200"/>
            <a:ext cx="5705100" cy="65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962700" y="4306300"/>
            <a:ext cx="694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Наша целевая аудитория - люди в возрасте </a:t>
            </a:r>
            <a:b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от 18 до 35 лет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449750" y="4006500"/>
            <a:ext cx="226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https://1economic.ru/lib/121072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ctrTitle"/>
          </p:nvPr>
        </p:nvSpPr>
        <p:spPr>
          <a:xfrm>
            <a:off x="1336800" y="117000"/>
            <a:ext cx="64704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Анализ конкурентов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08" name="Google Shape;108;p17"/>
          <p:cNvGraphicFramePr/>
          <p:nvPr/>
        </p:nvGraphicFramePr>
        <p:xfrm>
          <a:off x="190725" y="646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{E1717785-F324-4B70-B041-1AAA2437AA0B}</a:tableStyleId>
              </a:tblPr>
              <a:tblGrid>
                <a:gridCol w="2416275"/>
                <a:gridCol w="1371700"/>
                <a:gridCol w="1643350"/>
                <a:gridCol w="1677375"/>
                <a:gridCol w="1581850"/>
              </a:tblGrid>
              <a:tr h="536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Критерий</a:t>
                      </a:r>
                      <a:endParaRPr b="1"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PocketCast</a:t>
                      </a:r>
                      <a:endParaRPr b="1"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Яндекс.Музыка</a:t>
                      </a:r>
                      <a:endParaRPr b="1"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Youtube.Shorts</a:t>
                      </a:r>
                      <a:endParaRPr b="1"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TikTalk</a:t>
                      </a:r>
                      <a:endParaRPr b="1"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Разнообразие платформ</a:t>
                      </a:r>
                      <a:endParaRPr b="1"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66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Ориентация на подкасты</a:t>
                      </a:r>
                      <a:endParaRPr b="1"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ru" sz="26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ru" sz="26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ru" sz="26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ru" sz="26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Алгоритмы рекомендаций</a:t>
                      </a:r>
                      <a:endParaRPr b="1"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69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Поиск</a:t>
                      </a:r>
                      <a:endParaRPr b="1"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контента</a:t>
                      </a:r>
                      <a:endParaRPr b="1"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ru" sz="26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ru" sz="26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ru" sz="26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72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Инструменты для записи подкастов</a:t>
                      </a:r>
                      <a:endParaRPr b="1"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ru" sz="26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ru" sz="26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ru" sz="26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ru" sz="26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17"/>
          <p:cNvSpPr txBox="1"/>
          <p:nvPr/>
        </p:nvSpPr>
        <p:spPr>
          <a:xfrm>
            <a:off x="8533250" y="454320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2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b="0" i="0" sz="27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339950" y="680350"/>
            <a:ext cx="6532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TikTalk</a:t>
            </a: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- наше мобильное приложение для прослушивания коротких подкастов, предлагающее следующие решения: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7078" y="2188368"/>
            <a:ext cx="1721931" cy="1678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Наше решение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18"/>
          <p:cNvSpPr/>
          <p:nvPr/>
        </p:nvSpPr>
        <p:spPr>
          <a:xfrm rot="5400000">
            <a:off x="5367012" y="1312900"/>
            <a:ext cx="3342000" cy="35208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4D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 rot="-5400000">
            <a:off x="5371025" y="1272613"/>
            <a:ext cx="3333900" cy="36012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726600" y="1793825"/>
            <a:ext cx="3744300" cy="72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726600" y="2605900"/>
            <a:ext cx="3744300" cy="72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726600" y="3417975"/>
            <a:ext cx="3744300" cy="72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726600" y="4230050"/>
            <a:ext cx="3744300" cy="72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442300" y="1860425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442300" y="2672500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442300" y="3484575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442300" y="4296650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1083700" y="1787525"/>
            <a:ext cx="3867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Поиск интересующих подкастов</a:t>
            </a:r>
            <a:endParaRPr b="0" i="0" sz="17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098750" y="27458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Лента контента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1098750" y="3442575"/>
            <a:ext cx="3439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Инструмент для создания коротких подкастов</a:t>
            </a:r>
            <a:endParaRPr b="0" i="0" sz="17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098750" y="43700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Альбомы и подписки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8528150" y="454320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2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b="0" i="0" sz="27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571075" y="3579138"/>
            <a:ext cx="1971000" cy="30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571075" y="2306238"/>
            <a:ext cx="1202700" cy="30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 txBox="1"/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Технологии и инновации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571075" y="11572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Swift UIKit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571075" y="18315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Vue.js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21925" y="22277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Back-end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571075" y="261047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Java Spring</a:t>
            </a:r>
            <a:endParaRPr b="0" i="0" sz="18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PostgreSQL</a:t>
            </a:r>
            <a:endParaRPr b="0" i="0" sz="18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571075" y="873488"/>
            <a:ext cx="4005300" cy="30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21925" y="35006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Безопасность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71075" y="3845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Keycloak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521925" y="795038"/>
            <a:ext cx="443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Мобильное приложение на 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71075" y="1550638"/>
            <a:ext cx="1328100" cy="30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21925" y="14721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Front-end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8528150" y="454320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2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7</a:t>
            </a:r>
            <a:endParaRPr b="0" i="0" sz="27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718" y="1036351"/>
            <a:ext cx="1264633" cy="127175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9842" y="1117752"/>
            <a:ext cx="1625325" cy="12258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5">
            <a:alphaModFix/>
          </a:blip>
          <a:srcRect b="0" l="21703" r="19796" t="7415"/>
          <a:stretch/>
        </p:blipFill>
        <p:spPr>
          <a:xfrm>
            <a:off x="4413295" y="2262849"/>
            <a:ext cx="1413087" cy="1156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6">
            <a:alphaModFix/>
          </a:blip>
          <a:srcRect b="8482" l="21585" r="19899" t="5745"/>
          <a:stretch/>
        </p:blipFill>
        <p:spPr>
          <a:xfrm>
            <a:off x="5784473" y="2223643"/>
            <a:ext cx="1738836" cy="170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09190" y="3282268"/>
            <a:ext cx="1373426" cy="138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96253" y="1887382"/>
            <a:ext cx="921397" cy="187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24125" y="3282273"/>
            <a:ext cx="1216992" cy="1301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250" y="97975"/>
            <a:ext cx="2282700" cy="49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6000" y="97975"/>
            <a:ext cx="2282700" cy="494755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8528150" y="454320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2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8</a:t>
            </a:r>
            <a:endParaRPr b="0" i="0" sz="27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" name="Google Shape;164;p20"/>
          <p:cNvSpPr/>
          <p:nvPr/>
        </p:nvSpPr>
        <p:spPr>
          <a:xfrm rot="-5400000">
            <a:off x="-1240350" y="2157925"/>
            <a:ext cx="2911800" cy="431100"/>
          </a:xfrm>
          <a:prstGeom prst="rect">
            <a:avLst/>
          </a:prstGeom>
          <a:solidFill>
            <a:srgbClr val="FF4D32"/>
          </a:solidFill>
          <a:ln cap="flat" cmpd="sng" w="9525">
            <a:solidFill>
              <a:srgbClr val="FF4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/>
          <p:nvPr/>
        </p:nvSpPr>
        <p:spPr>
          <a:xfrm rot="-5400000">
            <a:off x="7476600" y="2131100"/>
            <a:ext cx="2903700" cy="431100"/>
          </a:xfrm>
          <a:prstGeom prst="rect">
            <a:avLst/>
          </a:prstGeom>
          <a:solidFill>
            <a:srgbClr val="FF4D32"/>
          </a:solidFill>
          <a:ln cap="flat" cmpd="sng" w="9525">
            <a:solidFill>
              <a:srgbClr val="FF4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8528150" y="454320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27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9</a:t>
            </a:r>
            <a:endParaRPr b="0" i="0" sz="27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" name="Google Shape;171;p21"/>
          <p:cNvSpPr/>
          <p:nvPr/>
        </p:nvSpPr>
        <p:spPr>
          <a:xfrm rot="-5400000">
            <a:off x="-1240350" y="2157925"/>
            <a:ext cx="2911800" cy="431100"/>
          </a:xfrm>
          <a:prstGeom prst="rect">
            <a:avLst/>
          </a:prstGeom>
          <a:solidFill>
            <a:srgbClr val="FF4D32"/>
          </a:solidFill>
          <a:ln cap="flat" cmpd="sng" w="9525">
            <a:solidFill>
              <a:srgbClr val="FF4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/>
          <p:nvPr/>
        </p:nvSpPr>
        <p:spPr>
          <a:xfrm rot="-5400000">
            <a:off x="7476600" y="2131100"/>
            <a:ext cx="2903700" cy="431100"/>
          </a:xfrm>
          <a:prstGeom prst="rect">
            <a:avLst/>
          </a:prstGeom>
          <a:solidFill>
            <a:srgbClr val="FF4D32"/>
          </a:solidFill>
          <a:ln cap="flat" cmpd="sng" w="9525">
            <a:solidFill>
              <a:srgbClr val="FF4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 b="20828" l="0" r="0" t="0"/>
          <a:stretch/>
        </p:blipFill>
        <p:spPr>
          <a:xfrm>
            <a:off x="578313" y="226325"/>
            <a:ext cx="7987376" cy="455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