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69" r:id="rId2"/>
    <p:sldId id="256" r:id="rId3"/>
    <p:sldId id="257" r:id="rId4"/>
    <p:sldId id="258" r:id="rId5"/>
    <p:sldId id="259" r:id="rId6"/>
    <p:sldId id="260" r:id="rId7"/>
    <p:sldId id="261" r:id="rId8"/>
    <p:sldId id="262" r:id="rId9"/>
    <p:sldId id="263" r:id="rId10"/>
    <p:sldId id="264" r:id="rId11"/>
    <p:sldId id="265" r:id="rId12"/>
    <p:sldId id="270" r:id="rId13"/>
    <p:sldId id="271" r:id="rId14"/>
    <p:sldId id="266" r:id="rId15"/>
    <p:sldId id="267"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Inter" panose="020B0604020202020204" charset="0"/>
      <p:regular r:id="rId22"/>
      <p:bold r:id="rId23"/>
    </p:embeddedFont>
    <p:embeddedFont>
      <p:font typeface="League Spartan" panose="020B0604020202020204" charset="0"/>
      <p:regular r:id="rId24"/>
      <p:bold r:id="rId25"/>
    </p:embeddedFont>
    <p:embeddedFont>
      <p:font typeface="Lexend" panose="020B0604020202020204" charset="0"/>
      <p:regular r:id="rId26"/>
      <p:bold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SLIDES_API105463258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SLIDES_API105463258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SLIDES_API105463258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SLIDES_API105463258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770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SLIDES_API105463258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SLIDES_API105463258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378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SLIDES_API188340757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SLIDES_API188340757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SLIDES_API188340757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SLIDES_API188340757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98af0adaf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98af0ada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98af0adaf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98af0adaf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098af0adaf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098af0adaf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SLIDES_API146293110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SLIDES_API146293110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SLIDES_API146293110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SLIDES_API146293110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SLIDES_API105463258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SLIDES_API105463258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SLIDES_API146293110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SLIDES_API146293110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SLIDES_API26231286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SLIDES_API26231286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hyperlink" Target="https://pixabay.com?ref=SlidesAI.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pixabay.com?ref=SlidesAI.io"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hyperlink" Target="https://pixabay.com?ref=SlidesAI.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pixabay.com?ref=SlidesAI.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pixabay.com?ref=SlidesAI.io"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90E2-57EF-458C-9214-4546144A2B90}"/>
              </a:ext>
            </a:extLst>
          </p:cNvPr>
          <p:cNvSpPr>
            <a:spLocks noGrp="1"/>
          </p:cNvSpPr>
          <p:nvPr>
            <p:ph type="title"/>
          </p:nvPr>
        </p:nvSpPr>
        <p:spPr>
          <a:xfrm>
            <a:off x="311700" y="445024"/>
            <a:ext cx="8520600" cy="1377198"/>
          </a:xfrm>
        </p:spPr>
        <p:txBody>
          <a:bodyPr>
            <a:normAutofit fontScale="90000"/>
          </a:bodyPr>
          <a:lstStyle/>
          <a:p>
            <a:pPr algn="ctr"/>
            <a:r>
              <a:rPr lang="en-US" dirty="0"/>
              <a:t>Computer Security</a:t>
            </a:r>
            <a:br>
              <a:rPr lang="en-US" dirty="0"/>
            </a:br>
            <a:r>
              <a:rPr lang="en-US" dirty="0"/>
              <a:t>Section – A</a:t>
            </a:r>
            <a:br>
              <a:rPr lang="en-US" dirty="0"/>
            </a:br>
            <a:r>
              <a:rPr lang="en-US" dirty="0"/>
              <a:t>Group - 1</a:t>
            </a:r>
            <a:br>
              <a:rPr lang="en-US" dirty="0"/>
            </a:br>
            <a:endParaRPr lang="en-US" dirty="0"/>
          </a:p>
        </p:txBody>
      </p:sp>
      <p:sp>
        <p:nvSpPr>
          <p:cNvPr id="3" name="Text Placeholder 2">
            <a:extLst>
              <a:ext uri="{FF2B5EF4-FFF2-40B4-BE49-F238E27FC236}">
                <a16:creationId xmlns:a16="http://schemas.microsoft.com/office/drawing/2014/main" id="{710560E3-07ED-4E97-87BE-8496EDEB07B4}"/>
              </a:ext>
            </a:extLst>
          </p:cNvPr>
          <p:cNvSpPr>
            <a:spLocks noGrp="1"/>
          </p:cNvSpPr>
          <p:nvPr>
            <p:ph type="body" idx="1"/>
          </p:nvPr>
        </p:nvSpPr>
        <p:spPr>
          <a:xfrm>
            <a:off x="311700" y="2091937"/>
            <a:ext cx="8520600" cy="2476938"/>
          </a:xfrm>
        </p:spPr>
        <p:txBody>
          <a:bodyPr/>
          <a:lstStyle/>
          <a:p>
            <a:r>
              <a:rPr lang="en-US" dirty="0"/>
              <a:t>MD. Murad Hossain (011192112)</a:t>
            </a:r>
          </a:p>
          <a:p>
            <a:r>
              <a:rPr lang="en-US" dirty="0"/>
              <a:t>Md </a:t>
            </a:r>
            <a:r>
              <a:rPr lang="en-US" dirty="0" err="1"/>
              <a:t>Sazzad</a:t>
            </a:r>
            <a:r>
              <a:rPr lang="en-US" dirty="0"/>
              <a:t> </a:t>
            </a:r>
            <a:r>
              <a:rPr lang="en-US" dirty="0" err="1"/>
              <a:t>Mazumder</a:t>
            </a:r>
            <a:r>
              <a:rPr lang="en-US" dirty="0"/>
              <a:t> (011201285)</a:t>
            </a:r>
          </a:p>
          <a:p>
            <a:r>
              <a:rPr lang="en-US" dirty="0" err="1"/>
              <a:t>Imtias</a:t>
            </a:r>
            <a:r>
              <a:rPr lang="en-US" dirty="0"/>
              <a:t> Ahmed (011192069)</a:t>
            </a:r>
          </a:p>
          <a:p>
            <a:r>
              <a:rPr lang="en-US" dirty="0"/>
              <a:t>Golam Rezvi Rafi (011192105)</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4904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pic>
        <p:nvPicPr>
          <p:cNvPr id="116" name="Google Shape;116;p21"/>
          <p:cNvPicPr preferRelativeResize="0"/>
          <p:nvPr/>
        </p:nvPicPr>
        <p:blipFill rotWithShape="1">
          <a:blip r:embed="rId3">
            <a:alphaModFix/>
          </a:blip>
          <a:srcRect l="29408" r="29408"/>
          <a:stretch/>
        </p:blipFill>
        <p:spPr>
          <a:xfrm>
            <a:off x="5960400" y="0"/>
            <a:ext cx="3183501" cy="5143499"/>
          </a:xfrm>
          <a:prstGeom prst="rect">
            <a:avLst/>
          </a:prstGeom>
          <a:noFill/>
          <a:ln>
            <a:noFill/>
          </a:ln>
        </p:spPr>
      </p:pic>
      <p:sp>
        <p:nvSpPr>
          <p:cNvPr id="117" name="Google Shape;117;p21"/>
          <p:cNvSpPr txBox="1"/>
          <p:nvPr/>
        </p:nvSpPr>
        <p:spPr>
          <a:xfrm>
            <a:off x="7848600" y="4838700"/>
            <a:ext cx="1269900" cy="2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4">
                  <a:extLst>
                    <a:ext uri="{A12FA001-AC4F-418D-AE19-62706E023703}">
                      <ahyp:hlinkClr xmlns:ahyp="http://schemas.microsoft.com/office/drawing/2018/hyperlinkcolor" val="tx"/>
                    </a:ext>
                  </a:extLst>
                </a:hlinkClick>
              </a:rPr>
              <a:t>Pixabay</a:t>
            </a:r>
            <a:endParaRPr sz="800">
              <a:solidFill>
                <a:srgbClr val="FFFFFF"/>
              </a:solidFill>
              <a:latin typeface="Lexend"/>
              <a:ea typeface="Lexend"/>
              <a:cs typeface="Lexend"/>
              <a:sym typeface="Lexend"/>
            </a:endParaRPr>
          </a:p>
        </p:txBody>
      </p:sp>
      <p:sp>
        <p:nvSpPr>
          <p:cNvPr id="118" name="Google Shape;118;p21"/>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txBox="1"/>
          <p:nvPr/>
        </p:nvSpPr>
        <p:spPr>
          <a:xfrm>
            <a:off x="485325" y="4103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Plan </a:t>
            </a:r>
            <a:endParaRPr sz="2400" b="1">
              <a:latin typeface="League Spartan"/>
              <a:ea typeface="League Spartan"/>
              <a:cs typeface="League Spartan"/>
              <a:sym typeface="League Spartan"/>
            </a:endParaRPr>
          </a:p>
        </p:txBody>
      </p:sp>
      <p:sp>
        <p:nvSpPr>
          <p:cNvPr id="120" name="Google Shape;120;p21"/>
          <p:cNvSpPr txBox="1"/>
          <p:nvPr/>
        </p:nvSpPr>
        <p:spPr>
          <a:xfrm>
            <a:off x="363050" y="2412925"/>
            <a:ext cx="5506500" cy="17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ter"/>
                <a:ea typeface="Inter"/>
                <a:cs typeface="Inter"/>
                <a:sym typeface="Inter"/>
              </a:rPr>
              <a:t>-  Build a programming class that enables user and admin login.</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Create a display table that shows user information.</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Ensure the programming class works seamlessly with the database.</a:t>
            </a:r>
            <a:endParaRPr>
              <a:latin typeface="Inter"/>
              <a:ea typeface="Inter"/>
              <a:cs typeface="Inter"/>
              <a:sym typeface="Inter"/>
            </a:endParaRPr>
          </a:p>
        </p:txBody>
      </p:sp>
      <p:sp>
        <p:nvSpPr>
          <p:cNvPr id="121" name="Google Shape;121;p21"/>
          <p:cNvSpPr txBox="1"/>
          <p:nvPr/>
        </p:nvSpPr>
        <p:spPr>
          <a:xfrm>
            <a:off x="363050" y="1058950"/>
            <a:ext cx="5756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Inter"/>
                <a:ea typeface="Inter"/>
                <a:cs typeface="Inter"/>
                <a:sym typeface="Inter"/>
              </a:rPr>
              <a:t>-  Develop a database to store user information   securely.</a:t>
            </a:r>
            <a:endParaRPr>
              <a:solidFill>
                <a:schemeClr val="dk1"/>
              </a:solidFill>
              <a:latin typeface="Inter"/>
              <a:ea typeface="Inter"/>
              <a:cs typeface="Inter"/>
              <a:sym typeface="Inter"/>
            </a:endParaRPr>
          </a:p>
          <a:p>
            <a:pPr marL="0" lvl="0" indent="0" algn="l" rtl="0">
              <a:spcBef>
                <a:spcPts val="0"/>
              </a:spcBef>
              <a:spcAft>
                <a:spcPts val="0"/>
              </a:spcAft>
              <a:buNone/>
            </a:pPr>
            <a:endParaRPr>
              <a:solidFill>
                <a:schemeClr val="dk1"/>
              </a:solidFill>
              <a:latin typeface="Inter"/>
              <a:ea typeface="Inter"/>
              <a:cs typeface="Inter"/>
              <a:sym typeface="Inter"/>
            </a:endParaRPr>
          </a:p>
          <a:p>
            <a:pPr marL="0" lvl="0" indent="0" algn="l" rtl="0">
              <a:spcBef>
                <a:spcPts val="0"/>
              </a:spcBef>
              <a:spcAft>
                <a:spcPts val="0"/>
              </a:spcAft>
              <a:buNone/>
            </a:pPr>
            <a:r>
              <a:rPr lang="en">
                <a:solidFill>
                  <a:schemeClr val="dk1"/>
                </a:solidFill>
                <a:latin typeface="Inter"/>
                <a:ea typeface="Inter"/>
                <a:cs typeface="Inter"/>
                <a:sym typeface="Inter"/>
              </a:rPr>
              <a:t>-  Implement strong encryption methods to protect user data.</a:t>
            </a:r>
            <a:endParaRPr>
              <a:solidFill>
                <a:schemeClr val="dk1"/>
              </a:solidFill>
              <a:latin typeface="Inter"/>
              <a:ea typeface="Inter"/>
              <a:cs typeface="Inter"/>
              <a:sym typeface="Inter"/>
            </a:endParaRPr>
          </a:p>
          <a:p>
            <a:pPr marL="0" lvl="0" indent="0" algn="l" rtl="0">
              <a:spcBef>
                <a:spcPts val="0"/>
              </a:spcBef>
              <a:spcAft>
                <a:spcPts val="0"/>
              </a:spcAft>
              <a:buNone/>
            </a:pPr>
            <a:endParaRPr>
              <a:solidFill>
                <a:schemeClr val="dk1"/>
              </a:solidFill>
              <a:latin typeface="Inter"/>
              <a:ea typeface="Inter"/>
              <a:cs typeface="Inter"/>
              <a:sym typeface="Inter"/>
            </a:endParaRPr>
          </a:p>
          <a:p>
            <a:pPr marL="0" lvl="0" indent="0" algn="l" rtl="0">
              <a:spcBef>
                <a:spcPts val="0"/>
              </a:spcBef>
              <a:spcAft>
                <a:spcPts val="0"/>
              </a:spcAft>
              <a:buNone/>
            </a:pPr>
            <a:r>
              <a:rPr lang="en">
                <a:solidFill>
                  <a:schemeClr val="dk1"/>
                </a:solidFill>
                <a:latin typeface="Inter"/>
                <a:ea typeface="Inter"/>
                <a:cs typeface="Inter"/>
                <a:sym typeface="Inter"/>
              </a:rPr>
              <a:t>-  Use access control to restrict unauthorized access.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635000" y="635000"/>
            <a:ext cx="762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Design/Flowchart</a:t>
            </a:r>
            <a:endParaRPr sz="2400" b="1">
              <a:solidFill>
                <a:srgbClr val="000000"/>
              </a:solidFill>
              <a:latin typeface="League Spartan"/>
              <a:ea typeface="League Spartan"/>
              <a:cs typeface="League Spartan"/>
              <a:sym typeface="League Spartan"/>
            </a:endParaRPr>
          </a:p>
        </p:txBody>
      </p:sp>
      <p:sp>
        <p:nvSpPr>
          <p:cNvPr id="127" name="Google Shape;127;p22"/>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2"/>
          <p:cNvSpPr txBox="1"/>
          <p:nvPr/>
        </p:nvSpPr>
        <p:spPr>
          <a:xfrm>
            <a:off x="635000" y="1270000"/>
            <a:ext cx="5079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latin typeface="Inter"/>
              <a:ea typeface="Inter"/>
              <a:cs typeface="Inter"/>
              <a:sym typeface="Inter"/>
            </a:endParaRPr>
          </a:p>
        </p:txBody>
      </p:sp>
      <p:pic>
        <p:nvPicPr>
          <p:cNvPr id="129" name="Google Shape;129;p22"/>
          <p:cNvPicPr preferRelativeResize="0"/>
          <p:nvPr/>
        </p:nvPicPr>
        <p:blipFill>
          <a:blip r:embed="rId3">
            <a:alphaModFix/>
          </a:blip>
          <a:stretch>
            <a:fillRect/>
          </a:stretch>
        </p:blipFill>
        <p:spPr>
          <a:xfrm>
            <a:off x="1067650" y="1148975"/>
            <a:ext cx="7329925" cy="394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7" name="Google Shape;127;p22"/>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2"/>
          <p:cNvSpPr txBox="1"/>
          <p:nvPr/>
        </p:nvSpPr>
        <p:spPr>
          <a:xfrm>
            <a:off x="635000" y="1270000"/>
            <a:ext cx="5079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latin typeface="Inter"/>
              <a:ea typeface="Inter"/>
              <a:cs typeface="Inter"/>
              <a:sym typeface="Inter"/>
            </a:endParaRPr>
          </a:p>
        </p:txBody>
      </p:sp>
      <p:graphicFrame>
        <p:nvGraphicFramePr>
          <p:cNvPr id="2" name="Table 1">
            <a:extLst>
              <a:ext uri="{FF2B5EF4-FFF2-40B4-BE49-F238E27FC236}">
                <a16:creationId xmlns:a16="http://schemas.microsoft.com/office/drawing/2014/main" id="{724D10AF-201B-4D5B-97E1-B0173B981C89}"/>
              </a:ext>
            </a:extLst>
          </p:cNvPr>
          <p:cNvGraphicFramePr>
            <a:graphicFrameLocks noGrp="1"/>
          </p:cNvGraphicFramePr>
          <p:nvPr>
            <p:extLst>
              <p:ext uri="{D42A27DB-BD31-4B8C-83A1-F6EECF244321}">
                <p14:modId xmlns:p14="http://schemas.microsoft.com/office/powerpoint/2010/main" val="1391779094"/>
              </p:ext>
            </p:extLst>
          </p:nvPr>
        </p:nvGraphicFramePr>
        <p:xfrm>
          <a:off x="473074" y="1069721"/>
          <a:ext cx="8197851" cy="2169592"/>
        </p:xfrm>
        <a:graphic>
          <a:graphicData uri="http://schemas.openxmlformats.org/drawingml/2006/table">
            <a:tbl>
              <a:tblPr firstRow="1" firstCol="1" bandRow="1">
                <a:tableStyleId>{5C22544A-7EE6-4342-B048-85BDC9FD1C3A}</a:tableStyleId>
              </a:tblPr>
              <a:tblGrid>
                <a:gridCol w="1505745">
                  <a:extLst>
                    <a:ext uri="{9D8B030D-6E8A-4147-A177-3AD203B41FA5}">
                      <a16:colId xmlns:a16="http://schemas.microsoft.com/office/drawing/2014/main" val="2197555884"/>
                    </a:ext>
                  </a:extLst>
                </a:gridCol>
                <a:gridCol w="4293394">
                  <a:extLst>
                    <a:ext uri="{9D8B030D-6E8A-4147-A177-3AD203B41FA5}">
                      <a16:colId xmlns:a16="http://schemas.microsoft.com/office/drawing/2014/main" val="353686753"/>
                    </a:ext>
                  </a:extLst>
                </a:gridCol>
                <a:gridCol w="2398712">
                  <a:extLst>
                    <a:ext uri="{9D8B030D-6E8A-4147-A177-3AD203B41FA5}">
                      <a16:colId xmlns:a16="http://schemas.microsoft.com/office/drawing/2014/main" val="4050933112"/>
                    </a:ext>
                  </a:extLst>
                </a:gridCol>
              </a:tblGrid>
              <a:tr h="240367">
                <a:tc>
                  <a:txBody>
                    <a:bodyPr/>
                    <a:lstStyle/>
                    <a:p>
                      <a:pPr marL="0" marR="0">
                        <a:lnSpc>
                          <a:spcPct val="107000"/>
                        </a:lnSpc>
                        <a:spcBef>
                          <a:spcPts val="1200"/>
                        </a:spcBef>
                        <a:spcAft>
                          <a:spcPts val="0"/>
                        </a:spcAft>
                      </a:pPr>
                      <a:r>
                        <a:rPr lang="en-US" sz="1100">
                          <a:effectLst/>
                        </a:rPr>
                        <a:t>P1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Depth of Knowledge required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178277188"/>
                  </a:ext>
                </a:extLst>
              </a:tr>
              <a:tr h="240367">
                <a:tc>
                  <a:txBody>
                    <a:bodyPr/>
                    <a:lstStyle/>
                    <a:p>
                      <a:pPr marL="0" marR="0">
                        <a:lnSpc>
                          <a:spcPct val="107000"/>
                        </a:lnSpc>
                        <a:spcBef>
                          <a:spcPts val="1200"/>
                        </a:spcBef>
                        <a:spcAft>
                          <a:spcPts val="0"/>
                        </a:spcAft>
                      </a:pPr>
                      <a:r>
                        <a:rPr lang="en-US" sz="1100">
                          <a:effectLst/>
                        </a:rPr>
                        <a:t>P2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Range of conflicting requirements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007525283"/>
                  </a:ext>
                </a:extLst>
              </a:tr>
              <a:tr h="240367">
                <a:tc>
                  <a:txBody>
                    <a:bodyPr/>
                    <a:lstStyle/>
                    <a:p>
                      <a:pPr marL="0" marR="0">
                        <a:lnSpc>
                          <a:spcPct val="107000"/>
                        </a:lnSpc>
                        <a:spcBef>
                          <a:spcPts val="1200"/>
                        </a:spcBef>
                        <a:spcAft>
                          <a:spcPts val="0"/>
                        </a:spcAft>
                      </a:pPr>
                      <a:r>
                        <a:rPr lang="en-US" sz="1100">
                          <a:effectLst/>
                        </a:rPr>
                        <a:t>P3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dirty="0">
                          <a:effectLst/>
                        </a:rPr>
                        <a:t>Depth of analysis required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224334536"/>
                  </a:ext>
                </a:extLst>
              </a:tr>
              <a:tr h="240367">
                <a:tc>
                  <a:txBody>
                    <a:bodyPr/>
                    <a:lstStyle/>
                    <a:p>
                      <a:pPr marL="0" marR="0">
                        <a:lnSpc>
                          <a:spcPct val="107000"/>
                        </a:lnSpc>
                        <a:spcBef>
                          <a:spcPts val="1200"/>
                        </a:spcBef>
                        <a:spcAft>
                          <a:spcPts val="0"/>
                        </a:spcAft>
                      </a:pPr>
                      <a:r>
                        <a:rPr lang="en-US" sz="1100">
                          <a:effectLst/>
                        </a:rPr>
                        <a:t>P4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dirty="0">
                          <a:effectLst/>
                        </a:rPr>
                        <a:t>Familiarity of issues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255800751"/>
                  </a:ext>
                </a:extLst>
              </a:tr>
              <a:tr h="240367">
                <a:tc>
                  <a:txBody>
                    <a:bodyPr/>
                    <a:lstStyle/>
                    <a:p>
                      <a:pPr marL="0" marR="0">
                        <a:lnSpc>
                          <a:spcPct val="107000"/>
                        </a:lnSpc>
                        <a:spcBef>
                          <a:spcPts val="1200"/>
                        </a:spcBef>
                        <a:spcAft>
                          <a:spcPts val="0"/>
                        </a:spcAft>
                      </a:pPr>
                      <a:r>
                        <a:rPr lang="en-US" sz="1100">
                          <a:effectLst/>
                        </a:rPr>
                        <a:t>P5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Extent of applicable codes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dirty="0">
                          <a:effectLst/>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641018982"/>
                  </a:ext>
                </a:extLst>
              </a:tr>
              <a:tr h="385366">
                <a:tc>
                  <a:txBody>
                    <a:bodyPr/>
                    <a:lstStyle/>
                    <a:p>
                      <a:pPr marL="0" marR="0">
                        <a:lnSpc>
                          <a:spcPct val="107000"/>
                        </a:lnSpc>
                        <a:spcBef>
                          <a:spcPts val="1200"/>
                        </a:spcBef>
                        <a:spcAft>
                          <a:spcPts val="0"/>
                        </a:spcAft>
                      </a:pPr>
                      <a:r>
                        <a:rPr lang="en-US" sz="1100">
                          <a:effectLst/>
                        </a:rPr>
                        <a:t>P6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Extent of stakeholder involvement and conflicting requirements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243727226"/>
                  </a:ext>
                </a:extLst>
              </a:tr>
              <a:tr h="240367">
                <a:tc>
                  <a:txBody>
                    <a:bodyPr/>
                    <a:lstStyle/>
                    <a:p>
                      <a:pPr marL="0" marR="0">
                        <a:lnSpc>
                          <a:spcPct val="107000"/>
                        </a:lnSpc>
                        <a:spcBef>
                          <a:spcPts val="1200"/>
                        </a:spcBef>
                        <a:spcAft>
                          <a:spcPts val="0"/>
                        </a:spcAft>
                      </a:pPr>
                      <a:r>
                        <a:rPr lang="en-US" sz="1100">
                          <a:effectLst/>
                        </a:rPr>
                        <a:t>P7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Range of conflicting requirements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dirty="0">
                          <a:effectLst/>
                        </a:rPr>
                        <a:t>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615027620"/>
                  </a:ext>
                </a:extLst>
              </a:tr>
            </a:tbl>
          </a:graphicData>
        </a:graphic>
      </p:graphicFrame>
      <p:sp>
        <p:nvSpPr>
          <p:cNvPr id="3" name="Rectangle 1">
            <a:extLst>
              <a:ext uri="{FF2B5EF4-FFF2-40B4-BE49-F238E27FC236}">
                <a16:creationId xmlns:a16="http://schemas.microsoft.com/office/drawing/2014/main" id="{690AF13E-E18F-4CF1-946A-0C0DE8F0EFCE}"/>
              </a:ext>
            </a:extLst>
          </p:cNvPr>
          <p:cNvSpPr>
            <a:spLocks noGrp="1" noChangeArrowheads="1"/>
          </p:cNvSpPr>
          <p:nvPr>
            <p:ph type="title"/>
          </p:nvPr>
        </p:nvSpPr>
        <p:spPr bwMode="auto">
          <a:xfrm>
            <a:off x="635000" y="635000"/>
            <a:ext cx="76200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Complex Engineering:</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Complex Engineering Problems(P):</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583A5BDB-0F3E-46AC-8357-C0B57E615139}"/>
              </a:ext>
            </a:extLst>
          </p:cNvPr>
          <p:cNvGraphicFramePr>
            <a:graphicFrameLocks noGrp="1"/>
          </p:cNvGraphicFramePr>
          <p:nvPr>
            <p:extLst>
              <p:ext uri="{D42A27DB-BD31-4B8C-83A1-F6EECF244321}">
                <p14:modId xmlns:p14="http://schemas.microsoft.com/office/powerpoint/2010/main" val="182788599"/>
              </p:ext>
            </p:extLst>
          </p:nvPr>
        </p:nvGraphicFramePr>
        <p:xfrm>
          <a:off x="473073" y="3422668"/>
          <a:ext cx="8197851" cy="1466847"/>
        </p:xfrm>
        <a:graphic>
          <a:graphicData uri="http://schemas.openxmlformats.org/drawingml/2006/table">
            <a:tbl>
              <a:tblPr firstRow="1" firstCol="1" bandRow="1">
                <a:tableStyleId>{5C22544A-7EE6-4342-B048-85BDC9FD1C3A}</a:tableStyleId>
              </a:tblPr>
              <a:tblGrid>
                <a:gridCol w="491332">
                  <a:extLst>
                    <a:ext uri="{9D8B030D-6E8A-4147-A177-3AD203B41FA5}">
                      <a16:colId xmlns:a16="http://schemas.microsoft.com/office/drawing/2014/main" val="210561057"/>
                    </a:ext>
                  </a:extLst>
                </a:gridCol>
                <a:gridCol w="7706519">
                  <a:extLst>
                    <a:ext uri="{9D8B030D-6E8A-4147-A177-3AD203B41FA5}">
                      <a16:colId xmlns:a16="http://schemas.microsoft.com/office/drawing/2014/main" val="455437088"/>
                    </a:ext>
                  </a:extLst>
                </a:gridCol>
              </a:tblGrid>
              <a:tr h="0">
                <a:tc>
                  <a:txBody>
                    <a:bodyPr/>
                    <a:lstStyle/>
                    <a:p>
                      <a:pPr marL="0" marR="0" lvl="0" indent="0" algn="l" defTabSz="914400" rtl="0" eaLnBrk="1" fontAlgn="auto" latinLnBrk="0" hangingPunct="1">
                        <a:lnSpc>
                          <a:spcPct val="107000"/>
                        </a:lnSpc>
                        <a:spcBef>
                          <a:spcPts val="1200"/>
                        </a:spcBef>
                        <a:spcAft>
                          <a:spcPts val="0"/>
                        </a:spcAft>
                        <a:buClr>
                          <a:srgbClr val="000000"/>
                        </a:buClr>
                        <a:buSzTx/>
                        <a:buFont typeface="Arial"/>
                        <a:buNone/>
                        <a:tabLst/>
                        <a:defRPr/>
                      </a:pPr>
                      <a:r>
                        <a:rPr lang="en-US" sz="1100" dirty="0">
                          <a:effectLst/>
                        </a:rPr>
                        <a:t>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lvl="0" indent="0" algn="l" defTabSz="914400" rtl="0" eaLnBrk="1" fontAlgn="auto" latinLnBrk="0" hangingPunct="1">
                        <a:lnSpc>
                          <a:spcPct val="107000"/>
                        </a:lnSpc>
                        <a:spcBef>
                          <a:spcPts val="1200"/>
                        </a:spcBef>
                        <a:spcAft>
                          <a:spcPts val="0"/>
                        </a:spcAft>
                        <a:buClr>
                          <a:srgbClr val="000000"/>
                        </a:buClr>
                        <a:buSzTx/>
                        <a:buFont typeface="Arial"/>
                        <a:buNone/>
                        <a:tabLst/>
                        <a:defRPr/>
                      </a:pPr>
                      <a:r>
                        <a:rPr lang="en-US" sz="1100" dirty="0">
                          <a:effectLst/>
                        </a:rPr>
                        <a:t>Software knowledge &amp; Mathematical knowledge (K3, K4). Software design (K5) and development (K6). study of research on Mathematical problems(k8).</a:t>
                      </a:r>
                    </a:p>
                  </a:txBody>
                  <a:tcPr marL="63500" marR="63500" marT="63500" marB="63500"/>
                </a:tc>
                <a:extLst>
                  <a:ext uri="{0D108BD9-81ED-4DB2-BD59-A6C34878D82A}">
                    <a16:rowId xmlns:a16="http://schemas.microsoft.com/office/drawing/2014/main" val="1176113726"/>
                  </a:ext>
                </a:extLst>
              </a:tr>
              <a:tr h="256534">
                <a:tc>
                  <a:txBody>
                    <a:bodyPr/>
                    <a:lstStyle/>
                    <a:p>
                      <a:pPr marL="0" marR="0">
                        <a:lnSpc>
                          <a:spcPct val="107000"/>
                        </a:lnSpc>
                        <a:spcBef>
                          <a:spcPts val="1200"/>
                        </a:spcBef>
                        <a:spcAft>
                          <a:spcPts val="0"/>
                        </a:spcAft>
                      </a:pPr>
                      <a:r>
                        <a:rPr lang="en-US" sz="1100" dirty="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dirty="0">
                          <a:effectLst/>
                        </a:rPr>
                        <a:t>Involve wide-ranging or conflicting technical, engineering and other issues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633474313"/>
                  </a:ext>
                </a:extLst>
              </a:tr>
              <a:tr h="256534">
                <a:tc>
                  <a:txBody>
                    <a:bodyPr/>
                    <a:lstStyle/>
                    <a:p>
                      <a:pPr marL="0" marR="0">
                        <a:lnSpc>
                          <a:spcPct val="107000"/>
                        </a:lnSpc>
                        <a:spcBef>
                          <a:spcPts val="1200"/>
                        </a:spcBef>
                        <a:spcAft>
                          <a:spcPts val="0"/>
                        </a:spcAft>
                      </a:pPr>
                      <a:r>
                        <a:rPr lang="en-US" sz="1100">
                          <a:effectLst/>
                        </a:rPr>
                        <a:t>P3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Have no obvious solution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025822634"/>
                  </a:ext>
                </a:extLst>
              </a:tr>
              <a:tr h="399347">
                <a:tc>
                  <a:txBody>
                    <a:bodyPr/>
                    <a:lstStyle/>
                    <a:p>
                      <a:pPr marL="0" marR="0">
                        <a:lnSpc>
                          <a:spcPct val="107000"/>
                        </a:lnSpc>
                        <a:spcBef>
                          <a:spcPts val="1200"/>
                        </a:spcBef>
                        <a:spcAft>
                          <a:spcPts val="0"/>
                        </a:spcAft>
                      </a:pPr>
                      <a:r>
                        <a:rPr lang="en-US" sz="1100" dirty="0">
                          <a:effectLst/>
                        </a:rPr>
                        <a:t>P7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dirty="0">
                          <a:effectLst/>
                        </a:rPr>
                        <a:t>Subsystems (Test module, Analysis module etc.) worked independently, later coordinated</a:t>
                      </a:r>
                    </a:p>
                  </a:txBody>
                  <a:tcPr marL="63500" marR="63500" marT="63500" marB="63500"/>
                </a:tc>
                <a:extLst>
                  <a:ext uri="{0D108BD9-81ED-4DB2-BD59-A6C34878D82A}">
                    <a16:rowId xmlns:a16="http://schemas.microsoft.com/office/drawing/2014/main" val="2905169295"/>
                  </a:ext>
                </a:extLst>
              </a:tr>
            </a:tbl>
          </a:graphicData>
        </a:graphic>
      </p:graphicFrame>
    </p:spTree>
    <p:extLst>
      <p:ext uri="{BB962C8B-B14F-4D97-AF65-F5344CB8AC3E}">
        <p14:creationId xmlns:p14="http://schemas.microsoft.com/office/powerpoint/2010/main" val="92960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7" name="Google Shape;127;p22"/>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9" name="Table 8">
            <a:extLst>
              <a:ext uri="{FF2B5EF4-FFF2-40B4-BE49-F238E27FC236}">
                <a16:creationId xmlns:a16="http://schemas.microsoft.com/office/drawing/2014/main" id="{A69EBAAE-1CBE-442C-B96F-F13249D3C378}"/>
              </a:ext>
            </a:extLst>
          </p:cNvPr>
          <p:cNvGraphicFramePr>
            <a:graphicFrameLocks noGrp="1"/>
          </p:cNvGraphicFramePr>
          <p:nvPr>
            <p:extLst>
              <p:ext uri="{D42A27DB-BD31-4B8C-83A1-F6EECF244321}">
                <p14:modId xmlns:p14="http://schemas.microsoft.com/office/powerpoint/2010/main" val="1849828033"/>
              </p:ext>
            </p:extLst>
          </p:nvPr>
        </p:nvGraphicFramePr>
        <p:xfrm>
          <a:off x="311699" y="863092"/>
          <a:ext cx="8521701" cy="1708658"/>
        </p:xfrm>
        <a:graphic>
          <a:graphicData uri="http://schemas.openxmlformats.org/drawingml/2006/table">
            <a:tbl>
              <a:tblPr firstRow="1" firstCol="1" bandRow="1">
                <a:tableStyleId>{5C22544A-7EE6-4342-B048-85BDC9FD1C3A}</a:tableStyleId>
              </a:tblPr>
              <a:tblGrid>
                <a:gridCol w="1960014">
                  <a:extLst>
                    <a:ext uri="{9D8B030D-6E8A-4147-A177-3AD203B41FA5}">
                      <a16:colId xmlns:a16="http://schemas.microsoft.com/office/drawing/2014/main" val="3073834151"/>
                    </a:ext>
                  </a:extLst>
                </a:gridCol>
                <a:gridCol w="3721120">
                  <a:extLst>
                    <a:ext uri="{9D8B030D-6E8A-4147-A177-3AD203B41FA5}">
                      <a16:colId xmlns:a16="http://schemas.microsoft.com/office/drawing/2014/main" val="1932080696"/>
                    </a:ext>
                  </a:extLst>
                </a:gridCol>
                <a:gridCol w="2840567">
                  <a:extLst>
                    <a:ext uri="{9D8B030D-6E8A-4147-A177-3AD203B41FA5}">
                      <a16:colId xmlns:a16="http://schemas.microsoft.com/office/drawing/2014/main" val="3079442141"/>
                    </a:ext>
                  </a:extLst>
                </a:gridCol>
              </a:tblGrid>
              <a:tr h="307975">
                <a:tc>
                  <a:txBody>
                    <a:bodyPr/>
                    <a:lstStyle/>
                    <a:p>
                      <a:pPr marL="0" marR="0">
                        <a:lnSpc>
                          <a:spcPct val="107000"/>
                        </a:lnSpc>
                        <a:spcBef>
                          <a:spcPts val="1200"/>
                        </a:spcBef>
                        <a:spcAft>
                          <a:spcPts val="0"/>
                        </a:spcAft>
                      </a:pPr>
                      <a:r>
                        <a:rPr lang="en-US" sz="1100">
                          <a:effectLst/>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Range of resources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213272908"/>
                  </a:ext>
                </a:extLst>
              </a:tr>
              <a:tr h="307975">
                <a:tc>
                  <a:txBody>
                    <a:bodyPr/>
                    <a:lstStyle/>
                    <a:p>
                      <a:pPr marL="0" marR="0">
                        <a:lnSpc>
                          <a:spcPct val="107000"/>
                        </a:lnSpc>
                        <a:spcBef>
                          <a:spcPts val="1200"/>
                        </a:spcBef>
                        <a:spcAft>
                          <a:spcPts val="0"/>
                        </a:spcAft>
                      </a:pPr>
                      <a:r>
                        <a:rPr lang="en-US" sz="1100">
                          <a:effectLst/>
                        </a:rPr>
                        <a:t>A2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dirty="0">
                          <a:effectLst/>
                        </a:rPr>
                        <a:t>Level of interaction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852340367"/>
                  </a:ext>
                </a:extLst>
              </a:tr>
              <a:tr h="307975">
                <a:tc>
                  <a:txBody>
                    <a:bodyPr/>
                    <a:lstStyle/>
                    <a:p>
                      <a:pPr marL="0" marR="0">
                        <a:lnSpc>
                          <a:spcPct val="107000"/>
                        </a:lnSpc>
                        <a:spcBef>
                          <a:spcPts val="1200"/>
                        </a:spcBef>
                        <a:spcAft>
                          <a:spcPts val="0"/>
                        </a:spcAft>
                      </a:pPr>
                      <a:r>
                        <a:rPr lang="en-US" sz="1100">
                          <a:effectLst/>
                        </a:rPr>
                        <a:t>A3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Innovation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875556902"/>
                  </a:ext>
                </a:extLst>
              </a:tr>
              <a:tr h="476758">
                <a:tc>
                  <a:txBody>
                    <a:bodyPr/>
                    <a:lstStyle/>
                    <a:p>
                      <a:pPr marL="0" marR="0">
                        <a:lnSpc>
                          <a:spcPct val="107000"/>
                        </a:lnSpc>
                        <a:spcBef>
                          <a:spcPts val="1200"/>
                        </a:spcBef>
                        <a:spcAft>
                          <a:spcPts val="0"/>
                        </a:spcAft>
                      </a:pPr>
                      <a:r>
                        <a:rPr lang="en-US" sz="1100">
                          <a:effectLst/>
                        </a:rPr>
                        <a:t>A4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Consequences for society and the environment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955905319"/>
                  </a:ext>
                </a:extLst>
              </a:tr>
              <a:tr h="307975">
                <a:tc>
                  <a:txBody>
                    <a:bodyPr/>
                    <a:lstStyle/>
                    <a:p>
                      <a:pPr marL="0" marR="0">
                        <a:lnSpc>
                          <a:spcPct val="107000"/>
                        </a:lnSpc>
                        <a:spcBef>
                          <a:spcPts val="1200"/>
                        </a:spcBef>
                        <a:spcAft>
                          <a:spcPts val="0"/>
                        </a:spcAft>
                      </a:pPr>
                      <a:r>
                        <a:rPr lang="en-US" sz="1100">
                          <a:effectLst/>
                        </a:rPr>
                        <a:t>A5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Familiarity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dirty="0">
                          <a:effectLst/>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444750864"/>
                  </a:ext>
                </a:extLst>
              </a:tr>
            </a:tbl>
          </a:graphicData>
        </a:graphic>
      </p:graphicFrame>
      <p:sp>
        <p:nvSpPr>
          <p:cNvPr id="10" name="Rectangle 2">
            <a:extLst>
              <a:ext uri="{FF2B5EF4-FFF2-40B4-BE49-F238E27FC236}">
                <a16:creationId xmlns:a16="http://schemas.microsoft.com/office/drawing/2014/main" id="{AC2C39F4-9DDB-438B-9AA3-F002A9A582E0}"/>
              </a:ext>
            </a:extLst>
          </p:cNvPr>
          <p:cNvSpPr>
            <a:spLocks noGrp="1" noChangeArrowheads="1"/>
          </p:cNvSpPr>
          <p:nvPr>
            <p:ph type="title"/>
          </p:nvPr>
        </p:nvSpPr>
        <p:spPr bwMode="auto">
          <a:xfrm>
            <a:off x="311699" y="473600"/>
            <a:ext cx="8520600" cy="57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Complex Engineering Activities(A):</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0DF3674D-B7CC-468D-889B-608865262511}"/>
              </a:ext>
            </a:extLst>
          </p:cNvPr>
          <p:cNvGraphicFramePr>
            <a:graphicFrameLocks noGrp="1"/>
          </p:cNvGraphicFramePr>
          <p:nvPr>
            <p:extLst>
              <p:ext uri="{D42A27DB-BD31-4B8C-83A1-F6EECF244321}">
                <p14:modId xmlns:p14="http://schemas.microsoft.com/office/powerpoint/2010/main" val="1623534182"/>
              </p:ext>
            </p:extLst>
          </p:nvPr>
        </p:nvGraphicFramePr>
        <p:xfrm>
          <a:off x="310599" y="3024727"/>
          <a:ext cx="8521700" cy="1438275"/>
        </p:xfrm>
        <a:graphic>
          <a:graphicData uri="http://schemas.openxmlformats.org/drawingml/2006/table">
            <a:tbl>
              <a:tblPr firstRow="1" firstCol="1" bandRow="1">
                <a:tableStyleId>{5C22544A-7EE6-4342-B048-85BDC9FD1C3A}</a:tableStyleId>
              </a:tblPr>
              <a:tblGrid>
                <a:gridCol w="782395">
                  <a:extLst>
                    <a:ext uri="{9D8B030D-6E8A-4147-A177-3AD203B41FA5}">
                      <a16:colId xmlns:a16="http://schemas.microsoft.com/office/drawing/2014/main" val="1901876905"/>
                    </a:ext>
                  </a:extLst>
                </a:gridCol>
                <a:gridCol w="7739305">
                  <a:extLst>
                    <a:ext uri="{9D8B030D-6E8A-4147-A177-3AD203B41FA5}">
                      <a16:colId xmlns:a16="http://schemas.microsoft.com/office/drawing/2014/main" val="652854986"/>
                    </a:ext>
                  </a:extLst>
                </a:gridCol>
              </a:tblGrid>
              <a:tr h="479425">
                <a:tc>
                  <a:txBody>
                    <a:bodyPr/>
                    <a:lstStyle/>
                    <a:p>
                      <a:pPr marL="0" marR="0">
                        <a:lnSpc>
                          <a:spcPct val="107000"/>
                        </a:lnSpc>
                        <a:spcBef>
                          <a:spcPts val="1200"/>
                        </a:spcBef>
                        <a:spcAft>
                          <a:spcPts val="0"/>
                        </a:spcAft>
                      </a:pPr>
                      <a:r>
                        <a:rPr lang="en-US" sz="1100">
                          <a:effectLst/>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Involve the use of diverse resources (People, money, equipment, materials, information and technology)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77760437"/>
                  </a:ext>
                </a:extLst>
              </a:tr>
              <a:tr h="479425">
                <a:tc>
                  <a:txBody>
                    <a:bodyPr/>
                    <a:lstStyle/>
                    <a:p>
                      <a:pPr marL="0" marR="0">
                        <a:lnSpc>
                          <a:spcPct val="107000"/>
                        </a:lnSpc>
                        <a:spcBef>
                          <a:spcPts val="1200"/>
                        </a:spcBef>
                        <a:spcAft>
                          <a:spcPts val="0"/>
                        </a:spcAft>
                      </a:pPr>
                      <a:r>
                        <a:rPr lang="en-US" sz="1100">
                          <a:effectLst/>
                        </a:rPr>
                        <a:t>A2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a:effectLst/>
                        </a:rPr>
                        <a:t>Require resolution of significant problems arising from interaction between wide-ranging or conflicting technical, engineering or other issues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271599566"/>
                  </a:ext>
                </a:extLst>
              </a:tr>
              <a:tr h="479425">
                <a:tc>
                  <a:txBody>
                    <a:bodyPr/>
                    <a:lstStyle/>
                    <a:p>
                      <a:pPr marL="0" marR="0">
                        <a:lnSpc>
                          <a:spcPct val="107000"/>
                        </a:lnSpc>
                        <a:spcBef>
                          <a:spcPts val="1200"/>
                        </a:spcBef>
                        <a:spcAft>
                          <a:spcPts val="0"/>
                        </a:spcAft>
                      </a:pPr>
                      <a:r>
                        <a:rPr lang="en-US" sz="1100">
                          <a:effectLst/>
                        </a:rPr>
                        <a:t>A3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1200"/>
                        </a:spcBef>
                        <a:spcAft>
                          <a:spcPts val="0"/>
                        </a:spcAft>
                      </a:pPr>
                      <a:r>
                        <a:rPr lang="en-US" sz="1100" dirty="0">
                          <a:effectLst/>
                        </a:rPr>
                        <a:t>Involve creative use of engineering principles and research-based knowledge in novel ways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512201299"/>
                  </a:ext>
                </a:extLst>
              </a:tr>
            </a:tbl>
          </a:graphicData>
        </a:graphic>
      </p:graphicFrame>
    </p:spTree>
    <p:extLst>
      <p:ext uri="{BB962C8B-B14F-4D97-AF65-F5344CB8AC3E}">
        <p14:creationId xmlns:p14="http://schemas.microsoft.com/office/powerpoint/2010/main" val="2889314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pic>
        <p:nvPicPr>
          <p:cNvPr id="134" name="Google Shape;134;p23"/>
          <p:cNvPicPr preferRelativeResize="0"/>
          <p:nvPr/>
        </p:nvPicPr>
        <p:blipFill rotWithShape="1">
          <a:blip r:embed="rId3">
            <a:alphaModFix/>
          </a:blip>
          <a:srcRect l="29432" r="29432"/>
          <a:stretch/>
        </p:blipFill>
        <p:spPr>
          <a:xfrm>
            <a:off x="5969000" y="0"/>
            <a:ext cx="3174899" cy="5143500"/>
          </a:xfrm>
          <a:prstGeom prst="rect">
            <a:avLst/>
          </a:prstGeom>
          <a:noFill/>
          <a:ln>
            <a:noFill/>
          </a:ln>
        </p:spPr>
      </p:pic>
      <p:sp>
        <p:nvSpPr>
          <p:cNvPr id="135" name="Google Shape;135;p23"/>
          <p:cNvSpPr txBox="1"/>
          <p:nvPr/>
        </p:nvSpPr>
        <p:spPr>
          <a:xfrm>
            <a:off x="7848600" y="4838700"/>
            <a:ext cx="1269900" cy="2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4">
                  <a:extLst>
                    <a:ext uri="{A12FA001-AC4F-418D-AE19-62706E023703}">
                      <ahyp:hlinkClr xmlns:ahyp="http://schemas.microsoft.com/office/drawing/2018/hyperlinkcolor" val="tx"/>
                    </a:ext>
                  </a:extLst>
                </a:hlinkClick>
              </a:rPr>
              <a:t>Pixabay</a:t>
            </a:r>
            <a:endParaRPr sz="800">
              <a:solidFill>
                <a:srgbClr val="FFFFFF"/>
              </a:solidFill>
              <a:latin typeface="Lexend"/>
              <a:ea typeface="Lexend"/>
              <a:cs typeface="Lexend"/>
              <a:sym typeface="Lexend"/>
            </a:endParaRPr>
          </a:p>
        </p:txBody>
      </p:sp>
      <p:sp>
        <p:nvSpPr>
          <p:cNvPr id="136" name="Google Shape;136;p23"/>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p:nvPr/>
        </p:nvSpPr>
        <p:spPr>
          <a:xfrm>
            <a:off x="508000" y="6350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Conclusion</a:t>
            </a:r>
            <a:endParaRPr sz="2400" b="1">
              <a:latin typeface="League Spartan"/>
              <a:ea typeface="League Spartan"/>
              <a:cs typeface="League Spartan"/>
              <a:sym typeface="League Spartan"/>
            </a:endParaRPr>
          </a:p>
        </p:txBody>
      </p:sp>
      <p:sp>
        <p:nvSpPr>
          <p:cNvPr id="138" name="Google Shape;138;p23"/>
          <p:cNvSpPr txBox="1"/>
          <p:nvPr/>
        </p:nvSpPr>
        <p:spPr>
          <a:xfrm>
            <a:off x="508000" y="15112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ter"/>
                <a:ea typeface="Inter"/>
                <a:cs typeface="Inter"/>
                <a:sym typeface="Inter"/>
              </a:rPr>
              <a:t>-  Successfully detects intrusion in databases</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Can manage and create connections with databases to store and preview information</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Can intrude as an admin to access all data present</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Limitation: Attacker cannot delete any stored data from the database</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Helps with building future projects efficiently</a:t>
            </a:r>
            <a:endParaRPr>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
        <p:cNvGrpSpPr/>
        <p:nvPr/>
      </p:nvGrpSpPr>
      <p:grpSpPr>
        <a:xfrm>
          <a:off x="0" y="0"/>
          <a:ext cx="0" cy="0"/>
          <a:chOff x="0" y="0"/>
          <a:chExt cx="0" cy="0"/>
        </a:xfrm>
      </p:grpSpPr>
      <p:sp>
        <p:nvSpPr>
          <p:cNvPr id="143" name="Google Shape;143;p24"/>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txBox="1"/>
          <p:nvPr/>
        </p:nvSpPr>
        <p:spPr>
          <a:xfrm>
            <a:off x="406350" y="2254200"/>
            <a:ext cx="8331300" cy="63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latin typeface="League Spartan"/>
                <a:ea typeface="League Spartan"/>
                <a:cs typeface="League Spartan"/>
                <a:sym typeface="League Spartan"/>
              </a:rPr>
              <a:t>Thank you for your time 😊</a:t>
            </a:r>
            <a:endParaRPr sz="2400" b="1">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rgbClr val="000000"/>
                </a:solidFill>
                <a:latin typeface="League Spartan"/>
                <a:ea typeface="League Spartan"/>
                <a:cs typeface="League Spartan"/>
                <a:sym typeface="League Spartan"/>
              </a:rPr>
              <a:t>Intrusion Detection System</a:t>
            </a:r>
            <a:endParaRPr sz="2400" b="1">
              <a:solidFill>
                <a:srgbClr val="000000"/>
              </a:solidFill>
              <a:latin typeface="League Spartan"/>
              <a:ea typeface="League Spartan"/>
              <a:cs typeface="League Spartan"/>
              <a:sym typeface="League Spartan"/>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a:solidFill>
                  <a:srgbClr val="000000"/>
                </a:solidFill>
                <a:latin typeface="Inter"/>
                <a:ea typeface="Inter"/>
                <a:cs typeface="Inter"/>
                <a:sym typeface="Inter"/>
              </a:rPr>
              <a:t>Overview of Intrusion Detection System (IDS) and its different detection methods, with a project to detect database intrusions.</a:t>
            </a:r>
            <a:endParaRPr sz="1600">
              <a:solidFill>
                <a:srgbClr val="000000"/>
              </a:solidFill>
              <a:latin typeface="Inter"/>
              <a:ea typeface="Inter"/>
              <a:cs typeface="Inter"/>
              <a:sym typeface="Inter"/>
            </a:endParaRPr>
          </a:p>
          <a:p>
            <a:pPr marL="0" lvl="0" indent="0" algn="ctr" rtl="0">
              <a:spcBef>
                <a:spcPts val="0"/>
              </a:spcBef>
              <a:spcAft>
                <a:spcPts val="0"/>
              </a:spcAft>
              <a:buClr>
                <a:schemeClr val="dk1"/>
              </a:buClr>
              <a:buSzPts val="1100"/>
              <a:buFont typeface="Arial"/>
              <a:buNone/>
            </a:pPr>
            <a:endParaRPr sz="1600">
              <a:solidFill>
                <a:srgbClr val="000000"/>
              </a:solidFill>
              <a:latin typeface="Inter"/>
              <a:ea typeface="Inter"/>
              <a:cs typeface="Inter"/>
              <a:sym typeface="Inter"/>
            </a:endParaRPr>
          </a:p>
          <a:p>
            <a:pPr marL="0" lvl="0" indent="0" algn="ctr" rtl="0">
              <a:spcBef>
                <a:spcPts val="0"/>
              </a:spcBef>
              <a:spcAft>
                <a:spcPts val="0"/>
              </a:spcAft>
              <a:buNone/>
            </a:pPr>
            <a:endParaRPr sz="1600">
              <a:solidFill>
                <a:srgbClr val="000000"/>
              </a:solidFill>
              <a:latin typeface="Inter"/>
              <a:ea typeface="Inter"/>
              <a:cs typeface="Inter"/>
              <a:sym typeface="Inter"/>
            </a:endParaRPr>
          </a:p>
        </p:txBody>
      </p:sp>
      <p:sp>
        <p:nvSpPr>
          <p:cNvPr id="56" name="Google Shape;56;p13"/>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l="29432" r="29432"/>
          <a:stretch/>
        </p:blipFill>
        <p:spPr>
          <a:xfrm>
            <a:off x="5969000" y="0"/>
            <a:ext cx="3174899" cy="5143500"/>
          </a:xfrm>
          <a:prstGeom prst="rect">
            <a:avLst/>
          </a:prstGeom>
          <a:noFill/>
          <a:ln>
            <a:noFill/>
          </a:ln>
        </p:spPr>
      </p:pic>
      <p:sp>
        <p:nvSpPr>
          <p:cNvPr id="62" name="Google Shape;62;p14"/>
          <p:cNvSpPr txBox="1"/>
          <p:nvPr/>
        </p:nvSpPr>
        <p:spPr>
          <a:xfrm>
            <a:off x="7848600" y="4838700"/>
            <a:ext cx="1269900" cy="2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4">
                  <a:extLst>
                    <a:ext uri="{A12FA001-AC4F-418D-AE19-62706E023703}">
                      <ahyp:hlinkClr xmlns:ahyp="http://schemas.microsoft.com/office/drawing/2018/hyperlinkcolor" val="tx"/>
                    </a:ext>
                  </a:extLst>
                </a:hlinkClick>
              </a:rPr>
              <a:t>Pixabay</a:t>
            </a:r>
            <a:endParaRPr sz="800">
              <a:solidFill>
                <a:srgbClr val="FFFFFF"/>
              </a:solidFill>
              <a:latin typeface="Lexend"/>
              <a:ea typeface="Lexend"/>
              <a:cs typeface="Lexend"/>
              <a:sym typeface="Lexend"/>
            </a:endParaRPr>
          </a:p>
        </p:txBody>
      </p:sp>
      <p:sp>
        <p:nvSpPr>
          <p:cNvPr id="63" name="Google Shape;63;p14"/>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508000" y="6350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Introduction to IDS</a:t>
            </a:r>
            <a:endParaRPr sz="2400" b="1">
              <a:latin typeface="League Spartan"/>
              <a:ea typeface="League Spartan"/>
              <a:cs typeface="League Spartan"/>
              <a:sym typeface="League Spartan"/>
            </a:endParaRPr>
          </a:p>
        </p:txBody>
      </p:sp>
      <p:sp>
        <p:nvSpPr>
          <p:cNvPr id="65" name="Google Shape;65;p14"/>
          <p:cNvSpPr txBox="1"/>
          <p:nvPr/>
        </p:nvSpPr>
        <p:spPr>
          <a:xfrm>
            <a:off x="508000" y="11937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ter"/>
                <a:ea typeface="Inter"/>
                <a:cs typeface="Inter"/>
                <a:sym typeface="Inter"/>
              </a:rPr>
              <a:t>-  IDS stands for Intrusion Detection System.</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It is used to monitor a network or system for malicious activity or policy violations.</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If any intrusion is detected, it reports it to the administrators.</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l="26850" r="26855"/>
          <a:stretch/>
        </p:blipFill>
        <p:spPr>
          <a:xfrm>
            <a:off x="5969000" y="0"/>
            <a:ext cx="3174899" cy="5143500"/>
          </a:xfrm>
          <a:prstGeom prst="rect">
            <a:avLst/>
          </a:prstGeom>
          <a:noFill/>
          <a:ln>
            <a:noFill/>
          </a:ln>
        </p:spPr>
      </p:pic>
      <p:sp>
        <p:nvSpPr>
          <p:cNvPr id="71" name="Google Shape;71;p15"/>
          <p:cNvSpPr txBox="1"/>
          <p:nvPr/>
        </p:nvSpPr>
        <p:spPr>
          <a:xfrm>
            <a:off x="7848600" y="4838700"/>
            <a:ext cx="1269900" cy="2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4">
                  <a:extLst>
                    <a:ext uri="{A12FA001-AC4F-418D-AE19-62706E023703}">
                      <ahyp:hlinkClr xmlns:ahyp="http://schemas.microsoft.com/office/drawing/2018/hyperlinkcolor" val="tx"/>
                    </a:ext>
                  </a:extLst>
                </a:hlinkClick>
              </a:rPr>
              <a:t>Pixabay</a:t>
            </a:r>
            <a:endParaRPr sz="800">
              <a:solidFill>
                <a:srgbClr val="FFFFFF"/>
              </a:solidFill>
              <a:latin typeface="Lexend"/>
              <a:ea typeface="Lexend"/>
              <a:cs typeface="Lexend"/>
              <a:sym typeface="Lexend"/>
            </a:endParaRPr>
          </a:p>
        </p:txBody>
      </p:sp>
      <p:sp>
        <p:nvSpPr>
          <p:cNvPr id="72" name="Google Shape;72;p15"/>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508000" y="6350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Types of IDS</a:t>
            </a:r>
            <a:endParaRPr sz="2400" b="1">
              <a:latin typeface="League Spartan"/>
              <a:ea typeface="League Spartan"/>
              <a:cs typeface="League Spartan"/>
              <a:sym typeface="League Spartan"/>
            </a:endParaRPr>
          </a:p>
        </p:txBody>
      </p:sp>
      <p:sp>
        <p:nvSpPr>
          <p:cNvPr id="74" name="Google Shape;74;p15"/>
          <p:cNvSpPr txBox="1"/>
          <p:nvPr/>
        </p:nvSpPr>
        <p:spPr>
          <a:xfrm>
            <a:off x="508000" y="11937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ter"/>
                <a:ea typeface="Inter"/>
                <a:cs typeface="Inter"/>
                <a:sym typeface="Inter"/>
              </a:rPr>
              <a:t>-  There are two main types of IDS: NIDS (Network Intrusion Detection System) and HIDS (Host Based Intrusion Detection System).</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HIDS monitors important operating system files, whereas NIDS analyzes incoming network traffic.</a:t>
            </a:r>
            <a:endParaRPr>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l="36256" r="36256"/>
          <a:stretch/>
        </p:blipFill>
        <p:spPr>
          <a:xfrm>
            <a:off x="5969000" y="0"/>
            <a:ext cx="3174899" cy="5143500"/>
          </a:xfrm>
          <a:prstGeom prst="rect">
            <a:avLst/>
          </a:prstGeom>
          <a:noFill/>
          <a:ln>
            <a:noFill/>
          </a:ln>
        </p:spPr>
      </p:pic>
      <p:sp>
        <p:nvSpPr>
          <p:cNvPr id="80" name="Google Shape;80;p16"/>
          <p:cNvSpPr txBox="1"/>
          <p:nvPr/>
        </p:nvSpPr>
        <p:spPr>
          <a:xfrm>
            <a:off x="7848600" y="4838700"/>
            <a:ext cx="1269900" cy="2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4">
                  <a:extLst>
                    <a:ext uri="{A12FA001-AC4F-418D-AE19-62706E023703}">
                      <ahyp:hlinkClr xmlns:ahyp="http://schemas.microsoft.com/office/drawing/2018/hyperlinkcolor" val="tx"/>
                    </a:ext>
                  </a:extLst>
                </a:hlinkClick>
              </a:rPr>
              <a:t>Pixabay</a:t>
            </a:r>
            <a:endParaRPr sz="800">
              <a:solidFill>
                <a:srgbClr val="FFFFFF"/>
              </a:solidFill>
              <a:latin typeface="Lexend"/>
              <a:ea typeface="Lexend"/>
              <a:cs typeface="Lexend"/>
              <a:sym typeface="Lexend"/>
            </a:endParaRPr>
          </a:p>
        </p:txBody>
      </p:sp>
      <p:sp>
        <p:nvSpPr>
          <p:cNvPr id="81" name="Google Shape;81;p16"/>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p:nvPr/>
        </p:nvSpPr>
        <p:spPr>
          <a:xfrm>
            <a:off x="508000" y="6350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Detection Methods and Applications</a:t>
            </a:r>
            <a:endParaRPr sz="2400" b="1">
              <a:latin typeface="League Spartan"/>
              <a:ea typeface="League Spartan"/>
              <a:cs typeface="League Spartan"/>
              <a:sym typeface="League Spartan"/>
            </a:endParaRPr>
          </a:p>
        </p:txBody>
      </p:sp>
      <p:sp>
        <p:nvSpPr>
          <p:cNvPr id="83" name="Google Shape;83;p16"/>
          <p:cNvSpPr txBox="1"/>
          <p:nvPr/>
        </p:nvSpPr>
        <p:spPr>
          <a:xfrm>
            <a:off x="508000" y="15112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ter"/>
                <a:ea typeface="Inter"/>
                <a:cs typeface="Inter"/>
                <a:sym typeface="Inter"/>
              </a:rPr>
              <a:t>-  IDS detection methods include Signature-based IDS and Anomaly-based IDS.</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Signature-based IDS uses patterns to detect an intrusion, while Anomaly-based IDS detects deviations from a model of "good" traffic.</a:t>
            </a:r>
            <a:endParaRPr>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r>
              <a:rPr lang="en">
                <a:latin typeface="Inter"/>
                <a:ea typeface="Inter"/>
                <a:cs typeface="Inter"/>
                <a:sym typeface="Inter"/>
              </a:rPr>
              <a:t>-  IDS can be used in a Java project to detect database intrusion, with an admin panel able to preview user information and an intruder triggering a warning message.</a:t>
            </a:r>
            <a:endParaRPr>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635000" y="635000"/>
            <a:ext cx="762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Problem Statement</a:t>
            </a:r>
            <a:endParaRPr sz="2400" b="1">
              <a:solidFill>
                <a:srgbClr val="000000"/>
              </a:solidFill>
              <a:latin typeface="League Spartan"/>
              <a:ea typeface="League Spartan"/>
              <a:cs typeface="League Spartan"/>
              <a:sym typeface="League Spartan"/>
            </a:endParaRPr>
          </a:p>
        </p:txBody>
      </p:sp>
      <p:sp>
        <p:nvSpPr>
          <p:cNvPr id="89" name="Google Shape;89;p17"/>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7"/>
          <p:cNvSpPr txBox="1"/>
          <p:nvPr/>
        </p:nvSpPr>
        <p:spPr>
          <a:xfrm>
            <a:off x="635000" y="1504475"/>
            <a:ext cx="8351100" cy="24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latin typeface="Inter"/>
                <a:ea typeface="Inter"/>
                <a:cs typeface="Inter"/>
                <a:sym typeface="Inter"/>
              </a:rPr>
              <a:t>-  Current IDS not effective in detecting and preventing all types of cyberattacks</a:t>
            </a: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sz="1600">
                <a:latin typeface="Inter"/>
                <a:ea typeface="Inter"/>
                <a:cs typeface="Inter"/>
                <a:sym typeface="Inter"/>
              </a:rPr>
              <a:t>-  System lacks ability to detect sophisticated and evasive attacks</a:t>
            </a: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sz="1600">
                <a:latin typeface="Inter"/>
                <a:ea typeface="Inter"/>
                <a:cs typeface="Inter"/>
                <a:sym typeface="Inter"/>
              </a:rPr>
              <a:t>-  Generates a high number of false positives</a:t>
            </a: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sz="1600">
                <a:latin typeface="Inter"/>
                <a:ea typeface="Inter"/>
                <a:cs typeface="Inter"/>
                <a:sym typeface="Inter"/>
              </a:rPr>
              <a:t>-  Need to develop and implement an improved IDS</a:t>
            </a: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sz="1600">
              <a:latin typeface="Inter"/>
              <a:ea typeface="Inter"/>
              <a:cs typeface="Inter"/>
              <a:sym typeface="Inter"/>
            </a:endParaRPr>
          </a:p>
          <a:p>
            <a:pPr marL="0" lvl="0" indent="0" algn="l" rtl="0">
              <a:spcBef>
                <a:spcPts val="0"/>
              </a:spcBef>
              <a:spcAft>
                <a:spcPts val="0"/>
              </a:spcAft>
              <a:buNone/>
            </a:pPr>
            <a:endParaRPr sz="160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635000" y="635000"/>
            <a:ext cx="762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Motivation</a:t>
            </a:r>
            <a:endParaRPr sz="2400" b="1">
              <a:solidFill>
                <a:srgbClr val="000000"/>
              </a:solidFill>
              <a:latin typeface="League Spartan"/>
              <a:ea typeface="League Spartan"/>
              <a:cs typeface="League Spartan"/>
              <a:sym typeface="League Spartan"/>
            </a:endParaRPr>
          </a:p>
        </p:txBody>
      </p:sp>
      <p:sp>
        <p:nvSpPr>
          <p:cNvPr id="96" name="Google Shape;96;p18"/>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8"/>
          <p:cNvSpPr txBox="1"/>
          <p:nvPr/>
        </p:nvSpPr>
        <p:spPr>
          <a:xfrm>
            <a:off x="635000" y="1421300"/>
            <a:ext cx="7965300" cy="23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latin typeface="Inter"/>
                <a:ea typeface="Inter"/>
                <a:cs typeface="Inter"/>
                <a:sym typeface="Inter"/>
              </a:rPr>
              <a:t>-  Provide early warning and defense against cyberattacks</a:t>
            </a: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sz="1600">
                <a:latin typeface="Inter"/>
                <a:ea typeface="Inter"/>
                <a:cs typeface="Inter"/>
                <a:sym typeface="Inter"/>
              </a:rPr>
              <a:t>-  Identify unauthorized access to computer systems or networks</a:t>
            </a: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sz="1600">
                <a:latin typeface="Inter"/>
                <a:ea typeface="Inter"/>
                <a:cs typeface="Inter"/>
                <a:sym typeface="Inter"/>
              </a:rPr>
              <a:t>-  Provide insights into weaknesses in security posture</a:t>
            </a: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sz="1600">
                <a:latin typeface="Inter"/>
                <a:ea typeface="Inter"/>
                <a:cs typeface="Inter"/>
                <a:sym typeface="Inter"/>
              </a:rPr>
              <a:t>-  Guide improvements to prevent future attacks</a:t>
            </a:r>
            <a:endParaRPr sz="1600">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sz="1600">
              <a:latin typeface="Inter"/>
              <a:ea typeface="Inter"/>
              <a:cs typeface="Inter"/>
              <a:sym typeface="Inter"/>
            </a:endParaRPr>
          </a:p>
          <a:p>
            <a:pPr marL="0" lvl="0" indent="0" algn="l" rtl="0">
              <a:spcBef>
                <a:spcPts val="0"/>
              </a:spcBef>
              <a:spcAft>
                <a:spcPts val="0"/>
              </a:spcAft>
              <a:buNone/>
            </a:pPr>
            <a:endParaRPr sz="1600">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0" y="517675"/>
            <a:ext cx="8520600" cy="46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rgbClr val="000000"/>
                </a:solidFill>
                <a:latin typeface="League Spartan"/>
                <a:ea typeface="League Spartan"/>
                <a:cs typeface="League Spartan"/>
                <a:sym typeface="League Spartan"/>
              </a:rPr>
              <a:t>Literature Review of Intrusion Detection System</a:t>
            </a:r>
            <a:endParaRPr sz="2400" b="1">
              <a:solidFill>
                <a:srgbClr val="000000"/>
              </a:solidFill>
              <a:latin typeface="League Spartan"/>
              <a:ea typeface="League Spartan"/>
              <a:cs typeface="League Spartan"/>
              <a:sym typeface="League Spartan"/>
            </a:endParaRPr>
          </a:p>
        </p:txBody>
      </p:sp>
      <p:sp>
        <p:nvSpPr>
          <p:cNvPr id="103" name="Google Shape;103;p19"/>
          <p:cNvSpPr txBox="1">
            <a:spLocks noGrp="1"/>
          </p:cNvSpPr>
          <p:nvPr>
            <p:ph type="subTitle" idx="1"/>
          </p:nvPr>
        </p:nvSpPr>
        <p:spPr>
          <a:xfrm>
            <a:off x="243625" y="1089200"/>
            <a:ext cx="8520600" cy="37593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sz="1500">
                <a:solidFill>
                  <a:schemeClr val="dk1"/>
                </a:solidFill>
              </a:rPr>
              <a:t>(1)The paper [1] showed an overview of detection methodologies, approaches and technologies for IDSs. Also mentioned two popular and open-source tools implemented by the rule-based approach (Snort and ClamAV). Snort explores the Aho-Cora algorithm for exact match signature detection and ClamAV uses a variant of the same algorithm to process the signatures with regular expression. These rule-based detection could be time consuming because these examines multi criteria in a rule. However, if IDS uses GPU along with CPU traffic processing throughput will raise efficiently.</a:t>
            </a:r>
            <a:endParaRPr sz="1500">
              <a:solidFill>
                <a:schemeClr val="dk1"/>
              </a:solidFill>
            </a:endParaRPr>
          </a:p>
          <a:p>
            <a:pPr marL="457200" lvl="0" indent="0" algn="l" rtl="0">
              <a:lnSpc>
                <a:spcPct val="115000"/>
              </a:lnSpc>
              <a:spcBef>
                <a:spcPts val="1200"/>
              </a:spcBef>
              <a:spcAft>
                <a:spcPts val="0"/>
              </a:spcAft>
              <a:buNone/>
            </a:pPr>
            <a:r>
              <a:rPr lang="en" sz="1400">
                <a:solidFill>
                  <a:schemeClr val="dk1"/>
                </a:solidFill>
              </a:rPr>
              <a:t>(2)The paper[2] provides a literature review on machine learning (ML) and deep learning (DL) approaches for network intrusion detection systems (NIDS). The authors categorize the surveyed literature based on the ML and DL algorithms used in NIDS and compare their performance using different evaluation metrics. They also discuss the challenges and future directions in the field of NIDS.</a:t>
            </a:r>
            <a:endParaRPr sz="1400">
              <a:solidFill>
                <a:schemeClr val="dk1"/>
              </a:solidFill>
            </a:endParaRPr>
          </a:p>
          <a:p>
            <a:pPr marL="457200" lvl="0" indent="0" algn="l" rtl="0">
              <a:lnSpc>
                <a:spcPct val="115000"/>
              </a:lnSpc>
              <a:spcBef>
                <a:spcPts val="120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1200"/>
              </a:spcBef>
              <a:spcAft>
                <a:spcPts val="0"/>
              </a:spcAft>
              <a:buNone/>
            </a:pPr>
            <a:endParaRPr sz="1600">
              <a:solidFill>
                <a:srgbClr val="000000"/>
              </a:solidFill>
              <a:latin typeface="Inter"/>
              <a:ea typeface="Inter"/>
              <a:cs typeface="Inter"/>
              <a:sym typeface="Inter"/>
            </a:endParaRPr>
          </a:p>
        </p:txBody>
      </p:sp>
      <p:sp>
        <p:nvSpPr>
          <p:cNvPr id="104" name="Google Shape;104;p19"/>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635000" y="635000"/>
            <a:ext cx="762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Why we use JavaFX, Java Swing, and JDBC</a:t>
            </a:r>
            <a:endParaRPr sz="2400" b="1">
              <a:solidFill>
                <a:srgbClr val="000000"/>
              </a:solidFill>
              <a:latin typeface="League Spartan"/>
              <a:ea typeface="League Spartan"/>
              <a:cs typeface="League Spartan"/>
              <a:sym typeface="League Spartan"/>
            </a:endParaRPr>
          </a:p>
        </p:txBody>
      </p:sp>
      <p:sp>
        <p:nvSpPr>
          <p:cNvPr id="110" name="Google Shape;110;p20"/>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0"/>
          <p:cNvSpPr txBox="1"/>
          <p:nvPr/>
        </p:nvSpPr>
        <p:spPr>
          <a:xfrm>
            <a:off x="635000" y="1270000"/>
            <a:ext cx="5079900" cy="4572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Inter"/>
              <a:buChar char="●"/>
            </a:pPr>
            <a:r>
              <a:rPr lang="en" sz="1600">
                <a:latin typeface="Inter"/>
                <a:ea typeface="Inter"/>
                <a:cs typeface="Inter"/>
                <a:sym typeface="Inter"/>
              </a:rPr>
              <a:t>JavaFX and Java Swing provide rich GUI for easy navigation and interaction with the software</a:t>
            </a:r>
            <a:endParaRPr sz="1600">
              <a:latin typeface="Inter"/>
              <a:ea typeface="Inter"/>
              <a:cs typeface="Inter"/>
              <a:sym typeface="Inter"/>
            </a:endParaRPr>
          </a:p>
          <a:p>
            <a:pPr marL="457200" lvl="0" indent="-330200" algn="l" rtl="0">
              <a:spcBef>
                <a:spcPts val="0"/>
              </a:spcBef>
              <a:spcAft>
                <a:spcPts val="0"/>
              </a:spcAft>
              <a:buSzPts val="1600"/>
              <a:buFont typeface="Inter"/>
              <a:buChar char="●"/>
            </a:pPr>
            <a:r>
              <a:rPr lang="en" sz="1600">
                <a:latin typeface="Inter"/>
                <a:ea typeface="Inter"/>
                <a:cs typeface="Inter"/>
                <a:sym typeface="Inter"/>
              </a:rPr>
              <a:t>JDBC allows for seamless integration with relational databases</a:t>
            </a:r>
            <a:endParaRPr sz="1600">
              <a:latin typeface="Inter"/>
              <a:ea typeface="Inter"/>
              <a:cs typeface="Inter"/>
              <a:sym typeface="Inter"/>
            </a:endParaRPr>
          </a:p>
          <a:p>
            <a:pPr marL="457200" lvl="0" indent="-330200" algn="l" rtl="0">
              <a:spcBef>
                <a:spcPts val="0"/>
              </a:spcBef>
              <a:spcAft>
                <a:spcPts val="0"/>
              </a:spcAft>
              <a:buSzPts val="1600"/>
              <a:buFont typeface="Inter"/>
              <a:buChar char="●"/>
            </a:pPr>
            <a:r>
              <a:rPr lang="en" sz="1600">
                <a:latin typeface="Inter"/>
                <a:ea typeface="Inter"/>
                <a:cs typeface="Inter"/>
                <a:sym typeface="Inter"/>
              </a:rPr>
              <a:t>Java is a widely used language with strong community support and regular updates</a:t>
            </a:r>
            <a:endParaRPr sz="1600">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21</TotalTime>
  <Words>844</Words>
  <Application>Microsoft Office PowerPoint</Application>
  <PresentationFormat>On-screen Show (16:9)</PresentationFormat>
  <Paragraphs>129</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Roboto</vt:lpstr>
      <vt:lpstr>League Spartan</vt:lpstr>
      <vt:lpstr>Lexend</vt:lpstr>
      <vt:lpstr>Calibri</vt:lpstr>
      <vt:lpstr>Inter</vt:lpstr>
      <vt:lpstr>Simple Light</vt:lpstr>
      <vt:lpstr>Computer Security Section – A Group - 1 </vt:lpstr>
      <vt:lpstr>Intrusion Detection System</vt:lpstr>
      <vt:lpstr>PowerPoint Presentation</vt:lpstr>
      <vt:lpstr>PowerPoint Presentation</vt:lpstr>
      <vt:lpstr>PowerPoint Presentation</vt:lpstr>
      <vt:lpstr>Problem Statement</vt:lpstr>
      <vt:lpstr>Motivation</vt:lpstr>
      <vt:lpstr>Literature Review of Intrusion Detection System</vt:lpstr>
      <vt:lpstr>Why we use JavaFX, Java Swing, and JDBC</vt:lpstr>
      <vt:lpstr>PowerPoint Presentation</vt:lpstr>
      <vt:lpstr>Design/Flowchart</vt:lpstr>
      <vt:lpstr>Complex Engineering: Complex Engineering Problems(P): </vt:lpstr>
      <vt:lpstr>Complex Engineering Activities(A):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Section – A Group - 1 </dc:title>
  <cp:lastModifiedBy>Sazzad Mzd</cp:lastModifiedBy>
  <cp:revision>6</cp:revision>
  <dcterms:modified xsi:type="dcterms:W3CDTF">2023-05-02T18:54:45Z</dcterms:modified>
</cp:coreProperties>
</file>