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mmetto One"/>
      <p:regular r:id="rId24"/>
    </p:embeddedFont>
    <p:embeddedFont>
      <p:font typeface="Teko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i"/>
      <p:regular r:id="rId31"/>
    </p:embeddedFont>
    <p:embeddedFont>
      <p:font typeface="Barlow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ZeMszAt+vLKP+GGhEAJhIWyhi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mmetto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eko-bold.fntdata"/><Relationship Id="rId25" Type="http://schemas.openxmlformats.org/officeDocument/2006/relationships/font" Target="fonts/Teko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i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-italic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.fntdata"/><Relationship Id="rId14" Type="http://schemas.openxmlformats.org/officeDocument/2006/relationships/slide" Target="slides/slide10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8c6846e7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e8c6846e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8c6846e7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e8c6846e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8c6846e7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1e8c6846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8c6846e7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e8c6846e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8c6846e7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e8c6846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e8c6846e7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1e8c6846e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8c6846e7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e8c6846e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8c6846e7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1e8c6846e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8c6846e7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e8c6846e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1da4da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11da4d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8c6846e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1e8c6846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8c6846e7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1e8c6846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8c6846e7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1e8c6846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e8c6846e7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1e8c6846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8c6846e7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e8c6846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8c6846e7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e8c6846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4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4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9" name="Google Shape;19;p43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43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22" name="Google Shape;22;p43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3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5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4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8" name="Google Shape;28;p4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44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33" name="Google Shape;33;p44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4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6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019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4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5" name="Google Shape;45;p4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48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48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4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4" name="Google Shape;54;p4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49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60" name="Google Shape;60;p49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50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6" name="Google Shape;66;p50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0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019"/>
                </a:srgbClr>
              </a:gs>
              <a:gs pos="100000">
                <a:srgbClr val="FFFFFF">
                  <a:alpha val="2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471375" y="711250"/>
            <a:ext cx="54948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alibri"/>
              <a:buNone/>
            </a:pPr>
            <a:r>
              <a:rPr lang="en" sz="66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rPr>
              <a:t>UIU Eatery</a:t>
            </a:r>
            <a:br>
              <a:rPr lang="en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43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Cafeteria Management System-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88200" y="2384600"/>
            <a:ext cx="80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900900" y="2537100"/>
            <a:ext cx="734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8c6846e7_0_98"/>
          <p:cNvSpPr txBox="1"/>
          <p:nvPr>
            <p:ph type="title"/>
          </p:nvPr>
        </p:nvSpPr>
        <p:spPr>
          <a:xfrm>
            <a:off x="706825" y="161675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53" name="Google Shape;153;g11e8c6846e7_0_98"/>
          <p:cNvSpPr txBox="1"/>
          <p:nvPr>
            <p:ph idx="2" type="body"/>
          </p:nvPr>
        </p:nvSpPr>
        <p:spPr>
          <a:xfrm flipH="1">
            <a:off x="6404600" y="2190175"/>
            <a:ext cx="18891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One third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 people thinks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Complaint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 box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 viewing stock availability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are unnecessary.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" name="Google Shape;154;g11e8c6846e7_0_98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11e8c6846e7_0_98"/>
          <p:cNvSpPr txBox="1"/>
          <p:nvPr/>
        </p:nvSpPr>
        <p:spPr>
          <a:xfrm>
            <a:off x="726050" y="906325"/>
            <a:ext cx="750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We are trying to build a system for food ordering in the university cafeteria. </a:t>
            </a: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Which feature do you think is/are unnecessary for our System?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We are trying to build a system for food ordering in the university cafeteria. Which feature do you think is/are unnecessary for our System?&#10;. Number of responses: 36 responses." id="156" name="Google Shape;156;g11e8c6846e7_0_98" title="We are trying to build a system for food ordering in the university cafeteria. Which feature do you think is/are unnecessary for our System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4525"/>
            <a:ext cx="5528351" cy="29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8c6846e7_0_116"/>
          <p:cNvSpPr txBox="1"/>
          <p:nvPr>
            <p:ph type="title"/>
          </p:nvPr>
        </p:nvSpPr>
        <p:spPr>
          <a:xfrm>
            <a:off x="819750" y="254550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62" name="Google Shape;162;g11e8c6846e7_0_116"/>
          <p:cNvSpPr txBox="1"/>
          <p:nvPr>
            <p:ph idx="2" type="body"/>
          </p:nvPr>
        </p:nvSpPr>
        <p:spPr>
          <a:xfrm flipH="1">
            <a:off x="6513275" y="1900850"/>
            <a:ext cx="20415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Majority wanted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view stock availability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(66.7%)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. 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Sorting option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was least wanted.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3" name="Google Shape;163;g11e8c6846e7_0_116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g11e8c6846e7_0_116"/>
          <p:cNvSpPr txBox="1"/>
          <p:nvPr/>
        </p:nvSpPr>
        <p:spPr>
          <a:xfrm>
            <a:off x="804100" y="901050"/>
            <a:ext cx="516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Which of the following feature would you want to find in our system?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Which of the following feature would you want to find in our system?&#10;. Number of responses: 36 responses." id="165" name="Google Shape;165;g11e8c6846e7_0_116" title="Which of the following feature would you want to find in our system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6208476" cy="295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8c6846e7_0_125"/>
          <p:cNvSpPr txBox="1"/>
          <p:nvPr>
            <p:ph type="title"/>
          </p:nvPr>
        </p:nvSpPr>
        <p:spPr>
          <a:xfrm>
            <a:off x="716200" y="131250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71" name="Google Shape;171;g11e8c6846e7_0_125"/>
          <p:cNvSpPr txBox="1"/>
          <p:nvPr>
            <p:ph idx="2" type="body"/>
          </p:nvPr>
        </p:nvSpPr>
        <p:spPr>
          <a:xfrm flipH="1">
            <a:off x="6596975" y="1928375"/>
            <a:ext cx="19578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77.8%</a:t>
            </a:r>
            <a:r>
              <a:rPr b="1" lang="en" sz="1600"/>
              <a:t> positive responded to make it a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Responsive website</a:t>
            </a:r>
            <a:r>
              <a:rPr b="1" lang="en" sz="1600"/>
              <a:t>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 We will try our best to implement that.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2" name="Google Shape;172;g11e8c6846e7_0_125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g11e8c6846e7_0_125"/>
          <p:cNvSpPr txBox="1"/>
          <p:nvPr/>
        </p:nvSpPr>
        <p:spPr>
          <a:xfrm>
            <a:off x="804100" y="901050"/>
            <a:ext cx="544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Which kind of the system you want ours to be for your comfortability? 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Which kind of system do you want ours to be for your comfort?&#10;. Number of responses: 36 responses." id="174" name="Google Shape;174;g11e8c6846e7_0_125" title="Which kind of system do you want ours to be for your comfort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6292178" cy="299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8c6846e7_0_134"/>
          <p:cNvSpPr txBox="1"/>
          <p:nvPr>
            <p:ph type="title"/>
          </p:nvPr>
        </p:nvSpPr>
        <p:spPr>
          <a:xfrm>
            <a:off x="819750" y="131250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80" name="Google Shape;180;g11e8c6846e7_0_134"/>
          <p:cNvSpPr txBox="1"/>
          <p:nvPr>
            <p:ph idx="2" type="body"/>
          </p:nvPr>
        </p:nvSpPr>
        <p:spPr>
          <a:xfrm flipH="1">
            <a:off x="6378550" y="1543525"/>
            <a:ext cx="22371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Bkash</a:t>
            </a:r>
            <a:r>
              <a:rPr b="1" lang="en" sz="1600" u="sng"/>
              <a:t> </a:t>
            </a:r>
            <a:r>
              <a:rPr b="1" lang="en" sz="1600"/>
              <a:t>is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80%</a:t>
            </a:r>
            <a:r>
              <a:rPr b="1" lang="en" sz="1600"/>
              <a:t> and 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UCAM balance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COD</a:t>
            </a:r>
            <a:r>
              <a:rPr b="1" lang="en" sz="1600" u="sng"/>
              <a:t> </a:t>
            </a:r>
            <a:r>
              <a:rPr b="1" lang="en" sz="1600"/>
              <a:t>is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33.3%</a:t>
            </a:r>
            <a:r>
              <a:rPr b="1" lang="en" sz="1600"/>
              <a:t>.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Credit card </a:t>
            </a:r>
            <a:r>
              <a:rPr b="1" lang="en" sz="1600"/>
              <a:t>least wanted in our system.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1" name="Google Shape;181;g11e8c6846e7_0_134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g11e8c6846e7_0_134"/>
          <p:cNvSpPr txBox="1"/>
          <p:nvPr/>
        </p:nvSpPr>
        <p:spPr>
          <a:xfrm>
            <a:off x="728000" y="901050"/>
            <a:ext cx="525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Which payment system do you prefer for ou</a:t>
            </a: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payment?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Which payment system do you prefer for our payment?&#10;. Number of responses: 36 responses." id="183" name="Google Shape;183;g11e8c6846e7_0_134" title="Which payment system do you prefer for our payment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6073754" cy="288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8c6846e7_0_143"/>
          <p:cNvSpPr txBox="1"/>
          <p:nvPr>
            <p:ph type="title"/>
          </p:nvPr>
        </p:nvSpPr>
        <p:spPr>
          <a:xfrm>
            <a:off x="819750" y="116025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89" name="Google Shape;189;g11e8c6846e7_0_143"/>
          <p:cNvSpPr txBox="1"/>
          <p:nvPr>
            <p:ph idx="2" type="body"/>
          </p:nvPr>
        </p:nvSpPr>
        <p:spPr>
          <a:xfrm flipH="1">
            <a:off x="6680675" y="1964050"/>
            <a:ext cx="23247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-View crowd condition of cafeteria at a particular moment.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-Discount and offers.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-Although most people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seemed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satisfied with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provided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features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by us.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0" name="Google Shape;190;g11e8c6846e7_0_143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g11e8c6846e7_0_143"/>
          <p:cNvSpPr txBox="1"/>
          <p:nvPr/>
        </p:nvSpPr>
        <p:spPr>
          <a:xfrm>
            <a:off x="686550" y="860475"/>
            <a:ext cx="530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Do you think we need to add something in our service? Please let us know.</a:t>
            </a:r>
            <a:endParaRPr b="1" i="0" sz="16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Do you think we need to add something to our service? Please let us know.&#10;. Number of responses: 36 responses." id="192" name="Google Shape;192;g11e8c6846e7_0_143" title="Do you think we need to add something to our service? Please let us know.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975"/>
            <a:ext cx="6375875" cy="30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8c6846e7_0_157"/>
          <p:cNvSpPr txBox="1"/>
          <p:nvPr>
            <p:ph type="title"/>
          </p:nvPr>
        </p:nvSpPr>
        <p:spPr>
          <a:xfrm>
            <a:off x="987150" y="161700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Modified Feature List</a:t>
            </a:r>
            <a:endParaRPr sz="1800"/>
          </a:p>
        </p:txBody>
      </p:sp>
      <p:sp>
        <p:nvSpPr>
          <p:cNvPr id="198" name="Google Shape;198;g11e8c6846e7_0_157"/>
          <p:cNvSpPr txBox="1"/>
          <p:nvPr>
            <p:ph idx="2" type="body"/>
          </p:nvPr>
        </p:nvSpPr>
        <p:spPr>
          <a:xfrm flipH="1">
            <a:off x="693125" y="1114950"/>
            <a:ext cx="4076100" cy="3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User sign up login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Search and choose item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Cart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Reg.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homemade food by students with admin approval.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Room delivery for faculty and homemade food.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Payment options (Bkash, Nagad, UCAM and COD)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Review &amp; Rating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╸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Stock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check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‧"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e8c6846e7_0_157"/>
          <p:cNvSpPr txBox="1"/>
          <p:nvPr>
            <p:ph idx="12" type="sldNum"/>
          </p:nvPr>
        </p:nvSpPr>
        <p:spPr>
          <a:xfrm rot="-314583">
            <a:off x="8751671" y="4363594"/>
            <a:ext cx="384107" cy="5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g11e8c6846e7_0_157"/>
          <p:cNvSpPr txBox="1"/>
          <p:nvPr/>
        </p:nvSpPr>
        <p:spPr>
          <a:xfrm>
            <a:off x="987150" y="1320575"/>
            <a:ext cx="325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01" name="Google Shape;201;g11e8c6846e7_0_157"/>
          <p:cNvSpPr txBox="1"/>
          <p:nvPr/>
        </p:nvSpPr>
        <p:spPr>
          <a:xfrm>
            <a:off x="9080850" y="481077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02" name="Google Shape;202;g11e8c6846e7_0_157"/>
          <p:cNvSpPr txBox="1"/>
          <p:nvPr/>
        </p:nvSpPr>
        <p:spPr>
          <a:xfrm>
            <a:off x="4868075" y="1123450"/>
            <a:ext cx="40761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history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Complaint box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order monitoring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&amp; Update menu items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current crowd status of cafeteria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1e8c6846e7_0_157"/>
          <p:cNvSpPr txBox="1"/>
          <p:nvPr/>
        </p:nvSpPr>
        <p:spPr>
          <a:xfrm>
            <a:off x="4873075" y="3306325"/>
            <a:ext cx="346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2E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D9D2E9"/>
                </a:solidFill>
                <a:latin typeface="Barlow"/>
                <a:ea typeface="Barlow"/>
                <a:cs typeface="Barlow"/>
                <a:sym typeface="Barlow"/>
              </a:rPr>
              <a:t>Sorting</a:t>
            </a:r>
            <a:r>
              <a:rPr b="1" lang="en" sz="1800">
                <a:solidFill>
                  <a:srgbClr val="D9D2E9"/>
                </a:solidFill>
                <a:latin typeface="Barlow"/>
                <a:ea typeface="Barlow"/>
                <a:cs typeface="Barlow"/>
                <a:sym typeface="Barlow"/>
              </a:rPr>
              <a:t> option &amp; Tracking  features eliminated.</a:t>
            </a:r>
            <a:endParaRPr b="1" sz="1800">
              <a:solidFill>
                <a:srgbClr val="D9D2E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8c6846e7_0_167"/>
          <p:cNvSpPr txBox="1"/>
          <p:nvPr>
            <p:ph type="title"/>
          </p:nvPr>
        </p:nvSpPr>
        <p:spPr>
          <a:xfrm>
            <a:off x="693125" y="150475"/>
            <a:ext cx="7140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SWOT ANALYSIS</a:t>
            </a:r>
            <a:endParaRPr b="0"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1e8c6846e7_0_167"/>
          <p:cNvSpPr txBox="1"/>
          <p:nvPr>
            <p:ph idx="2" type="body"/>
          </p:nvPr>
        </p:nvSpPr>
        <p:spPr>
          <a:xfrm flipH="1">
            <a:off x="693125" y="1025925"/>
            <a:ext cx="4076100" cy="3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.</a:t>
            </a:r>
            <a:endParaRPr b="1" sz="1200"/>
          </a:p>
        </p:txBody>
      </p:sp>
      <p:sp>
        <p:nvSpPr>
          <p:cNvPr id="210" name="Google Shape;210;g11e8c6846e7_0_167"/>
          <p:cNvSpPr txBox="1"/>
          <p:nvPr>
            <p:ph idx="2" type="body"/>
          </p:nvPr>
        </p:nvSpPr>
        <p:spPr>
          <a:xfrm flipH="1">
            <a:off x="5173250" y="845275"/>
            <a:ext cx="374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 b="1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11" name="Google Shape;211;g11e8c6846e7_0_167"/>
          <p:cNvSpPr txBox="1"/>
          <p:nvPr>
            <p:ph idx="12" type="sldNum"/>
          </p:nvPr>
        </p:nvSpPr>
        <p:spPr>
          <a:xfrm rot="-314583">
            <a:off x="8751671" y="4363594"/>
            <a:ext cx="384107" cy="5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g11e8c6846e7_0_167"/>
          <p:cNvSpPr txBox="1"/>
          <p:nvPr/>
        </p:nvSpPr>
        <p:spPr>
          <a:xfrm>
            <a:off x="884825" y="6766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STRENGTH</a:t>
            </a:r>
            <a:endParaRPr b="1" i="0" sz="2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1e8c6846e7_0_167"/>
          <p:cNvSpPr txBox="1"/>
          <p:nvPr/>
        </p:nvSpPr>
        <p:spPr>
          <a:xfrm>
            <a:off x="9080850" y="481077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4" name="Google Shape;214;g11e8c6846e7_0_167"/>
          <p:cNvSpPr txBox="1"/>
          <p:nvPr/>
        </p:nvSpPr>
        <p:spPr>
          <a:xfrm>
            <a:off x="296425" y="1249000"/>
            <a:ext cx="39774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en" sz="1500">
                <a:solidFill>
                  <a:srgbClr val="D1D5DB"/>
                </a:solidFill>
                <a:latin typeface="Barlow"/>
                <a:ea typeface="Barlow"/>
                <a:cs typeface="Barlow"/>
                <a:sym typeface="Barlow"/>
              </a:rPr>
              <a:t>We have an excellent communication between us.</a:t>
            </a:r>
            <a:endParaRPr sz="1500">
              <a:solidFill>
                <a:srgbClr val="D1D5DB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 It’ll provide a convenient way for students/staff to order food from their favourite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restaurant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without leaving their places.</a:t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Offers fast and efficient delivery service to maintain customer satisfaction.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 The website will offer reviews for customers indicating high levels of customers satisfaction.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5" name="Google Shape;215;g11e8c6846e7_0_167"/>
          <p:cNvSpPr txBox="1"/>
          <p:nvPr/>
        </p:nvSpPr>
        <p:spPr>
          <a:xfrm>
            <a:off x="4769225" y="1477600"/>
            <a:ext cx="40761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 </a:t>
            </a:r>
            <a:r>
              <a:rPr lang="en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We lack marketing knowledge.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</a:t>
            </a:r>
            <a:r>
              <a:rPr lang="en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Currently we do not have Android or IOS developers and security experts in our team.</a:t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  </a:t>
            </a:r>
            <a:r>
              <a:rPr lang="en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Limited ability to control food quality as it  has limited control over food quality,, which can result in dissatisfied customers.</a:t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8c6846e7_0_195"/>
          <p:cNvSpPr txBox="1"/>
          <p:nvPr>
            <p:ph type="title"/>
          </p:nvPr>
        </p:nvSpPr>
        <p:spPr>
          <a:xfrm>
            <a:off x="693125" y="253000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SWOT ANALYSIS</a:t>
            </a:r>
            <a:endParaRPr b="0"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1e8c6846e7_0_195"/>
          <p:cNvSpPr txBox="1"/>
          <p:nvPr>
            <p:ph idx="2" type="body"/>
          </p:nvPr>
        </p:nvSpPr>
        <p:spPr>
          <a:xfrm flipH="1">
            <a:off x="5174175" y="1017325"/>
            <a:ext cx="398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 b="1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2" name="Google Shape;222;g11e8c6846e7_0_195"/>
          <p:cNvSpPr txBox="1"/>
          <p:nvPr>
            <p:ph idx="12" type="sldNum"/>
          </p:nvPr>
        </p:nvSpPr>
        <p:spPr>
          <a:xfrm rot="-314583">
            <a:off x="8751671" y="4363594"/>
            <a:ext cx="384107" cy="5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g11e8c6846e7_0_195"/>
          <p:cNvSpPr txBox="1"/>
          <p:nvPr/>
        </p:nvSpPr>
        <p:spPr>
          <a:xfrm>
            <a:off x="1063750" y="941050"/>
            <a:ext cx="3230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 b="1" i="0" sz="2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1e8c6846e7_0_195"/>
          <p:cNvSpPr txBox="1"/>
          <p:nvPr/>
        </p:nvSpPr>
        <p:spPr>
          <a:xfrm>
            <a:off x="9080850" y="481077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5" name="Google Shape;225;g11e8c6846e7_0_195"/>
          <p:cNvSpPr txBox="1"/>
          <p:nvPr/>
        </p:nvSpPr>
        <p:spPr>
          <a:xfrm>
            <a:off x="4949525" y="1429875"/>
            <a:ext cx="3356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EFFE"/>
                </a:solidFill>
                <a:latin typeface="Barlow Light"/>
                <a:ea typeface="Barlow Light"/>
                <a:cs typeface="Barlow Light"/>
                <a:sym typeface="Barlow Light"/>
              </a:rPr>
              <a:t>&gt;Intense competition as </a:t>
            </a:r>
            <a:r>
              <a:rPr lang="en">
                <a:solidFill>
                  <a:srgbClr val="E2EFFE"/>
                </a:solidFill>
                <a:latin typeface="Barlow Light"/>
                <a:ea typeface="Barlow Light"/>
                <a:cs typeface="Barlow Light"/>
                <a:sym typeface="Barlow Light"/>
              </a:rPr>
              <a:t>many developers are trying to create similar systems for our </a:t>
            </a:r>
            <a:r>
              <a:rPr lang="en">
                <a:solidFill>
                  <a:srgbClr val="E2EFFE"/>
                </a:solidFill>
                <a:latin typeface="Barlow Light"/>
                <a:ea typeface="Barlow Light"/>
                <a:cs typeface="Barlow Light"/>
                <a:sym typeface="Barlow Light"/>
              </a:rPr>
              <a:t>cafeteria</a:t>
            </a:r>
            <a:r>
              <a:rPr lang="en">
                <a:solidFill>
                  <a:srgbClr val="E2EFFE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>
              <a:solidFill>
                <a:srgbClr val="E2EFFE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2EFFE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2EFFE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EFFE"/>
                </a:solidFill>
                <a:latin typeface="Barlow Light"/>
                <a:ea typeface="Barlow Light"/>
                <a:cs typeface="Barlow Light"/>
                <a:sym typeface="Barlow Light"/>
              </a:rPr>
              <a:t>&gt;Negative reviews backlash. </a:t>
            </a:r>
            <a:r>
              <a:rPr lang="en">
                <a:solidFill>
                  <a:srgbClr val="E2EFFE"/>
                </a:solidFill>
                <a:latin typeface="Barlow Light"/>
                <a:ea typeface="Barlow Light"/>
                <a:cs typeface="Barlow Light"/>
                <a:sym typeface="Barlow Light"/>
              </a:rPr>
              <a:t>Negative reviews from dissatisfied customers lead to a decrease in demand of our system.</a:t>
            </a:r>
            <a:endParaRPr>
              <a:solidFill>
                <a:srgbClr val="E2EFFE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6" name="Google Shape;226;g11e8c6846e7_0_195"/>
          <p:cNvSpPr txBox="1"/>
          <p:nvPr/>
        </p:nvSpPr>
        <p:spPr>
          <a:xfrm>
            <a:off x="398900" y="1582275"/>
            <a:ext cx="42564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</a:t>
            </a:r>
            <a:r>
              <a:rPr b="1"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Expansion to other universities. </a:t>
            </a:r>
            <a:r>
              <a:rPr b="1" lang="en"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This website can expand to every other  institution with canteens</a:t>
            </a:r>
            <a:endParaRPr b="1" sz="13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&gt;Partnership with cafeteria and students. </a:t>
            </a:r>
            <a:r>
              <a:rPr b="1" lang="en"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This website supports new restaurants and students to register themselves to serve and deliver food.</a:t>
            </a:r>
            <a:endParaRPr b="1" sz="13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e8c6846e7_0_204"/>
          <p:cNvSpPr txBox="1"/>
          <p:nvPr>
            <p:ph type="title"/>
          </p:nvPr>
        </p:nvSpPr>
        <p:spPr>
          <a:xfrm>
            <a:off x="693125" y="313875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SWOT ANALYSIS</a:t>
            </a:r>
            <a:endParaRPr b="0"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1e8c6846e7_0_204"/>
          <p:cNvSpPr txBox="1"/>
          <p:nvPr>
            <p:ph idx="2" type="body"/>
          </p:nvPr>
        </p:nvSpPr>
        <p:spPr>
          <a:xfrm flipH="1">
            <a:off x="693125" y="1061700"/>
            <a:ext cx="4076100" cy="3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.</a:t>
            </a:r>
            <a:endParaRPr b="1" sz="1200"/>
          </a:p>
        </p:txBody>
      </p:sp>
      <p:sp>
        <p:nvSpPr>
          <p:cNvPr id="233" name="Google Shape;233;g11e8c6846e7_0_204"/>
          <p:cNvSpPr txBox="1"/>
          <p:nvPr>
            <p:ph idx="2" type="body"/>
          </p:nvPr>
        </p:nvSpPr>
        <p:spPr>
          <a:xfrm flipH="1">
            <a:off x="4769400" y="1747125"/>
            <a:ext cx="4189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34" name="Google Shape;234;g11e8c6846e7_0_204"/>
          <p:cNvSpPr txBox="1"/>
          <p:nvPr>
            <p:ph idx="12" type="sldNum"/>
          </p:nvPr>
        </p:nvSpPr>
        <p:spPr>
          <a:xfrm rot="-314583">
            <a:off x="8751671" y="4363594"/>
            <a:ext cx="384107" cy="573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g11e8c6846e7_0_204"/>
          <p:cNvSpPr txBox="1"/>
          <p:nvPr/>
        </p:nvSpPr>
        <p:spPr>
          <a:xfrm>
            <a:off x="693125" y="875775"/>
            <a:ext cx="7902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endParaRPr b="1" i="0" sz="20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 u="sng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As our target audience is very small in number and our work </a:t>
            </a: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field is only limited to our campus, this might come as an obstacle. But with such enthusiastic team spirit like ours, and a greater motivation to make our campus a better place, we can use this obstacle to our advantage and make life easier for ourselves.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Address weaknesses to improve customer satisfaction by developing better partnerships, investing in     technology, and improving communication with restaurants.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Reduce  threats by diversifying services, staying up-to-date with regulations, and addressing negative feedback.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Differentiate from competitors by introducing new and unique features.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1e8c6846e7_0_204"/>
          <p:cNvSpPr txBox="1"/>
          <p:nvPr/>
        </p:nvSpPr>
        <p:spPr>
          <a:xfrm>
            <a:off x="9080850" y="481077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1da4daa9_0_0"/>
          <p:cNvSpPr txBox="1"/>
          <p:nvPr>
            <p:ph type="ctrTitle"/>
          </p:nvPr>
        </p:nvSpPr>
        <p:spPr>
          <a:xfrm>
            <a:off x="855300" y="2374850"/>
            <a:ext cx="5110800" cy="222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Taiyaba Taskin               </a:t>
            </a:r>
            <a:r>
              <a:rPr lang="en" sz="18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011162063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Shifa Chowdhury Iwase</a:t>
            </a:r>
            <a:r>
              <a:rPr lang="en" sz="1800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       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011183003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Jubayer Hossain Sheebly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ID:011183017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Tarifuzzaman                       ID: 011191245</a:t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Sazzad Mazumder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011201285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111da4daa9_0_0"/>
          <p:cNvSpPr txBox="1"/>
          <p:nvPr/>
        </p:nvSpPr>
        <p:spPr>
          <a:xfrm>
            <a:off x="0" y="1169225"/>
            <a:ext cx="5787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Team</a:t>
            </a: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7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716650" y="380800"/>
            <a:ext cx="4912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audience</a:t>
            </a:r>
            <a:endParaRPr/>
          </a:p>
        </p:txBody>
      </p:sp>
      <p:sp>
        <p:nvSpPr>
          <p:cNvPr id="86" name="Google Shape;86;p2"/>
          <p:cNvSpPr txBox="1"/>
          <p:nvPr>
            <p:ph idx="2" type="body"/>
          </p:nvPr>
        </p:nvSpPr>
        <p:spPr>
          <a:xfrm>
            <a:off x="86875" y="4211000"/>
            <a:ext cx="8744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FFFFFF"/>
                </a:solidFill>
              </a:rPr>
              <a:t>                        89.9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% </a:t>
            </a:r>
            <a:r>
              <a:rPr lang="en" sz="1600">
                <a:solidFill>
                  <a:srgbClr val="FFFFFF"/>
                </a:solidFill>
              </a:rPr>
              <a:t>attendee is 21-30 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years</a:t>
            </a:r>
            <a:r>
              <a:rPr lang="en" sz="1600">
                <a:solidFill>
                  <a:srgbClr val="FFFFFF"/>
                </a:solidFill>
              </a:rPr>
              <a:t>  old                                    55.6 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%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Male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;</a:t>
            </a:r>
            <a:r>
              <a:rPr lang="en" sz="1600">
                <a:solidFill>
                  <a:srgbClr val="FFFFFF"/>
                </a:solidFill>
              </a:rPr>
              <a:t> 44.4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% Female</a:t>
            </a:r>
            <a:r>
              <a:rPr lang="en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800850" y="1060125"/>
            <a:ext cx="78552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Survey Attendee: 36</a:t>
            </a:r>
            <a:endParaRPr b="1" i="0" sz="23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9300"/>
            <a:ext cx="4196862" cy="27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75" y="1489300"/>
            <a:ext cx="4196850" cy="2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8c6846e7_0_14"/>
          <p:cNvSpPr txBox="1"/>
          <p:nvPr>
            <p:ph type="title"/>
          </p:nvPr>
        </p:nvSpPr>
        <p:spPr>
          <a:xfrm>
            <a:off x="716650" y="380800"/>
            <a:ext cx="4912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audience</a:t>
            </a:r>
            <a:endParaRPr/>
          </a:p>
        </p:txBody>
      </p:sp>
      <p:sp>
        <p:nvSpPr>
          <p:cNvPr id="96" name="Google Shape;96;g11e8c6846e7_0_14"/>
          <p:cNvSpPr txBox="1"/>
          <p:nvPr>
            <p:ph idx="2" type="body"/>
          </p:nvPr>
        </p:nvSpPr>
        <p:spPr>
          <a:xfrm flipH="1">
            <a:off x="2440025" y="2093450"/>
            <a:ext cx="16221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7" name="Google Shape;97;g11e8c6846e7_0_14"/>
          <p:cNvSpPr txBox="1"/>
          <p:nvPr>
            <p:ph idx="2" type="body"/>
          </p:nvPr>
        </p:nvSpPr>
        <p:spPr>
          <a:xfrm>
            <a:off x="289250" y="4180550"/>
            <a:ext cx="765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91.4 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%</a:t>
            </a:r>
            <a:r>
              <a:rPr lang="en" sz="1600">
                <a:solidFill>
                  <a:srgbClr val="FFFFFF"/>
                </a:solidFill>
              </a:rPr>
              <a:t> is 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student</a:t>
            </a:r>
            <a:r>
              <a:rPr lang="en" sz="1600">
                <a:solidFill>
                  <a:srgbClr val="FFFFFF"/>
                </a:solidFill>
              </a:rPr>
              <a:t> &amp; rest of them are engineers,  and others.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8" name="Google Shape;98;g11e8c6846e7_0_14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g11e8c6846e7_0_14"/>
          <p:cNvSpPr txBox="1"/>
          <p:nvPr/>
        </p:nvSpPr>
        <p:spPr>
          <a:xfrm>
            <a:off x="4992725" y="1458825"/>
            <a:ext cx="36813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   Information we collected from </a:t>
            </a:r>
            <a:endParaRPr b="0" i="0" sz="19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00" name="Google Shape;100;g11e8c6846e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232" y="2343211"/>
            <a:ext cx="1474419" cy="120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1e8c6846e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25" y="1269150"/>
            <a:ext cx="4531800" cy="30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8c6846e7_0_36"/>
          <p:cNvSpPr txBox="1"/>
          <p:nvPr>
            <p:ph type="title"/>
          </p:nvPr>
        </p:nvSpPr>
        <p:spPr>
          <a:xfrm>
            <a:off x="879025" y="380800"/>
            <a:ext cx="7532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07" name="Google Shape;107;g11e8c6846e7_0_36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g11e8c6846e7_0_36"/>
          <p:cNvSpPr txBox="1"/>
          <p:nvPr/>
        </p:nvSpPr>
        <p:spPr>
          <a:xfrm>
            <a:off x="900413" y="790538"/>
            <a:ext cx="483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Have you used any of the online </a:t>
            </a: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food delivery </a:t>
            </a: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system before? If yes, which one?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" name="Google Shape;109;g11e8c6846e7_0_36"/>
          <p:cNvSpPr txBox="1"/>
          <p:nvPr/>
        </p:nvSpPr>
        <p:spPr>
          <a:xfrm>
            <a:off x="9898800" y="2635525"/>
            <a:ext cx="3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0" name="Google Shape;110;g11e8c6846e7_0_36"/>
          <p:cNvSpPr txBox="1"/>
          <p:nvPr/>
        </p:nvSpPr>
        <p:spPr>
          <a:xfrm>
            <a:off x="6147975" y="2016813"/>
            <a:ext cx="292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First is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Food Panda, </a:t>
            </a:r>
            <a:r>
              <a:rPr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then</a:t>
            </a: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Pathao Food.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Most users use multiple systems.</a:t>
            </a:r>
            <a:endParaRPr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Have you used any of the online food delivery system before? If yes, which one?. Number of responses: 36 responses." id="111" name="Google Shape;111;g11e8c6846e7_0_36" title="Have you used any of the online food delivery system before? If yes, which one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8750"/>
            <a:ext cx="5843174" cy="293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8c6846e7_0_46"/>
          <p:cNvSpPr txBox="1"/>
          <p:nvPr>
            <p:ph type="title"/>
          </p:nvPr>
        </p:nvSpPr>
        <p:spPr>
          <a:xfrm>
            <a:off x="881575" y="137950"/>
            <a:ext cx="573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17" name="Google Shape;117;g11e8c6846e7_0_46"/>
          <p:cNvSpPr txBox="1"/>
          <p:nvPr>
            <p:ph idx="2" type="body"/>
          </p:nvPr>
        </p:nvSpPr>
        <p:spPr>
          <a:xfrm flipH="1">
            <a:off x="6169975" y="2101450"/>
            <a:ext cx="2661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88.9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%</a:t>
            </a:r>
            <a:r>
              <a:rPr b="1" lang="en" sz="1600"/>
              <a:t> people’s experience is good &amp; satisfactory.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2.8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%</a:t>
            </a:r>
            <a:r>
              <a:rPr b="1" lang="en" sz="1600"/>
              <a:t> people didn’t get good services.</a:t>
            </a:r>
            <a:endParaRPr b="1" sz="1600"/>
          </a:p>
        </p:txBody>
      </p:sp>
      <p:sp>
        <p:nvSpPr>
          <p:cNvPr id="118" name="Google Shape;118;g11e8c6846e7_0_46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g11e8c6846e7_0_46"/>
          <p:cNvSpPr txBox="1"/>
          <p:nvPr/>
        </p:nvSpPr>
        <p:spPr>
          <a:xfrm>
            <a:off x="790275" y="837100"/>
            <a:ext cx="479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What was your experience in your previous food </a:t>
            </a: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ordering</a:t>
            </a: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on the other systems?</a:t>
            </a:r>
            <a:r>
              <a:rPr b="0" i="0" lang="en" sz="20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descr="Forms response chart. Question title: What was your experience in your previous food ordering on the other systems?&#10;. Number of responses: 36 responses." id="120" name="Google Shape;120;g11e8c6846e7_0_46" title="What was your experience in your previous food ordering on the other system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300"/>
            <a:ext cx="5865175" cy="29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8c6846e7_0_62"/>
          <p:cNvSpPr txBox="1"/>
          <p:nvPr>
            <p:ph type="title"/>
          </p:nvPr>
        </p:nvSpPr>
        <p:spPr>
          <a:xfrm>
            <a:off x="819750" y="189425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2200"/>
          </a:p>
        </p:txBody>
      </p:sp>
      <p:sp>
        <p:nvSpPr>
          <p:cNvPr id="126" name="Google Shape;126;g11e8c6846e7_0_62"/>
          <p:cNvSpPr txBox="1"/>
          <p:nvPr>
            <p:ph idx="2" type="body"/>
          </p:nvPr>
        </p:nvSpPr>
        <p:spPr>
          <a:xfrm flipH="1">
            <a:off x="6147475" y="2028250"/>
            <a:ext cx="23028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Maximum users found 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order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 tracking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is more useful.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" name="Google Shape;127;g11e8c6846e7_0_62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g11e8c6846e7_0_62"/>
          <p:cNvSpPr txBox="1"/>
          <p:nvPr/>
        </p:nvSpPr>
        <p:spPr>
          <a:xfrm>
            <a:off x="819763" y="823325"/>
            <a:ext cx="514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Which </a:t>
            </a: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eatures of the other system did you find more helpful?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Which features of the other system did you find more helpful?&#10;. Number of responses: 36 responses." id="129" name="Google Shape;129;g11e8c6846e7_0_62" title="Which features of the other system did you find more helpful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76125"/>
            <a:ext cx="5334702" cy="2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8c6846e7_0_70"/>
          <p:cNvSpPr txBox="1"/>
          <p:nvPr>
            <p:ph type="title"/>
          </p:nvPr>
        </p:nvSpPr>
        <p:spPr>
          <a:xfrm>
            <a:off x="758875" y="223950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35" name="Google Shape;135;g11e8c6846e7_0_70"/>
          <p:cNvSpPr txBox="1"/>
          <p:nvPr>
            <p:ph idx="2" type="body"/>
          </p:nvPr>
        </p:nvSpPr>
        <p:spPr>
          <a:xfrm flipH="1">
            <a:off x="6730500" y="1968700"/>
            <a:ext cx="18894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Chooses a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system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mainly fo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r Easier access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 Quality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service.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" name="Google Shape;136;g11e8c6846e7_0_70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g11e8c6846e7_0_70"/>
          <p:cNvSpPr txBox="1"/>
          <p:nvPr/>
        </p:nvSpPr>
        <p:spPr>
          <a:xfrm>
            <a:off x="758875" y="785850"/>
            <a:ext cx="514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If you choose an Online </a:t>
            </a: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food delivery</a:t>
            </a: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system, why would you choose it?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If you choose an Online food delivery system, why would you choose it?&#10;. Number of responses: 36 responses." id="138" name="Google Shape;138;g11e8c6846e7_0_70" title="If you choose an Online food delivery system, why would you choose it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8650"/>
            <a:ext cx="6425702" cy="30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8c6846e7_0_89"/>
          <p:cNvSpPr txBox="1"/>
          <p:nvPr>
            <p:ph type="title"/>
          </p:nvPr>
        </p:nvSpPr>
        <p:spPr>
          <a:xfrm>
            <a:off x="706825" y="116025"/>
            <a:ext cx="7504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0" lang="en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rvey Data Analysis</a:t>
            </a:r>
            <a:endParaRPr sz="1800"/>
          </a:p>
        </p:txBody>
      </p:sp>
      <p:sp>
        <p:nvSpPr>
          <p:cNvPr id="144" name="Google Shape;144;g11e8c6846e7_0_89"/>
          <p:cNvSpPr txBox="1"/>
          <p:nvPr>
            <p:ph idx="2" type="body"/>
          </p:nvPr>
        </p:nvSpPr>
        <p:spPr>
          <a:xfrm flipH="1">
            <a:off x="6932675" y="1832550"/>
            <a:ext cx="1622100" cy="16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From the chart, it is visible that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33.3 %</a:t>
            </a:r>
            <a:r>
              <a:rPr b="1" lang="en" sz="1600"/>
              <a:t> users feel 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no feature</a:t>
            </a:r>
            <a:r>
              <a:rPr b="1" lang="en" sz="1600"/>
              <a:t> is difficult  and unwanted in the existing system.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27.8%</a:t>
            </a:r>
            <a:r>
              <a:rPr b="1" lang="en" sz="1600"/>
              <a:t> have chosen 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complaint </a:t>
            </a: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box</a:t>
            </a:r>
            <a:r>
              <a:rPr b="1" lang="en" sz="1600"/>
              <a:t> as </a:t>
            </a:r>
            <a:r>
              <a:rPr b="1" lang="en" sz="1600"/>
              <a:t>unnecessary</a:t>
            </a:r>
            <a:r>
              <a:rPr b="1" lang="en" sz="1600"/>
              <a:t>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145" name="Google Shape;145;g11e8c6846e7_0_89"/>
          <p:cNvSpPr txBox="1"/>
          <p:nvPr>
            <p:ph idx="12" type="sldNum"/>
          </p:nvPr>
        </p:nvSpPr>
        <p:spPr>
          <a:xfrm>
            <a:off x="8554775" y="4735975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g11e8c6846e7_0_89"/>
          <p:cNvSpPr txBox="1"/>
          <p:nvPr/>
        </p:nvSpPr>
        <p:spPr>
          <a:xfrm>
            <a:off x="706825" y="746438"/>
            <a:ext cx="544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 existing system which feature did you find difficult/unwanted in your previous experience?</a:t>
            </a:r>
            <a:endParaRPr b="1" i="0" sz="20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orms response chart. Question title: In an existing system which feature did you find difficult/unwanted in your previous experience?&#10;. Number of responses: 36 responses." id="147" name="Google Shape;147;g11e8c6846e7_0_89" title="In an existing system which feature did you find difficult/unwanted in your previous experience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4650"/>
            <a:ext cx="6274499" cy="3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